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0"/>
  </p:notesMasterIdLst>
  <p:sldIdLst>
    <p:sldId id="461" r:id="rId5"/>
    <p:sldId id="528" r:id="rId6"/>
    <p:sldId id="539" r:id="rId7"/>
    <p:sldId id="529" r:id="rId8"/>
    <p:sldId id="530" r:id="rId9"/>
    <p:sldId id="540" r:id="rId10"/>
    <p:sldId id="532" r:id="rId11"/>
    <p:sldId id="541" r:id="rId12"/>
    <p:sldId id="542" r:id="rId13"/>
    <p:sldId id="534" r:id="rId14"/>
    <p:sldId id="543" r:id="rId15"/>
    <p:sldId id="544" r:id="rId16"/>
    <p:sldId id="536" r:id="rId17"/>
    <p:sldId id="538" r:id="rId18"/>
    <p:sldId id="545" r:id="rId19"/>
  </p:sldIdLst>
  <p:sldSz cx="9144000" cy="6858000" type="screen4x3"/>
  <p:notesSz cx="6797675" cy="9874250"/>
  <p:custDataLst>
    <p:tags r:id="rId2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7" d="100"/>
          <a:sy n="87" d="100"/>
        </p:scale>
        <p:origin x="1494" y="102"/>
      </p:cViewPr>
      <p:guideLst>
        <p:guide orient="horz" pos="2160"/>
        <p:guide pos="2880"/>
      </p:guideLst>
    </p:cSldViewPr>
  </p:slideViewPr>
  <p:outlineViewPr>
    <p:cViewPr>
      <p:scale>
        <a:sx n="33" d="100"/>
        <a:sy n="33" d="100"/>
      </p:scale>
      <p:origin x="0" y="5988"/>
    </p:cViewPr>
  </p:outlineViewPr>
  <p:notesTextViewPr>
    <p:cViewPr>
      <p:scale>
        <a:sx n="100" d="100"/>
        <a:sy n="100" d="100"/>
      </p:scale>
      <p:origin x="0" y="0"/>
    </p:cViewPr>
  </p:notesTextViewPr>
  <p:sorterViewPr>
    <p:cViewPr>
      <p:scale>
        <a:sx n="100" d="100"/>
        <a:sy n="100" d="100"/>
      </p:scale>
      <p:origin x="0" y="2946"/>
    </p:cViewPr>
  </p:sorterViewPr>
  <p:notesViewPr>
    <p:cSldViewPr>
      <p:cViewPr varScale="1">
        <p:scale>
          <a:sx n="52" d="100"/>
          <a:sy n="52" d="100"/>
        </p:scale>
        <p:origin x="-2592"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12/3/2015</a:t>
            </a:fld>
            <a:endParaRPr lang="en-GB" dirty="0"/>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1569551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extLst>
      <p:ext uri="{BB962C8B-B14F-4D97-AF65-F5344CB8AC3E}">
        <p14:creationId xmlns:p14="http://schemas.microsoft.com/office/powerpoint/2010/main" val="13861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extLst>
      <p:ext uri="{BB962C8B-B14F-4D97-AF65-F5344CB8AC3E}">
        <p14:creationId xmlns:p14="http://schemas.microsoft.com/office/powerpoint/2010/main" val="2400746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extLst>
      <p:ext uri="{BB962C8B-B14F-4D97-AF65-F5344CB8AC3E}">
        <p14:creationId xmlns:p14="http://schemas.microsoft.com/office/powerpoint/2010/main" val="101699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extLst>
      <p:ext uri="{BB962C8B-B14F-4D97-AF65-F5344CB8AC3E}">
        <p14:creationId xmlns:p14="http://schemas.microsoft.com/office/powerpoint/2010/main" val="3146281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a:t>
            </a:fld>
            <a:endParaRPr lang="en-GB" dirty="0"/>
          </a:p>
        </p:txBody>
      </p:sp>
    </p:spTree>
    <p:extLst>
      <p:ext uri="{BB962C8B-B14F-4D97-AF65-F5344CB8AC3E}">
        <p14:creationId xmlns:p14="http://schemas.microsoft.com/office/powerpoint/2010/main" val="3001898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extLst>
      <p:ext uri="{BB962C8B-B14F-4D97-AF65-F5344CB8AC3E}">
        <p14:creationId xmlns:p14="http://schemas.microsoft.com/office/powerpoint/2010/main" val="1918455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2760507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171616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150489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32936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1889569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2553030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2463816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4099347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slide" Target="../slides/slide13.xml"/><Relationship Id="rId5" Type="http://schemas.openxmlformats.org/officeDocument/2006/relationships/slide" Target="../slides/slide1.xml"/><Relationship Id="rId4" Type="http://schemas.openxmlformats.org/officeDocument/2006/relationships/slide" Target="../slides/slide9.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6"/>
          <p:cNvSpPr>
            <a:spLocks noGrp="1"/>
          </p:cNvSpPr>
          <p:nvPr>
            <p:ph type="title"/>
          </p:nvPr>
        </p:nvSpPr>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latin typeface="Calibri" pitchFamily="34" charset="0"/>
                <a:cs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00108"/>
            <a:ext cx="4038600" cy="4525963"/>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000108"/>
            <a:ext cx="4038600" cy="4525963"/>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7"/>
          <p:cNvSpPr>
            <a:spLocks noGrp="1"/>
          </p:cNvSpPr>
          <p:nvPr>
            <p:ph type="title"/>
          </p:nvPr>
        </p:nvSpPr>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O2 1-7">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pic>
        <p:nvPicPr>
          <p:cNvPr id="9" name="Picture 8"/>
          <p:cNvPicPr>
            <a:picLocks noChangeAspect="1"/>
          </p:cNvPicPr>
          <p:nvPr userDrawn="1"/>
        </p:nvPicPr>
        <p:blipFill>
          <a:blip r:embed="rId2" cstate="print"/>
          <a:srcRect b="25660"/>
          <a:stretch>
            <a:fillRect/>
          </a:stretch>
        </p:blipFill>
        <p:spPr>
          <a:xfrm>
            <a:off x="7146496" y="128507"/>
            <a:ext cx="1890000" cy="504056"/>
          </a:xfrm>
          <a:prstGeom prst="rect">
            <a:avLst/>
          </a:prstGeom>
        </p:spPr>
      </p:pic>
      <p:sp>
        <p:nvSpPr>
          <p:cNvPr id="4" name="Round Same Side Corner Rectangle 3">
            <a:hlinkClick r:id="rId3" action="ppaction://hlinksldjump"/>
          </p:cNvPr>
          <p:cNvSpPr/>
          <p:nvPr userDrawn="1"/>
        </p:nvSpPr>
        <p:spPr>
          <a:xfrm>
            <a:off x="2567740" y="73192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a:t>
            </a:r>
            <a:endParaRPr lang="en-GB" b="1" dirty="0"/>
          </a:p>
        </p:txBody>
      </p:sp>
      <p:sp>
        <p:nvSpPr>
          <p:cNvPr id="5" name="Round Same Side Corner Rectangle 4"/>
          <p:cNvSpPr/>
          <p:nvPr userDrawn="1"/>
        </p:nvSpPr>
        <p:spPr>
          <a:xfrm>
            <a:off x="311404" y="741714"/>
            <a:ext cx="1643074" cy="357190"/>
          </a:xfrm>
          <a:prstGeom prst="round2Same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t>Assignment</a:t>
            </a:r>
            <a:endParaRPr lang="en-GB" b="1" dirty="0"/>
          </a:p>
        </p:txBody>
      </p:sp>
      <p:sp>
        <p:nvSpPr>
          <p:cNvPr id="7" name="Round Same Side Corner Rectangle 6">
            <a:hlinkClick r:id="rId4" action="ppaction://hlinksldjump"/>
          </p:cNvPr>
          <p:cNvSpPr/>
          <p:nvPr userDrawn="1"/>
        </p:nvSpPr>
        <p:spPr>
          <a:xfrm>
            <a:off x="3515296" y="73117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3</a:t>
            </a:r>
            <a:endParaRPr lang="en-GB" b="1" dirty="0"/>
          </a:p>
        </p:txBody>
      </p:sp>
      <p:sp>
        <p:nvSpPr>
          <p:cNvPr id="8" name="Round Same Side Corner Rectangle 7">
            <a:hlinkClick r:id="rId5" action="ppaction://hlinksldjump"/>
          </p:cNvPr>
          <p:cNvSpPr/>
          <p:nvPr userDrawn="1"/>
        </p:nvSpPr>
        <p:spPr>
          <a:xfrm>
            <a:off x="2027212" y="731929"/>
            <a:ext cx="468519"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LO4</a:t>
            </a:r>
            <a:endParaRPr lang="en-GB" sz="1400" b="1" dirty="0"/>
          </a:p>
        </p:txBody>
      </p:sp>
      <p:sp>
        <p:nvSpPr>
          <p:cNvPr id="11" name="Round Same Side Corner Rectangle 10">
            <a:hlinkClick r:id="" action="ppaction://noaction"/>
          </p:cNvPr>
          <p:cNvSpPr/>
          <p:nvPr userDrawn="1"/>
        </p:nvSpPr>
        <p:spPr>
          <a:xfrm>
            <a:off x="4452915"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5</a:t>
            </a:r>
            <a:endParaRPr lang="en-GB" b="1" dirty="0"/>
          </a:p>
        </p:txBody>
      </p:sp>
      <p:sp>
        <p:nvSpPr>
          <p:cNvPr id="12" name="Round Same Side Corner Rectangle 11">
            <a:hlinkClick r:id="rId6" action="ppaction://hlinksldjump"/>
          </p:cNvPr>
          <p:cNvSpPr/>
          <p:nvPr userDrawn="1"/>
        </p:nvSpPr>
        <p:spPr>
          <a:xfrm>
            <a:off x="3983726"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4</a:t>
            </a:r>
            <a:endParaRPr lang="en-GB" b="1" dirty="0"/>
          </a:p>
        </p:txBody>
      </p:sp>
      <p:sp>
        <p:nvSpPr>
          <p:cNvPr id="19" name="Round Same Side Corner Rectangle 18">
            <a:hlinkClick r:id="rId7" action="ppaction://hlinksldjump"/>
          </p:cNvPr>
          <p:cNvSpPr/>
          <p:nvPr userDrawn="1"/>
        </p:nvSpPr>
        <p:spPr>
          <a:xfrm>
            <a:off x="3035747" y="73192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2</a:t>
            </a:r>
            <a:endParaRPr lang="en-GB" b="1" dirty="0"/>
          </a:p>
        </p:txBody>
      </p:sp>
      <p:sp>
        <p:nvSpPr>
          <p:cNvPr id="24" name="Round Same Side Corner Rectangle 23">
            <a:hlinkClick r:id="" action="ppaction://noaction"/>
          </p:cNvPr>
          <p:cNvSpPr/>
          <p:nvPr userDrawn="1"/>
        </p:nvSpPr>
        <p:spPr>
          <a:xfrm>
            <a:off x="4920165" y="72983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6</a:t>
            </a:r>
            <a:endParaRPr lang="en-GB" b="1"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O2 8-14">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pic>
        <p:nvPicPr>
          <p:cNvPr id="9" name="Picture 8"/>
          <p:cNvPicPr>
            <a:picLocks noChangeAspect="1"/>
          </p:cNvPicPr>
          <p:nvPr userDrawn="1"/>
        </p:nvPicPr>
        <p:blipFill>
          <a:blip r:embed="rId2" cstate="print"/>
          <a:srcRect b="25660"/>
          <a:stretch>
            <a:fillRect/>
          </a:stretch>
        </p:blipFill>
        <p:spPr>
          <a:xfrm>
            <a:off x="7146496" y="128507"/>
            <a:ext cx="1890000" cy="504056"/>
          </a:xfrm>
          <a:prstGeom prst="rect">
            <a:avLst/>
          </a:prstGeom>
        </p:spPr>
      </p:pic>
      <p:sp>
        <p:nvSpPr>
          <p:cNvPr id="4" name="Round Same Side Corner Rectangle 3">
            <a:hlinkClick r:id="" action="ppaction://noaction"/>
          </p:cNvPr>
          <p:cNvSpPr/>
          <p:nvPr userDrawn="1"/>
        </p:nvSpPr>
        <p:spPr>
          <a:xfrm>
            <a:off x="2567739" y="72005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8</a:t>
            </a:r>
            <a:endParaRPr lang="en-GB" b="1" dirty="0"/>
          </a:p>
        </p:txBody>
      </p:sp>
      <p:sp>
        <p:nvSpPr>
          <p:cNvPr id="5" name="Round Same Side Corner Rectangle 4"/>
          <p:cNvSpPr/>
          <p:nvPr userDrawn="1"/>
        </p:nvSpPr>
        <p:spPr>
          <a:xfrm>
            <a:off x="311404" y="717964"/>
            <a:ext cx="1643074" cy="357190"/>
          </a:xfrm>
          <a:prstGeom prst="round2Same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t>Assignment</a:t>
            </a:r>
            <a:endParaRPr lang="en-GB" b="1" dirty="0"/>
          </a:p>
        </p:txBody>
      </p:sp>
      <p:sp>
        <p:nvSpPr>
          <p:cNvPr id="8" name="Round Same Side Corner Rectangle 7">
            <a:hlinkClick r:id="" action="ppaction://noaction"/>
          </p:cNvPr>
          <p:cNvSpPr/>
          <p:nvPr userDrawn="1"/>
        </p:nvSpPr>
        <p:spPr>
          <a:xfrm>
            <a:off x="2027211" y="720054"/>
            <a:ext cx="468519"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LO1</a:t>
            </a:r>
            <a:endParaRPr lang="en-GB" sz="1400" b="1" dirty="0"/>
          </a:p>
        </p:txBody>
      </p:sp>
      <p:sp>
        <p:nvSpPr>
          <p:cNvPr id="7" name="Round Same Side Corner Rectangle 6">
            <a:hlinkClick r:id="" action="ppaction://noaction"/>
          </p:cNvPr>
          <p:cNvSpPr/>
          <p:nvPr userDrawn="1"/>
        </p:nvSpPr>
        <p:spPr>
          <a:xfrm>
            <a:off x="3035747"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9</a:t>
            </a:r>
            <a:endParaRPr lang="en-GB" b="1" dirty="0"/>
          </a:p>
        </p:txBody>
      </p:sp>
      <p:sp>
        <p:nvSpPr>
          <p:cNvPr id="10" name="Round Same Side Corner Rectangle 9">
            <a:hlinkClick r:id="" action="ppaction://noaction"/>
          </p:cNvPr>
          <p:cNvSpPr/>
          <p:nvPr userDrawn="1"/>
        </p:nvSpPr>
        <p:spPr>
          <a:xfrm>
            <a:off x="3503755"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10</a:t>
            </a:r>
            <a:endParaRPr lang="en-GB" b="1" dirty="0"/>
          </a:p>
        </p:txBody>
      </p:sp>
      <p:sp>
        <p:nvSpPr>
          <p:cNvPr id="11" name="Round Same Side Corner Rectangle 10">
            <a:hlinkClick r:id="" action="ppaction://noaction"/>
          </p:cNvPr>
          <p:cNvSpPr/>
          <p:nvPr userDrawn="1"/>
        </p:nvSpPr>
        <p:spPr>
          <a:xfrm>
            <a:off x="3959976"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11</a:t>
            </a:r>
            <a:endParaRPr lang="en-GB" b="1" dirty="0"/>
          </a:p>
        </p:txBody>
      </p:sp>
      <p:sp>
        <p:nvSpPr>
          <p:cNvPr id="12" name="Round Same Side Corner Rectangle 11">
            <a:hlinkClick r:id="" action="ppaction://noaction"/>
          </p:cNvPr>
          <p:cNvSpPr/>
          <p:nvPr userDrawn="1"/>
        </p:nvSpPr>
        <p:spPr>
          <a:xfrm>
            <a:off x="4992173"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12</a:t>
            </a:r>
            <a:endParaRPr lang="en-GB" b="1" dirty="0"/>
          </a:p>
        </p:txBody>
      </p:sp>
      <p:sp>
        <p:nvSpPr>
          <p:cNvPr id="13" name="Round Same Side Corner Rectangle 12">
            <a:hlinkClick r:id="" action="ppaction://noaction"/>
          </p:cNvPr>
          <p:cNvSpPr/>
          <p:nvPr userDrawn="1"/>
        </p:nvSpPr>
        <p:spPr>
          <a:xfrm>
            <a:off x="4415774" y="729079"/>
            <a:ext cx="516266" cy="357190"/>
          </a:xfrm>
          <a:prstGeom prst="round2SameRect">
            <a:avLst/>
          </a:prstGeom>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100" b="1" dirty="0" smtClean="0"/>
              <a:t>12c</a:t>
            </a:r>
            <a:endParaRPr lang="en-GB" b="1" dirty="0"/>
          </a:p>
        </p:txBody>
      </p:sp>
      <p:sp>
        <p:nvSpPr>
          <p:cNvPr id="14" name="Round Same Side Corner Rectangle 13">
            <a:hlinkClick r:id="" action="ppaction://noaction"/>
          </p:cNvPr>
          <p:cNvSpPr/>
          <p:nvPr userDrawn="1"/>
        </p:nvSpPr>
        <p:spPr>
          <a:xfrm>
            <a:off x="5447636" y="731929"/>
            <a:ext cx="516266" cy="357190"/>
          </a:xfrm>
          <a:prstGeom prst="round2SameRect">
            <a:avLst/>
          </a:prstGeom>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100" b="1" dirty="0" smtClean="0"/>
              <a:t>13c</a:t>
            </a:r>
            <a:endParaRPr lang="en-GB" b="1" dirty="0"/>
          </a:p>
        </p:txBody>
      </p:sp>
      <p:sp>
        <p:nvSpPr>
          <p:cNvPr id="15" name="Round Same Side Corner Rectangle 14">
            <a:hlinkClick r:id="rId3" action="ppaction://hlinksldjump"/>
          </p:cNvPr>
          <p:cNvSpPr/>
          <p:nvPr userDrawn="1"/>
        </p:nvSpPr>
        <p:spPr>
          <a:xfrm>
            <a:off x="6479833" y="731929"/>
            <a:ext cx="516266" cy="357190"/>
          </a:xfrm>
          <a:prstGeom prst="round2SameRect">
            <a:avLst/>
          </a:prstGeom>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100" b="1" dirty="0" smtClean="0"/>
              <a:t>14c</a:t>
            </a:r>
            <a:endParaRPr lang="en-GB" b="1" dirty="0"/>
          </a:p>
        </p:txBody>
      </p:sp>
      <p:sp>
        <p:nvSpPr>
          <p:cNvPr id="16" name="Round Same Side Corner Rectangle 15">
            <a:hlinkClick r:id="" action="ppaction://noaction"/>
          </p:cNvPr>
          <p:cNvSpPr/>
          <p:nvPr userDrawn="1"/>
        </p:nvSpPr>
        <p:spPr>
          <a:xfrm>
            <a:off x="6024458"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13</a:t>
            </a:r>
            <a:endParaRPr lang="en-GB" b="1" dirty="0"/>
          </a:p>
        </p:txBody>
      </p:sp>
      <p:sp>
        <p:nvSpPr>
          <p:cNvPr id="17" name="Round Same Side Corner Rectangle 16">
            <a:hlinkClick r:id="rId4" action="ppaction://hlinksldjump"/>
          </p:cNvPr>
          <p:cNvSpPr/>
          <p:nvPr userDrawn="1"/>
        </p:nvSpPr>
        <p:spPr>
          <a:xfrm>
            <a:off x="7056320"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14</a:t>
            </a:r>
            <a:endParaRPr lang="en-GB" b="1" dirty="0"/>
          </a:p>
        </p:txBody>
      </p:sp>
      <p:sp>
        <p:nvSpPr>
          <p:cNvPr id="18" name="Round Same Side Corner Rectangle 17">
            <a:hlinkClick r:id="" action="ppaction://noaction"/>
          </p:cNvPr>
          <p:cNvSpPr/>
          <p:nvPr userDrawn="1"/>
        </p:nvSpPr>
        <p:spPr>
          <a:xfrm>
            <a:off x="7512118"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15</a:t>
            </a:r>
            <a:endParaRPr lang="en-GB" b="1" dirty="0"/>
          </a:p>
        </p:txBody>
      </p:sp>
      <p:sp>
        <p:nvSpPr>
          <p:cNvPr id="19" name="Round Same Side Corner Rectangle 18">
            <a:hlinkClick r:id="" action="ppaction://noaction"/>
          </p:cNvPr>
          <p:cNvSpPr/>
          <p:nvPr userDrawn="1"/>
        </p:nvSpPr>
        <p:spPr>
          <a:xfrm>
            <a:off x="7967493" y="73027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16</a:t>
            </a:r>
            <a:endParaRPr lang="en-GB" b="1" dirty="0"/>
          </a:p>
        </p:txBody>
      </p:sp>
    </p:spTree>
    <p:extLst>
      <p:ext uri="{BB962C8B-B14F-4D97-AF65-F5344CB8AC3E}">
        <p14:creationId xmlns:p14="http://schemas.microsoft.com/office/powerpoint/2010/main" val="5419725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ssignment">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pic>
        <p:nvPicPr>
          <p:cNvPr id="9" name="Picture 8"/>
          <p:cNvPicPr>
            <a:picLocks noChangeAspect="1"/>
          </p:cNvPicPr>
          <p:nvPr userDrawn="1"/>
        </p:nvPicPr>
        <p:blipFill>
          <a:blip r:embed="rId2" cstate="print"/>
          <a:srcRect b="25660"/>
          <a:stretch>
            <a:fillRect/>
          </a:stretch>
        </p:blipFill>
        <p:spPr>
          <a:xfrm>
            <a:off x="7146496" y="128507"/>
            <a:ext cx="1890000" cy="504056"/>
          </a:xfrm>
          <a:prstGeom prst="rect">
            <a:avLst/>
          </a:prstGeom>
        </p:spPr>
      </p:pic>
    </p:spTree>
    <p:extLst>
      <p:ext uri="{BB962C8B-B14F-4D97-AF65-F5344CB8AC3E}">
        <p14:creationId xmlns:p14="http://schemas.microsoft.com/office/powerpoint/2010/main" val="42893857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928694"/>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42984"/>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142984"/>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79690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92867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2867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11"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5" r:id="rId6"/>
    <p:sldLayoutId id="2147483704" r:id="rId7"/>
    <p:sldLayoutId id="2147483702" r:id="rId8"/>
    <p:sldLayoutId id="2147483703" r:id="rId9"/>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14282" y="-99392"/>
            <a:ext cx="8229600" cy="857256"/>
          </a:xfrm>
        </p:spPr>
        <p:txBody>
          <a:bodyPr>
            <a:normAutofit/>
          </a:bodyPr>
          <a:lstStyle/>
          <a:p>
            <a:r>
              <a:rPr lang="en-GB" sz="2400" dirty="0" smtClean="0"/>
              <a:t>Legal</a:t>
            </a:r>
            <a:r>
              <a:rPr lang="en-GB" sz="2400" dirty="0"/>
              <a:t>, </a:t>
            </a:r>
            <a:r>
              <a:rPr lang="en-GB" sz="2400" dirty="0" smtClean="0"/>
              <a:t>Ethical</a:t>
            </a:r>
            <a:r>
              <a:rPr lang="en-GB" sz="2400" dirty="0"/>
              <a:t>, </a:t>
            </a:r>
            <a:r>
              <a:rPr lang="en-GB" sz="2400" dirty="0" smtClean="0"/>
              <a:t>Safety </a:t>
            </a:r>
            <a:r>
              <a:rPr lang="en-GB" sz="2400" dirty="0"/>
              <a:t>and </a:t>
            </a:r>
            <a:r>
              <a:rPr lang="en-GB" sz="2400" dirty="0" smtClean="0"/>
              <a:t>Security </a:t>
            </a:r>
            <a:r>
              <a:rPr lang="en-GB" sz="2400" dirty="0"/>
              <a:t>issues </a:t>
            </a:r>
            <a:r>
              <a:rPr lang="en-GB" sz="2400" dirty="0" smtClean="0"/>
              <a:t>affecting ICT</a:t>
            </a:r>
            <a:endParaRPr lang="en-GB" sz="2800" b="1" dirty="0" smtClean="0"/>
          </a:p>
        </p:txBody>
      </p:sp>
      <p:sp>
        <p:nvSpPr>
          <p:cNvPr id="5" name="Content Placeholder 1"/>
          <p:cNvSpPr>
            <a:spLocks noGrp="1"/>
          </p:cNvSpPr>
          <p:nvPr>
            <p:ph idx="4294967295"/>
          </p:nvPr>
        </p:nvSpPr>
        <p:spPr>
          <a:xfrm>
            <a:off x="212730" y="1085850"/>
            <a:ext cx="8715375" cy="5583238"/>
          </a:xfrm>
          <a:solidFill>
            <a:schemeClr val="bg1"/>
          </a:solidFill>
          <a:ln w="38100">
            <a:solidFill>
              <a:schemeClr val="accent3"/>
            </a:solidFill>
          </a:ln>
          <a:effectLst>
            <a:outerShdw blurRad="50800" dist="38100" dir="2700000" algn="tl" rotWithShape="0">
              <a:prstClr val="black">
                <a:alpha val="40000"/>
              </a:prstClr>
            </a:outerShdw>
          </a:effectLst>
        </p:spPr>
        <p:txBody>
          <a:bodyPr>
            <a:noAutofit/>
          </a:bodyPr>
          <a:lstStyle/>
          <a:p>
            <a:pPr marL="82550" indent="0">
              <a:buNone/>
            </a:pPr>
            <a:endParaRPr lang="en-GB" sz="1400" dirty="0" smtClean="0"/>
          </a:p>
          <a:p>
            <a:pPr marL="82550" indent="0">
              <a:buNone/>
            </a:pPr>
            <a:endParaRPr lang="en-GB" sz="1400" dirty="0" smtClean="0"/>
          </a:p>
          <a:p>
            <a:pPr marL="82550" indent="0">
              <a:buNone/>
            </a:pPr>
            <a:endParaRPr lang="en-GB" sz="1400" dirty="0" smtClean="0"/>
          </a:p>
          <a:p>
            <a:pPr marL="82550" indent="0">
              <a:buNone/>
            </a:pPr>
            <a:endParaRPr lang="en-GB" sz="1400" dirty="0" smtClean="0"/>
          </a:p>
          <a:p>
            <a:pPr marL="109728" indent="0">
              <a:buNone/>
            </a:pPr>
            <a:r>
              <a:rPr lang="en-GB" sz="1400" dirty="0" smtClean="0"/>
              <a:t>This learning outcome is all about </a:t>
            </a:r>
            <a:r>
              <a:rPr lang="en-GB" sz="1400" b="1" dirty="0" smtClean="0"/>
              <a:t>how legal</a:t>
            </a:r>
            <a:r>
              <a:rPr lang="en-GB" sz="1400" b="1" dirty="0"/>
              <a:t>, ethical, safety and security issues affect how computers should be </a:t>
            </a:r>
            <a:r>
              <a:rPr lang="en-GB" sz="1400" b="1" dirty="0" smtClean="0"/>
              <a:t>used</a:t>
            </a:r>
            <a:r>
              <a:rPr lang="en-GB" sz="1400" dirty="0" smtClean="0"/>
              <a:t>. All businesses use computers today for many different reasons and because of this have access to sensitive information about the company, staff and customers. </a:t>
            </a:r>
            <a:br>
              <a:rPr lang="en-GB" sz="1400" dirty="0" smtClean="0"/>
            </a:br>
            <a:r>
              <a:rPr lang="en-GB" sz="1400" dirty="0" smtClean="0"/>
              <a:t/>
            </a:r>
            <a:br>
              <a:rPr lang="en-GB" sz="1400" dirty="0" smtClean="0"/>
            </a:br>
            <a:r>
              <a:rPr lang="en-GB" sz="1400" dirty="0" smtClean="0"/>
              <a:t>To protect people therefore, laws have been created that stop people misusing computers in order to steal sensitive information. These laws help people affected by computer crime to have some way of recovering any losses that may have been suffered.</a:t>
            </a:r>
          </a:p>
          <a:p>
            <a:pPr marL="109728" indent="0">
              <a:spcAft>
                <a:spcPts val="0"/>
              </a:spcAft>
              <a:buNone/>
            </a:pPr>
            <a:r>
              <a:rPr lang="en-GB" sz="1400" dirty="0" smtClean="0"/>
              <a:t/>
            </a:r>
            <a:br>
              <a:rPr lang="en-GB" sz="1400" dirty="0" smtClean="0"/>
            </a:br>
            <a:r>
              <a:rPr lang="en-GB" sz="1400" dirty="0" smtClean="0"/>
              <a:t>The four main laws relating to computer in the </a:t>
            </a:r>
            <a:r>
              <a:rPr lang="en-GB" sz="1400" dirty="0"/>
              <a:t>U</a:t>
            </a:r>
            <a:r>
              <a:rPr lang="en-GB" sz="1400" dirty="0" smtClean="0"/>
              <a:t>nited Kingdom are:</a:t>
            </a:r>
            <a:br>
              <a:rPr lang="en-GB" sz="1400" dirty="0" smtClean="0"/>
            </a:br>
            <a:endParaRPr lang="en-GB" sz="1400" dirty="0" smtClean="0"/>
          </a:p>
          <a:p>
            <a:r>
              <a:rPr lang="en-GB" sz="1400" dirty="0" smtClean="0"/>
              <a:t>Health </a:t>
            </a:r>
            <a:r>
              <a:rPr lang="en-GB" sz="1400" dirty="0"/>
              <a:t>and </a:t>
            </a:r>
            <a:r>
              <a:rPr lang="en-GB" sz="1400" dirty="0" smtClean="0"/>
              <a:t>Safety</a:t>
            </a:r>
            <a:endParaRPr lang="en-GB" sz="1400" dirty="0"/>
          </a:p>
          <a:p>
            <a:r>
              <a:rPr lang="en-GB" sz="1400" dirty="0"/>
              <a:t>D</a:t>
            </a:r>
            <a:r>
              <a:rPr lang="en-GB" sz="1400" dirty="0" smtClean="0"/>
              <a:t>ata </a:t>
            </a:r>
            <a:r>
              <a:rPr lang="en-GB" sz="1400" dirty="0"/>
              <a:t>P</a:t>
            </a:r>
            <a:r>
              <a:rPr lang="en-GB" sz="1400" dirty="0" smtClean="0"/>
              <a:t>rotection</a:t>
            </a:r>
            <a:endParaRPr lang="en-GB" sz="1400" dirty="0"/>
          </a:p>
          <a:p>
            <a:r>
              <a:rPr lang="en-GB" sz="1400" dirty="0"/>
              <a:t>C</a:t>
            </a:r>
            <a:r>
              <a:rPr lang="en-GB" sz="1400" dirty="0" smtClean="0"/>
              <a:t>opyright</a:t>
            </a:r>
            <a:endParaRPr lang="en-GB" sz="1400" dirty="0"/>
          </a:p>
          <a:p>
            <a:r>
              <a:rPr lang="en-GB" sz="1400" dirty="0"/>
              <a:t>C</a:t>
            </a:r>
            <a:r>
              <a:rPr lang="en-GB" sz="1400" dirty="0" smtClean="0"/>
              <a:t>omputer </a:t>
            </a:r>
            <a:r>
              <a:rPr lang="en-GB" sz="1400" dirty="0"/>
              <a:t>M</a:t>
            </a:r>
            <a:r>
              <a:rPr lang="en-GB" sz="1400" dirty="0" smtClean="0"/>
              <a:t>isuse </a:t>
            </a:r>
            <a:br>
              <a:rPr lang="en-GB" sz="1400" dirty="0" smtClean="0"/>
            </a:br>
            <a:endParaRPr lang="en-GB" sz="1000" dirty="0" smtClean="0"/>
          </a:p>
          <a:p>
            <a:pPr marL="82550" indent="0">
              <a:buNone/>
            </a:pPr>
            <a:r>
              <a:rPr lang="en-GB" sz="1400" dirty="0" smtClean="0"/>
              <a:t>To ensure that SWS understands the effects of legislation they would like you to create a document to discuss</a:t>
            </a:r>
            <a:r>
              <a:rPr lang="en-GB" sz="1400" b="1" dirty="0" smtClean="0"/>
              <a:t> </a:t>
            </a:r>
            <a:r>
              <a:rPr lang="en-GB" sz="1400" b="1" dirty="0"/>
              <a:t>how legislation affects the use of computers within a business</a:t>
            </a:r>
            <a:r>
              <a:rPr lang="en-GB" sz="1400" dirty="0"/>
              <a:t>.</a:t>
            </a:r>
            <a:endParaRPr lang="en-GB" sz="1400" b="1" dirty="0" smtClean="0"/>
          </a:p>
          <a:p>
            <a:pPr marL="109728" indent="0">
              <a:spcAft>
                <a:spcPts val="0"/>
              </a:spcAft>
              <a:buNone/>
            </a:pPr>
            <a:endParaRPr lang="en-GB" sz="1400" dirty="0"/>
          </a:p>
          <a:p>
            <a:pPr marL="109728" indent="0">
              <a:spcAft>
                <a:spcPts val="0"/>
              </a:spcAft>
              <a:buNone/>
            </a:pPr>
            <a:r>
              <a:rPr lang="en-GB" sz="1400" dirty="0" smtClean="0"/>
              <a:t/>
            </a:r>
            <a:br>
              <a:rPr lang="en-GB" sz="1400" dirty="0" smtClean="0"/>
            </a:br>
            <a:r>
              <a:rPr lang="en-GB" sz="1400" dirty="0" smtClean="0"/>
              <a:t/>
            </a:r>
            <a:br>
              <a:rPr lang="en-GB" sz="1400" dirty="0" smtClean="0"/>
            </a:br>
            <a:r>
              <a:rPr lang="en-GB" sz="1800" dirty="0" smtClean="0"/>
              <a:t/>
            </a:r>
            <a:br>
              <a:rPr lang="en-GB" sz="1800" dirty="0" smtClean="0"/>
            </a:br>
            <a:endParaRPr lang="en-GB" sz="1800" dirty="0">
              <a:effectLst/>
            </a:endParaRPr>
          </a:p>
        </p:txBody>
      </p:sp>
      <p:grpSp>
        <p:nvGrpSpPr>
          <p:cNvPr id="2" name="Group 5"/>
          <p:cNvGrpSpPr/>
          <p:nvPr/>
        </p:nvGrpSpPr>
        <p:grpSpPr>
          <a:xfrm>
            <a:off x="395537" y="1196752"/>
            <a:ext cx="8136903" cy="982169"/>
            <a:chOff x="277674" y="1196752"/>
            <a:chExt cx="8172067" cy="982169"/>
          </a:xfrm>
        </p:grpSpPr>
        <p:sp>
          <p:nvSpPr>
            <p:cNvPr id="3" name="Rectangle 2"/>
            <p:cNvSpPr/>
            <p:nvPr/>
          </p:nvSpPr>
          <p:spPr>
            <a:xfrm>
              <a:off x="1187023" y="1196752"/>
              <a:ext cx="7262718"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Learning outcome 4</a:t>
              </a:r>
              <a:endParaRPr lang="en-US"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2" name="Picture 6" descr="research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674" y="1260921"/>
              <a:ext cx="917999" cy="91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532870"/>
            <a:ext cx="139732" cy="13973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832777"/>
            <a:ext cx="139732" cy="13973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5113218"/>
            <a:ext cx="139732" cy="1397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5401250"/>
            <a:ext cx="139732" cy="139732"/>
          </a:xfrm>
          <a:prstGeom prst="rect">
            <a:avLst/>
          </a:prstGeom>
        </p:spPr>
      </p:pic>
    </p:spTree>
    <p:extLst>
      <p:ext uri="{BB962C8B-B14F-4D97-AF65-F5344CB8AC3E}">
        <p14:creationId xmlns:p14="http://schemas.microsoft.com/office/powerpoint/2010/main" val="411427010"/>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Threats to Data Security</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a:latin typeface="Calibri" pitchFamily="34" charset="0"/>
                <a:ea typeface="Calibri" pitchFamily="34" charset="0"/>
                <a:cs typeface="Calibri" pitchFamily="34" charset="0"/>
              </a:rPr>
              <a:t>LO4:</a:t>
            </a:r>
            <a:r>
              <a:rPr lang="en-US" sz="1600" dirty="0">
                <a:latin typeface="Calibri" pitchFamily="34" charset="0"/>
                <a:ea typeface="Calibri" pitchFamily="34" charset="0"/>
                <a:cs typeface="Calibri" pitchFamily="34" charset="0"/>
              </a:rPr>
              <a:t> </a:t>
            </a:r>
            <a:r>
              <a:rPr lang="en-GB" sz="1600" dirty="0">
                <a:latin typeface="Calibri" pitchFamily="34" charset="0"/>
                <a:cs typeface="Calibri" pitchFamily="34" charset="0"/>
              </a:rPr>
              <a:t>How legal, ethical, safety and security issues affect how computers should be used</a:t>
            </a: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1412183160"/>
              </p:ext>
            </p:extLst>
          </p:nvPr>
        </p:nvGraphicFramePr>
        <p:xfrm>
          <a:off x="395534" y="1988840"/>
          <a:ext cx="6624738" cy="4648200"/>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r>
                        <a:rPr kumimoji="0" lang="en-GB" sz="1400" b="1" kern="1200" baseline="0" dirty="0" smtClean="0">
                          <a:solidFill>
                            <a:schemeClr val="bg1"/>
                          </a:solidFill>
                          <a:latin typeface="+mn-lt"/>
                          <a:ea typeface="+mn-ea"/>
                          <a:cs typeface="+mn-cs"/>
                        </a:rPr>
                        <a:t>Threats to Data Security</a:t>
                      </a:r>
                      <a:endParaRPr kumimoji="0" lang="en-GB" sz="1400" b="1" kern="1200" baseline="0" noProof="0" dirty="0" smtClean="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Computer Viruses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computer program that can replicate itself and spread from one computer to another.</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Viruses can increase their chances of spreading to other computers by infecting files on a network file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Trojans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Trojan often appears to be something which is wanted or needed by the user of a PC but is a stand-alone program designed to give full control of a PC infected with a Trojan to another PC. </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They can be hidden in valid programs and software. Trojan horses can make copies of themselves, steal information, or harm their host computer 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Worms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stand-alone computer program that replicates itself so it can spread to other computers. A worm can use a computer network to spread. </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Unlike a computer virus, it does not need to attach itself to an existing program. Worms almost always cause some harm to a network, even if only by consuming bandwidth.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5814" y="2420888"/>
            <a:ext cx="1674336" cy="124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280" y="4077072"/>
            <a:ext cx="1778612" cy="125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914787"/>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Threats to Data Security</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a:latin typeface="Calibri" pitchFamily="34" charset="0"/>
                <a:ea typeface="Calibri" pitchFamily="34" charset="0"/>
                <a:cs typeface="Calibri" pitchFamily="34" charset="0"/>
              </a:rPr>
              <a:t>LO4:</a:t>
            </a:r>
            <a:r>
              <a:rPr lang="en-US" sz="1600" dirty="0">
                <a:latin typeface="Calibri" pitchFamily="34" charset="0"/>
                <a:ea typeface="Calibri" pitchFamily="34" charset="0"/>
                <a:cs typeface="Calibri" pitchFamily="34" charset="0"/>
              </a:rPr>
              <a:t> </a:t>
            </a:r>
            <a:r>
              <a:rPr lang="en-GB" sz="1600" dirty="0">
                <a:latin typeface="Calibri" pitchFamily="34" charset="0"/>
                <a:cs typeface="Calibri" pitchFamily="34" charset="0"/>
              </a:rPr>
              <a:t>How legal, ethical, safety and security issues affect how computers should be used</a:t>
            </a: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2367283322"/>
              </p:ext>
            </p:extLst>
          </p:nvPr>
        </p:nvGraphicFramePr>
        <p:xfrm>
          <a:off x="395534" y="1988840"/>
          <a:ext cx="6624738" cy="4358640"/>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r>
                        <a:rPr kumimoji="0" lang="en-GB" sz="1400" b="1" kern="1200" baseline="0" dirty="0" smtClean="0">
                          <a:solidFill>
                            <a:schemeClr val="bg1"/>
                          </a:solidFill>
                          <a:latin typeface="+mn-lt"/>
                          <a:ea typeface="+mn-ea"/>
                          <a:cs typeface="+mn-cs"/>
                        </a:rPr>
                        <a:t>Threats to Data Security</a:t>
                      </a:r>
                      <a:endParaRPr kumimoji="0" lang="en-GB" sz="1400" b="1" kern="1200" baseline="0" noProof="0" dirty="0" smtClean="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Phishing</a:t>
                      </a:r>
                    </a:p>
                    <a:p>
                      <a:pPr marL="0" indent="0" algn="l">
                        <a:spcAft>
                          <a:spcPts val="600"/>
                        </a:spcAft>
                        <a:buFontTx/>
                        <a:buNone/>
                      </a:pPr>
                      <a:endParaRPr kumimoji="0" lang="en-GB" sz="1400" b="1" kern="1200" dirty="0" smtClean="0">
                        <a:solidFill>
                          <a:schemeClr val="tx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way of attempting to get information, for example usernames, passwords and credit card details, by pretending to be from a trustworthy source such as a social network or banking website.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Phishing is usually carried out by email spoofing or instant messaging. Users are often asked to enter details at a fake website which looks just like the proper version.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Spyware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type of malware (malicious software) installed on a computer system that collects information about users without their knowledge. Spyware is usually hidden from a user and can be difficult to detect.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Adware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Also known as advertising-supported software. This is any software package that automatically shows adverts, such as a pop up.</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main object of adware is to generate money for its author. Adware, by itself, is harmless. However, some adware may include spyware such as key loggers.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5814" y="2420888"/>
            <a:ext cx="1674336" cy="124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280" y="4077072"/>
            <a:ext cx="1778612" cy="125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43266"/>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Threats to Data Security</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a:latin typeface="Calibri" pitchFamily="34" charset="0"/>
                <a:ea typeface="Calibri" pitchFamily="34" charset="0"/>
                <a:cs typeface="Calibri" pitchFamily="34" charset="0"/>
              </a:rPr>
              <a:t>LO4:</a:t>
            </a:r>
            <a:r>
              <a:rPr lang="en-US" sz="1600" dirty="0">
                <a:latin typeface="Calibri" pitchFamily="34" charset="0"/>
                <a:ea typeface="Calibri" pitchFamily="34" charset="0"/>
                <a:cs typeface="Calibri" pitchFamily="34" charset="0"/>
              </a:rPr>
              <a:t> </a:t>
            </a:r>
            <a:r>
              <a:rPr lang="en-GB" sz="1600" dirty="0">
                <a:latin typeface="Calibri" pitchFamily="34" charset="0"/>
                <a:cs typeface="Calibri" pitchFamily="34" charset="0"/>
              </a:rPr>
              <a:t>How legal, ethical, safety and security issues affect how computers should be used</a:t>
            </a: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401579908"/>
              </p:ext>
            </p:extLst>
          </p:nvPr>
        </p:nvGraphicFramePr>
        <p:xfrm>
          <a:off x="395534" y="1988840"/>
          <a:ext cx="6624738" cy="4572000"/>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r>
                        <a:rPr kumimoji="0" lang="en-GB" sz="1400" b="1" kern="1200" baseline="0" dirty="0" smtClean="0">
                          <a:solidFill>
                            <a:schemeClr val="bg1"/>
                          </a:solidFill>
                          <a:latin typeface="+mn-lt"/>
                          <a:ea typeface="+mn-ea"/>
                          <a:cs typeface="+mn-cs"/>
                        </a:rPr>
                        <a:t>Threats to Data Security</a:t>
                      </a:r>
                      <a:endParaRPr kumimoji="0" lang="en-GB" sz="1400" b="1" kern="1200" baseline="0" noProof="0" dirty="0" smtClean="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Hacking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Hacking means finding out weaknesses in a system. A computer hacker is a person who finds out weaknesses in a computer system to gain unauthorised access. </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hacker may be motivated by a multitude of reasons, such as profit, protest or challenge.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Denial of Service Attacks (</a:t>
                      </a:r>
                      <a:r>
                        <a:rPr kumimoji="0" lang="en-GB" sz="1400" b="1" kern="1200" dirty="0" err="1" smtClean="0">
                          <a:solidFill>
                            <a:schemeClr val="tx1"/>
                          </a:solidFill>
                          <a:latin typeface="Calibri" pitchFamily="34" charset="0"/>
                          <a:ea typeface="+mn-ea"/>
                          <a:cs typeface="+mn-cs"/>
                        </a:rPr>
                        <a:t>DoS</a:t>
                      </a:r>
                      <a:r>
                        <a:rPr kumimoji="0" lang="en-GB" sz="1400" b="1" kern="1200" dirty="0" smtClean="0">
                          <a:solidFill>
                            <a:schemeClr val="tx1"/>
                          </a:solidFill>
                          <a:latin typeface="Calibri" pitchFamily="34" charset="0"/>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This is an attempt to make a computer or network system unavailable to its users. A DOS attack is usually focused on preventing an internet site or service from functioning efficiently or at all, temporarily or indefinitely.</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attacks usually target sites or services hosted on high-profile web servers such as banks and payment websites (for example, PayPal).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Physical threats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Computer systems consist of physical items such as keyboards, monitors, memory sticks/removable storage devices, base units and servers. These can be lost or stolen very easily – especially memory sticks and portable storage devices.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5814" y="2420888"/>
            <a:ext cx="1674336" cy="124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280" y="4077072"/>
            <a:ext cx="1778612" cy="125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126216"/>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Action to Minimise Risks</a:t>
            </a:r>
            <a:endParaRPr lang="en-GB" sz="3600" dirty="0" smtClean="0">
              <a:solidFill>
                <a:schemeClr val="tx1"/>
              </a:solidFill>
              <a:effectLst/>
            </a:endParaRPr>
          </a:p>
        </p:txBody>
      </p:sp>
      <p:sp>
        <p:nvSpPr>
          <p:cNvPr id="23" name="Content Placeholder 1"/>
          <p:cNvSpPr txBox="1">
            <a:spLocks/>
          </p:cNvSpPr>
          <p:nvPr/>
        </p:nvSpPr>
        <p:spPr>
          <a:xfrm>
            <a:off x="214343" y="1085402"/>
            <a:ext cx="8715375" cy="5655966"/>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a:latin typeface="Calibri" pitchFamily="34" charset="0"/>
                <a:ea typeface="Calibri" pitchFamily="34" charset="0"/>
                <a:cs typeface="Calibri" pitchFamily="34" charset="0"/>
              </a:rPr>
              <a:t>LO4:</a:t>
            </a:r>
            <a:r>
              <a:rPr lang="en-US" sz="1600" dirty="0">
                <a:latin typeface="Calibri" pitchFamily="34" charset="0"/>
                <a:ea typeface="Calibri" pitchFamily="34" charset="0"/>
                <a:cs typeface="Calibri" pitchFamily="34" charset="0"/>
              </a:rPr>
              <a:t> </a:t>
            </a:r>
            <a:r>
              <a:rPr lang="en-GB" sz="1600" dirty="0">
                <a:latin typeface="Calibri" pitchFamily="34" charset="0"/>
                <a:cs typeface="Calibri" pitchFamily="34" charset="0"/>
              </a:rPr>
              <a:t>How legal, ethical, safety and security issues affect how computers should be used</a:t>
            </a: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799740062"/>
              </p:ext>
            </p:extLst>
          </p:nvPr>
        </p:nvGraphicFramePr>
        <p:xfrm>
          <a:off x="395534" y="1988840"/>
          <a:ext cx="6624738" cy="4678680"/>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r>
                        <a:rPr kumimoji="0" lang="en-GB" sz="1400" b="1" kern="1200" baseline="0" dirty="0" smtClean="0">
                          <a:solidFill>
                            <a:schemeClr val="bg1"/>
                          </a:solidFill>
                          <a:latin typeface="+mn-lt"/>
                          <a:ea typeface="+mn-ea"/>
                          <a:cs typeface="+mn-cs"/>
                        </a:rPr>
                        <a:t>Action to Minimise Risks</a:t>
                      </a:r>
                      <a:endParaRPr kumimoji="0" lang="en-GB" sz="1400" b="1" kern="1200" baseline="0" noProof="0" dirty="0" smtClean="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Act appropriately online to reduce and Protect Personal 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Do not share to much information online, especially when on social networking sites, i.e. your date of birth.</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Use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different</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passwords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on different sites. Always check the website for the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padlock</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and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https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and beware of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emails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that ask for your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Firewall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firewall is used to help protect a computer system from threats and attacks. This is done by controlling what data can and cannot pass through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Anti-Virus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This software detects any viruses, including Trojans and worms, and removes them to limit their damage and impact to the computer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Anti-Spam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Email Spam is the sending of unwanted messages, often advertising, to a large number of email addresses. Spam is a serious concern as it can be used to deliver Trojans, viruses, worms, spyware,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1" kern="1200" dirty="0" smtClean="0">
                          <a:solidFill>
                            <a:schemeClr val="tx1"/>
                          </a:solidFill>
                          <a:latin typeface="Calibri" pitchFamily="34" charset="0"/>
                          <a:ea typeface="+mn-ea"/>
                          <a:cs typeface="+mn-cs"/>
                        </a:rPr>
                        <a:t>Data Encryption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This software encrypts data so that only users who have the unlock code/secret key can read/use the data which has been transmitted.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6163" y="2348880"/>
            <a:ext cx="1595568" cy="140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3933056"/>
            <a:ext cx="1458634" cy="199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820573"/>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System Updates</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a:latin typeface="Calibri" pitchFamily="34" charset="0"/>
                <a:ea typeface="Calibri" pitchFamily="34" charset="0"/>
                <a:cs typeface="Calibri" pitchFamily="34" charset="0"/>
              </a:rPr>
              <a:t>LO4:</a:t>
            </a:r>
            <a:r>
              <a:rPr lang="en-US" sz="1600" dirty="0">
                <a:latin typeface="Calibri" pitchFamily="34" charset="0"/>
                <a:ea typeface="Calibri" pitchFamily="34" charset="0"/>
                <a:cs typeface="Calibri" pitchFamily="34" charset="0"/>
              </a:rPr>
              <a:t> </a:t>
            </a:r>
            <a:r>
              <a:rPr lang="en-GB" sz="1600" dirty="0">
                <a:latin typeface="Calibri" pitchFamily="34" charset="0"/>
                <a:cs typeface="Calibri" pitchFamily="34" charset="0"/>
              </a:rPr>
              <a:t>How legal, ethical, safety and security issues affect how computers should be used</a:t>
            </a: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2475391550"/>
              </p:ext>
            </p:extLst>
          </p:nvPr>
        </p:nvGraphicFramePr>
        <p:xfrm>
          <a:off x="395534" y="1988840"/>
          <a:ext cx="6624738" cy="4358640"/>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r>
                        <a:rPr kumimoji="0" lang="en-GB" sz="1400" b="1" kern="1200" baseline="0" dirty="0" smtClean="0">
                          <a:solidFill>
                            <a:schemeClr val="bg1"/>
                          </a:solidFill>
                          <a:latin typeface="+mn-lt"/>
                          <a:ea typeface="+mn-ea"/>
                          <a:cs typeface="+mn-cs"/>
                        </a:rPr>
                        <a:t>System Updates</a:t>
                      </a:r>
                      <a:endParaRPr kumimoji="0" lang="en-GB" sz="1400" b="1" kern="1200" baseline="0" noProof="0" dirty="0" smtClean="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Automatic Operating System and Software updates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Many operating systems have the facility to update automatically.</a:t>
                      </a:r>
                    </a:p>
                    <a:p>
                      <a:pPr marL="177800" indent="-177800" algn="l">
                        <a:spcAft>
                          <a:spcPts val="600"/>
                        </a:spcAft>
                        <a:buFontTx/>
                        <a:buBlip>
                          <a:blip r:embed="rId3"/>
                        </a:buBlip>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These usually happen when the computer system is going through the shutdown process.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Security software such as an anti-virus also update automatically and will find updates, download them and install the updates without the need for user interaction.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805" t="12441" r="1532" b="40391"/>
          <a:stretch/>
        </p:blipFill>
        <p:spPr bwMode="auto">
          <a:xfrm>
            <a:off x="2627784" y="2852936"/>
            <a:ext cx="4285552" cy="217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6163" y="2276872"/>
            <a:ext cx="158588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9186" y="4509120"/>
            <a:ext cx="1439838" cy="14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423406"/>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System Updates</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a:latin typeface="Calibri" pitchFamily="34" charset="0"/>
                <a:ea typeface="Calibri" pitchFamily="34" charset="0"/>
                <a:cs typeface="Calibri" pitchFamily="34" charset="0"/>
              </a:rPr>
              <a:t>LO4:</a:t>
            </a:r>
            <a:r>
              <a:rPr lang="en-US" sz="1600" dirty="0">
                <a:latin typeface="Calibri" pitchFamily="34" charset="0"/>
                <a:ea typeface="Calibri" pitchFamily="34" charset="0"/>
                <a:cs typeface="Calibri" pitchFamily="34" charset="0"/>
              </a:rPr>
              <a:t> </a:t>
            </a:r>
            <a:r>
              <a:rPr lang="en-GB" sz="1600" dirty="0">
                <a:latin typeface="Calibri" pitchFamily="34" charset="0"/>
                <a:cs typeface="Calibri" pitchFamily="34" charset="0"/>
              </a:rPr>
              <a:t>How legal, ethical, safety and security issues affect how computers should be used</a:t>
            </a: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1637846397"/>
              </p:ext>
            </p:extLst>
          </p:nvPr>
        </p:nvGraphicFramePr>
        <p:xfrm>
          <a:off x="395534" y="1988840"/>
          <a:ext cx="6624738" cy="3611880"/>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r>
                        <a:rPr kumimoji="0" lang="en-GB" sz="1400" b="1" kern="1200" baseline="0" dirty="0" smtClean="0">
                          <a:solidFill>
                            <a:schemeClr val="bg1"/>
                          </a:solidFill>
                          <a:latin typeface="+mn-lt"/>
                          <a:ea typeface="+mn-ea"/>
                          <a:cs typeface="+mn-cs"/>
                        </a:rPr>
                        <a:t>System Updates</a:t>
                      </a:r>
                      <a:endParaRPr kumimoji="0" lang="en-GB" sz="1400" b="1" kern="1200" baseline="0" noProof="0" dirty="0" smtClean="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Manual Operating System and Software updates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Manually updating operating systems and security software can be dangerous to the computer system and the data that is held on it. </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manual update can be forgotten by an employee and this can leave the computer system vulnerable to threats.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One of the problems with manual updating of software is the time it can take to download the patch. There may also be a time delay between the patch being released by the software vendor and the time when the manual update takes place.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Some users, however, may decide to manually update the software because they want to look at the updates to decide whether or not to download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6163" y="2276872"/>
            <a:ext cx="158588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9186" y="4509120"/>
            <a:ext cx="1439838" cy="14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402378"/>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Health and Safety</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a:latin typeface="Calibri" pitchFamily="34" charset="0"/>
                <a:ea typeface="Calibri" pitchFamily="34" charset="0"/>
                <a:cs typeface="Calibri" pitchFamily="34" charset="0"/>
              </a:rPr>
              <a:t>LO4:</a:t>
            </a:r>
            <a:r>
              <a:rPr lang="en-US" sz="1600" dirty="0">
                <a:latin typeface="Calibri" pitchFamily="34" charset="0"/>
                <a:ea typeface="Calibri" pitchFamily="34" charset="0"/>
                <a:cs typeface="Calibri" pitchFamily="34" charset="0"/>
              </a:rPr>
              <a:t> </a:t>
            </a:r>
            <a:r>
              <a:rPr lang="en-GB" sz="1600" dirty="0">
                <a:latin typeface="Calibri" pitchFamily="34" charset="0"/>
                <a:cs typeface="Calibri" pitchFamily="34" charset="0"/>
              </a:rPr>
              <a:t>How legal, ethical, safety and security issues affect how computers should be used</a:t>
            </a: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609346132"/>
              </p:ext>
            </p:extLst>
          </p:nvPr>
        </p:nvGraphicFramePr>
        <p:xfrm>
          <a:off x="395534" y="1988840"/>
          <a:ext cx="6624738" cy="4514465"/>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r>
                        <a:rPr kumimoji="0" lang="en-GB" sz="1400" b="1" kern="1200" baseline="0" dirty="0" smtClean="0">
                          <a:solidFill>
                            <a:schemeClr val="bg1"/>
                          </a:solidFill>
                          <a:latin typeface="+mn-lt"/>
                          <a:ea typeface="+mn-ea"/>
                          <a:cs typeface="+mn-cs"/>
                        </a:rPr>
                        <a:t>Health and Safety</a:t>
                      </a:r>
                      <a:endParaRPr kumimoji="0" lang="en-GB" sz="1400" b="1" kern="1200" baseline="0" noProof="0" dirty="0" smtClean="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Health and Safety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Almost everyone, not just all employees and employers, has a duty under the Health and Safety at Work Act to work and behave safely.</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Act also makes it illegal to act recklessly or intentionally act in such a way as to endanger yourself or others.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One of the main laws here is the Health and Safety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Display Screen Equipment</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regulation and covers:</a:t>
                      </a:r>
                    </a:p>
                    <a:p>
                      <a:pPr marL="446088" lvl="1" indent="-285750" algn="l">
                        <a:spcAft>
                          <a:spcPts val="600"/>
                        </a:spcAft>
                        <a:buFont typeface="Arial" pitchFamily="34" charset="0"/>
                        <a:buChar cha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Checking the workstation of an employee is safe</a:t>
                      </a:r>
                    </a:p>
                    <a:p>
                      <a:pPr marL="446088" lvl="1" indent="-285750" algn="l">
                        <a:spcAft>
                          <a:spcPts val="600"/>
                        </a:spcAft>
                        <a:buFont typeface="Arial" pitchFamily="34" charset="0"/>
                        <a:buChar cha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Make sure there are adjustable chairs, monitors, good lighting, </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etc</a:t>
                      </a: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446088" lvl="1" indent="-285750" algn="l">
                        <a:spcAft>
                          <a:spcPts val="600"/>
                        </a:spcAft>
                        <a:buFont typeface="Arial" pitchFamily="34" charset="0"/>
                        <a:buChar cha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Making sure employees have regular breaks</a:t>
                      </a:r>
                    </a:p>
                    <a:p>
                      <a:pPr marL="446088" lvl="1" indent="-285750" algn="l">
                        <a:spcAft>
                          <a:spcPts val="600"/>
                        </a:spcAft>
                        <a:buFont typeface="Arial" pitchFamily="34" charset="0"/>
                        <a:buChar cha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Arrange and pay for eye tests and glasses if needed</a:t>
                      </a:r>
                    </a:p>
                    <a:p>
                      <a:pPr marL="446088" lvl="1" indent="-285750" algn="l">
                        <a:spcAft>
                          <a:spcPts val="600"/>
                        </a:spcAft>
                        <a:buFont typeface="Arial" pitchFamily="34" charset="0"/>
                        <a:buChar cha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Provide health and safety training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Health Problems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Some problems of poor health and safety include: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RSI</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headaches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back</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pains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and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eye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strain</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5204" y="2404650"/>
            <a:ext cx="1668680" cy="124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9908" y="4005064"/>
            <a:ext cx="1639069" cy="1639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943361"/>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Data Protection</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a:latin typeface="Calibri" pitchFamily="34" charset="0"/>
                <a:ea typeface="Calibri" pitchFamily="34" charset="0"/>
                <a:cs typeface="Calibri" pitchFamily="34" charset="0"/>
              </a:rPr>
              <a:t>LO4:</a:t>
            </a:r>
            <a:r>
              <a:rPr lang="en-US" sz="1600" dirty="0">
                <a:latin typeface="Calibri" pitchFamily="34" charset="0"/>
                <a:ea typeface="Calibri" pitchFamily="34" charset="0"/>
                <a:cs typeface="Calibri" pitchFamily="34" charset="0"/>
              </a:rPr>
              <a:t> </a:t>
            </a:r>
            <a:r>
              <a:rPr lang="en-GB" sz="1600" dirty="0">
                <a:latin typeface="Calibri" pitchFamily="34" charset="0"/>
                <a:cs typeface="Calibri" pitchFamily="34" charset="0"/>
              </a:rPr>
              <a:t>How legal, ethical, safety and security issues affect how computers should be used</a:t>
            </a: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2595897355"/>
              </p:ext>
            </p:extLst>
          </p:nvPr>
        </p:nvGraphicFramePr>
        <p:xfrm>
          <a:off x="395534" y="1988840"/>
          <a:ext cx="6624738" cy="4572000"/>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r>
                        <a:rPr kumimoji="0" lang="en-GB" sz="1400" b="1" kern="1200" baseline="0" dirty="0" smtClean="0">
                          <a:solidFill>
                            <a:schemeClr val="bg1"/>
                          </a:solidFill>
                          <a:latin typeface="+mn-lt"/>
                          <a:ea typeface="+mn-ea"/>
                          <a:cs typeface="+mn-cs"/>
                        </a:rPr>
                        <a:t>Data Protection</a:t>
                      </a:r>
                      <a:endParaRPr kumimoji="0" lang="en-GB" sz="1400" b="1" kern="1200" baseline="0" noProof="0" dirty="0" smtClean="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Data</a:t>
                      </a:r>
                      <a:r>
                        <a:rPr kumimoji="0" lang="en-GB" sz="1400" b="1" kern="1200" baseline="0" dirty="0" smtClean="0">
                          <a:solidFill>
                            <a:schemeClr val="tx1"/>
                          </a:solidFill>
                          <a:latin typeface="Calibri" pitchFamily="34" charset="0"/>
                          <a:ea typeface="+mn-ea"/>
                          <a:cs typeface="+mn-cs"/>
                        </a:rPr>
                        <a:t> Protection</a:t>
                      </a:r>
                      <a:endParaRPr kumimoji="0" lang="en-GB" sz="1400" b="1" kern="1200" dirty="0" smtClean="0">
                        <a:solidFill>
                          <a:schemeClr val="tx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Data Protection Act (DPA) aims to protect the rights of the owners of data.</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Act sets out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rules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on how data should be stored and used, and provides a means for the owners of data to complain, and sometimes to claim compensation if their data is misused.</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main points of the Data Protection Act include:</a:t>
                      </a:r>
                    </a:p>
                    <a:p>
                      <a:pPr marL="446088" lvl="1" indent="-285750" algn="l">
                        <a:spcAft>
                          <a:spcPts val="600"/>
                        </a:spcAft>
                        <a:buFont typeface="Arial" pitchFamily="34" charset="0"/>
                        <a:buChar cha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Data must be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fairly</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and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lawfully</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processed</a:t>
                      </a:r>
                    </a:p>
                    <a:p>
                      <a:pPr marL="446088" lvl="1" indent="-285750" algn="l">
                        <a:spcAft>
                          <a:spcPts val="600"/>
                        </a:spcAft>
                        <a:buFont typeface="Arial" pitchFamily="34" charset="0"/>
                        <a:buChar cha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Data must be processed for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limited</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purposes</a:t>
                      </a:r>
                    </a:p>
                    <a:p>
                      <a:pPr marL="446088" lvl="1" indent="-285750" algn="l">
                        <a:spcAft>
                          <a:spcPts val="600"/>
                        </a:spcAft>
                        <a:buFont typeface="Arial" pitchFamily="34" charset="0"/>
                        <a:buChar cha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Data must be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adequate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relevant</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and not excessive</a:t>
                      </a:r>
                    </a:p>
                    <a:p>
                      <a:pPr marL="446088" lvl="1" indent="-285750" algn="l">
                        <a:spcAft>
                          <a:spcPts val="600"/>
                        </a:spcAft>
                        <a:buFont typeface="Arial" pitchFamily="34" charset="0"/>
                        <a:buChar cha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Data must be accurate and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up to date</a:t>
                      </a:r>
                    </a:p>
                    <a:p>
                      <a:pPr marL="446088" lvl="1" indent="-285750" algn="l">
                        <a:spcAft>
                          <a:spcPts val="600"/>
                        </a:spcAft>
                        <a:buFont typeface="Arial" pitchFamily="34" charset="0"/>
                        <a:buChar cha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Data must not be kept for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longer than is necessary</a:t>
                      </a:r>
                    </a:p>
                    <a:p>
                      <a:pPr marL="446088" lvl="1" indent="-285750" algn="l">
                        <a:spcAft>
                          <a:spcPts val="600"/>
                        </a:spcAft>
                        <a:buFont typeface="Arial" pitchFamily="34" charset="0"/>
                        <a:buChar cha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Data must be processed in line with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your</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rights</a:t>
                      </a:r>
                    </a:p>
                    <a:p>
                      <a:pPr marL="446088" lvl="1" indent="-285750" algn="l">
                        <a:spcAft>
                          <a:spcPts val="600"/>
                        </a:spcAft>
                        <a:buFont typeface="Arial" pitchFamily="34" charset="0"/>
                        <a:buChar cha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Data must be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kept</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secure</a:t>
                      </a:r>
                    </a:p>
                    <a:p>
                      <a:pPr marL="446088" lvl="1" indent="-285750" algn="l">
                        <a:spcAft>
                          <a:spcPts val="600"/>
                        </a:spcAft>
                        <a:buFont typeface="Arial" pitchFamily="34" charset="0"/>
                        <a:buChar cha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Data must not be transferred to other countries outside of the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European Economic Area</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(EEA)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5204" y="2404650"/>
            <a:ext cx="1668680" cy="124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9908" y="4005064"/>
            <a:ext cx="1639069" cy="1639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175200"/>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Copyright and Computer Misuse</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a:latin typeface="Calibri" pitchFamily="34" charset="0"/>
                <a:ea typeface="Calibri" pitchFamily="34" charset="0"/>
                <a:cs typeface="Calibri" pitchFamily="34" charset="0"/>
              </a:rPr>
              <a:t>LO4:</a:t>
            </a:r>
            <a:r>
              <a:rPr lang="en-US" sz="1600" dirty="0">
                <a:latin typeface="Calibri" pitchFamily="34" charset="0"/>
                <a:ea typeface="Calibri" pitchFamily="34" charset="0"/>
                <a:cs typeface="Calibri" pitchFamily="34" charset="0"/>
              </a:rPr>
              <a:t> </a:t>
            </a:r>
            <a:r>
              <a:rPr lang="en-GB" sz="1600" dirty="0">
                <a:latin typeface="Calibri" pitchFamily="34" charset="0"/>
                <a:cs typeface="Calibri" pitchFamily="34" charset="0"/>
              </a:rPr>
              <a:t>How legal, ethical, safety and security issues affect how computers should be used</a:t>
            </a: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1843432037"/>
              </p:ext>
            </p:extLst>
          </p:nvPr>
        </p:nvGraphicFramePr>
        <p:xfrm>
          <a:off x="395534" y="1988840"/>
          <a:ext cx="6624738" cy="4587240"/>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r>
                        <a:rPr kumimoji="0" lang="en-GB" sz="1400" b="1" kern="1200" baseline="0" dirty="0" smtClean="0">
                          <a:solidFill>
                            <a:schemeClr val="bg1"/>
                          </a:solidFill>
                          <a:latin typeface="+mn-lt"/>
                          <a:ea typeface="+mn-ea"/>
                          <a:cs typeface="+mn-cs"/>
                        </a:rPr>
                        <a:t>Copyright and Computer Misuse</a:t>
                      </a:r>
                      <a:endParaRPr kumimoji="0" lang="en-GB" sz="1400" b="1" kern="1200" baseline="0" noProof="0" dirty="0" smtClean="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Copyright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Copyright, Design and Patents Act law makes it illegal to copy a work, for example, a file or image, without permission from the owner or copyright holder. </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It is also illegal to make unauthorised copies of software.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main ways that this law is commonly broken include:</a:t>
                      </a:r>
                    </a:p>
                    <a:p>
                      <a:pPr marL="446088" lvl="1" indent="-285750" algn="l">
                        <a:spcAft>
                          <a:spcPts val="600"/>
                        </a:spcAft>
                        <a:buFont typeface="Arial" pitchFamily="34" charset="0"/>
                        <a:buChar cha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Using software without the correct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software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licence</a:t>
                      </a:r>
                    </a:p>
                    <a:p>
                      <a:pPr marL="446088" lvl="1" indent="-285750" algn="l">
                        <a:spcAft>
                          <a:spcPts val="600"/>
                        </a:spcAft>
                        <a:buFont typeface="Arial" pitchFamily="34" charset="0"/>
                        <a:buChar char="•"/>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Downloading</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files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from the internet</a:t>
                      </a:r>
                    </a:p>
                    <a:p>
                      <a:pPr marL="446088" lvl="1" indent="-285750" algn="l">
                        <a:spcAft>
                          <a:spcPts val="600"/>
                        </a:spcAft>
                        <a:buFont typeface="Arial" pitchFamily="34" charset="0"/>
                        <a:buChar char="•"/>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Copying</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music, DVDs, CDs and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Computer Misuse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This Act relates to illegal access to files and data stored on computer systems. It was introduced to cope with the increase in hacking and viruses. </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There are three main parts to this Act (law):</a:t>
                      </a:r>
                    </a:p>
                    <a:p>
                      <a:pPr marL="446088" lvl="1" indent="-285750" algn="l">
                        <a:spcAft>
                          <a:spcPts val="600"/>
                        </a:spcAft>
                        <a:buFont typeface="Arial" pitchFamily="34" charset="0"/>
                        <a:buChar char="•"/>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Unauthorised</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access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to computer material</a:t>
                      </a:r>
                    </a:p>
                    <a:p>
                      <a:pPr marL="446088" lvl="1" indent="-285750" algn="l">
                        <a:spcAft>
                          <a:spcPts val="600"/>
                        </a:spcAft>
                        <a:buFont typeface="Arial" pitchFamily="34" charset="0"/>
                        <a:buChar cha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Accessing computer material with the intent to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commit further illegal acts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t>
                      </a:r>
                    </a:p>
                    <a:p>
                      <a:pPr marL="446088" lvl="1" indent="-285750" algn="l">
                        <a:spcAft>
                          <a:spcPts val="600"/>
                        </a:spcAft>
                        <a:buFont typeface="Arial" pitchFamily="34" charset="0"/>
                        <a:buChar cha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Acts with intent to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damage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operation of computers.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5204" y="2404650"/>
            <a:ext cx="1668680" cy="124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9908" y="4005064"/>
            <a:ext cx="1639069" cy="1639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654961"/>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Moral and Ethical Issues</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a:latin typeface="Calibri" pitchFamily="34" charset="0"/>
                <a:ea typeface="Calibri" pitchFamily="34" charset="0"/>
                <a:cs typeface="Calibri" pitchFamily="34" charset="0"/>
              </a:rPr>
              <a:t>LO4:</a:t>
            </a:r>
            <a:r>
              <a:rPr lang="en-US" sz="1600" dirty="0">
                <a:latin typeface="Calibri" pitchFamily="34" charset="0"/>
                <a:ea typeface="Calibri" pitchFamily="34" charset="0"/>
                <a:cs typeface="Calibri" pitchFamily="34" charset="0"/>
              </a:rPr>
              <a:t> </a:t>
            </a:r>
            <a:r>
              <a:rPr lang="en-GB" sz="1600" dirty="0">
                <a:latin typeface="Calibri" pitchFamily="34" charset="0"/>
                <a:cs typeface="Calibri" pitchFamily="34" charset="0"/>
              </a:rPr>
              <a:t>How legal, ethical, safety and security issues affect how computers should be used</a:t>
            </a: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2579235147"/>
              </p:ext>
            </p:extLst>
          </p:nvPr>
        </p:nvGraphicFramePr>
        <p:xfrm>
          <a:off x="395534" y="1988840"/>
          <a:ext cx="6624738" cy="4648200"/>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r>
                        <a:rPr kumimoji="0" lang="en-GB" sz="1400" b="1" kern="1200" baseline="0" dirty="0" smtClean="0">
                          <a:solidFill>
                            <a:schemeClr val="bg1"/>
                          </a:solidFill>
                          <a:latin typeface="+mn-lt"/>
                          <a:ea typeface="+mn-ea"/>
                          <a:cs typeface="+mn-cs"/>
                        </a:rPr>
                        <a:t>Moral and Ethical Issues</a:t>
                      </a:r>
                      <a:endParaRPr kumimoji="0" lang="en-GB" sz="1400" b="1" kern="1200" baseline="0" noProof="0" dirty="0" smtClean="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The use and abuse of personal and private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main acts that prevent abuse is the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Data Protection Act (DPA)</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and the Computer Misuse Act (CMA)</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Computer Misuse Act (CMA)</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makes it illegal to hack into a computer system and steal the data that is stored on it.</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Some problems that could occur include:</a:t>
                      </a:r>
                    </a:p>
                    <a:p>
                      <a:pPr marL="446088" lvl="1" indent="-285750" algn="l">
                        <a:spcAft>
                          <a:spcPts val="600"/>
                        </a:spcAft>
                        <a:buFont typeface="Arial" pitchFamily="34" charset="0"/>
                        <a:buChar cha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Accidently deleting or overwriting personal data</a:t>
                      </a:r>
                    </a:p>
                    <a:p>
                      <a:pPr marL="446088" lvl="1" indent="-285750" algn="l">
                        <a:spcAft>
                          <a:spcPts val="600"/>
                        </a:spcAft>
                        <a:buFont typeface="Arial" pitchFamily="34" charset="0"/>
                        <a:buChar cha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Employees stealing personal data</a:t>
                      </a:r>
                    </a:p>
                    <a:p>
                      <a:pPr marL="446088" lvl="1" indent="-285750" algn="l">
                        <a:spcAft>
                          <a:spcPts val="600"/>
                        </a:spcAft>
                        <a:buFont typeface="Arial" pitchFamily="34" charset="0"/>
                        <a:buChar cha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Employees damaging and destroying data</a:t>
                      </a:r>
                    </a:p>
                    <a:p>
                      <a:pPr marL="446088" lvl="1" indent="-285750" algn="l">
                        <a:spcAft>
                          <a:spcPts val="600"/>
                        </a:spcAft>
                        <a:buFont typeface="Arial" pitchFamily="34" charset="0"/>
                        <a:buChar cha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Hacking into a computer to steal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Cyber Bullying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Cyber bullying is when one person or a group of people try to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threaten</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or embarrass someone else using technology such as a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mobile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phone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or the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internet</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Cyber bullying can be carried out by people of all ages, at school or in the workplace. It is important that a business recognises the importance of attempting to stop any employees carrying out cyber bullying.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5814" y="2474433"/>
            <a:ext cx="1674658" cy="131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5814" y="4149080"/>
            <a:ext cx="1674336" cy="1340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0514671"/>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Moral and Ethical Issues</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a:latin typeface="Calibri" pitchFamily="34" charset="0"/>
                <a:ea typeface="Calibri" pitchFamily="34" charset="0"/>
                <a:cs typeface="Calibri" pitchFamily="34" charset="0"/>
              </a:rPr>
              <a:t>LO4:</a:t>
            </a:r>
            <a:r>
              <a:rPr lang="en-US" sz="1600" dirty="0">
                <a:latin typeface="Calibri" pitchFamily="34" charset="0"/>
                <a:ea typeface="Calibri" pitchFamily="34" charset="0"/>
                <a:cs typeface="Calibri" pitchFamily="34" charset="0"/>
              </a:rPr>
              <a:t> </a:t>
            </a:r>
            <a:r>
              <a:rPr lang="en-GB" sz="1600" dirty="0">
                <a:latin typeface="Calibri" pitchFamily="34" charset="0"/>
                <a:cs typeface="Calibri" pitchFamily="34" charset="0"/>
              </a:rPr>
              <a:t>How legal, ethical, safety and security issues affect how computers should be used</a:t>
            </a: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875844091"/>
              </p:ext>
            </p:extLst>
          </p:nvPr>
        </p:nvGraphicFramePr>
        <p:xfrm>
          <a:off x="395534" y="1988840"/>
          <a:ext cx="6624738" cy="4480560"/>
        </p:xfrm>
        <a:graphic>
          <a:graphicData uri="http://schemas.openxmlformats.org/drawingml/2006/table">
            <a:tbl>
              <a:tblPr firstRow="1" bandRow="1">
                <a:tableStyleId>{69012ECD-51FC-41F1-AA8D-1B2483CD663E}</a:tableStyleId>
              </a:tblPr>
              <a:tblGrid>
                <a:gridCol w="6624738"/>
              </a:tblGrid>
              <a:tr h="288032">
                <a:tc>
                  <a:txBody>
                    <a:bodyPr/>
                    <a:lstStyle/>
                    <a:p>
                      <a:r>
                        <a:rPr kumimoji="0" lang="en-GB" sz="1400" b="1" kern="1200" baseline="0" dirty="0" smtClean="0">
                          <a:solidFill>
                            <a:schemeClr val="bg1"/>
                          </a:solidFill>
                          <a:latin typeface="+mn-lt"/>
                          <a:ea typeface="+mn-ea"/>
                          <a:cs typeface="+mn-cs"/>
                        </a:rPr>
                        <a:t>Monitoring of individuals by organisations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lvl="0" indent="0" algn="l">
                        <a:spcAft>
                          <a:spcPts val="600"/>
                        </a:spcAft>
                        <a:buFont typeface="Arial" pitchFamily="34" charset="0"/>
                        <a:buNone/>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Some businesses need to monitor tasks that are being completed. There are several ways in which employees and other individuals (for example, customers) can be monitored:</a:t>
                      </a:r>
                      <a:endPar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lvl="0" indent="273050" algn="l">
                        <a:spcAft>
                          <a:spcPts val="600"/>
                        </a:spcAft>
                        <a:buFont typeface="Arial" pitchFamily="34" charset="0"/>
                        <a:buChar char="•"/>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Worker Monitoring/Logging: </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CCTV and RFID tags can be used to track employees.</a:t>
                      </a:r>
                    </a:p>
                    <a:p>
                      <a:pPr marL="273050" lvl="0" indent="-273050" algn="l">
                        <a:spcAft>
                          <a:spcPts val="600"/>
                        </a:spcAft>
                        <a:buFont typeface="Arial" pitchFamily="34" charset="0"/>
                        <a:buChar char="•"/>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Cookies: </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file downloaded to the computer from a website so that it can be personalised. Cookies can be a problem as they store personal data on the computer.</a:t>
                      </a:r>
                    </a:p>
                    <a:p>
                      <a:pPr marL="273050" lvl="0" indent="-273050" algn="l">
                        <a:spcAft>
                          <a:spcPts val="600"/>
                        </a:spcAft>
                        <a:buFont typeface="Arial" pitchFamily="34" charset="0"/>
                        <a:buChar char="•"/>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Key Logging: </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key logger is a piece of hardware or software that records the real time activity of a computer user including the keyboard keys they press.</a:t>
                      </a:r>
                    </a:p>
                    <a:p>
                      <a:pPr marL="273050" lvl="0" indent="-273050" algn="l">
                        <a:spcAft>
                          <a:spcPts val="600"/>
                        </a:spcAft>
                        <a:buFont typeface="Arial" pitchFamily="34" charset="0"/>
                        <a:buChar char="•"/>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Worker Call Monitoring/Recording: </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Many businesses record telephone calls made from and to the business. This enables an audit trail to be kept in case of any issues or questions being  raised at a later.</a:t>
                      </a:r>
                    </a:p>
                    <a:p>
                      <a:pPr marL="273050" lvl="0" indent="-273050" algn="l">
                        <a:spcAft>
                          <a:spcPts val="600"/>
                        </a:spcAft>
                        <a:buFont typeface="Arial" pitchFamily="34" charset="0"/>
                        <a:buChar char="•"/>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Electronic Surveillance: </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Many businesses offer a loyalty card scheme. Every time a customer shops online or in the store, the loyalty card number is obtained and points are allocated to the account. This gives the business detailed data about customers.</a:t>
                      </a:r>
                    </a:p>
                    <a:p>
                      <a:pPr marL="273050" lvl="0" indent="-273050" algn="l">
                        <a:spcAft>
                          <a:spcPts val="600"/>
                        </a:spcAft>
                        <a:buFont typeface="Arial" pitchFamily="34" charset="0"/>
                        <a:buChar char="•"/>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Mobile Phone Triangulation: </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Mobile phone positioning can be used by the emergency services (police, fire, ambulance or mountain rescue) to find the exact location that a call was made. However, finding the position of a mobile phone, and the person using it, can invade the privacy of the phone user.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5814" y="2474433"/>
            <a:ext cx="1674658" cy="131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5814" y="4149080"/>
            <a:ext cx="1674336" cy="1340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042893"/>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a:t>Data Loss, Corruption and Theft</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a:latin typeface="Calibri" pitchFamily="34" charset="0"/>
                <a:ea typeface="Calibri" pitchFamily="34" charset="0"/>
                <a:cs typeface="Calibri" pitchFamily="34" charset="0"/>
              </a:rPr>
              <a:t>LO4:</a:t>
            </a:r>
            <a:r>
              <a:rPr lang="en-US" sz="1600" dirty="0">
                <a:latin typeface="Calibri" pitchFamily="34" charset="0"/>
                <a:ea typeface="Calibri" pitchFamily="34" charset="0"/>
                <a:cs typeface="Calibri" pitchFamily="34" charset="0"/>
              </a:rPr>
              <a:t> </a:t>
            </a:r>
            <a:r>
              <a:rPr lang="en-GB" sz="1600" dirty="0">
                <a:latin typeface="Calibri" pitchFamily="34" charset="0"/>
                <a:cs typeface="Calibri" pitchFamily="34" charset="0"/>
              </a:rPr>
              <a:t>How legal, ethical, safety and security issues affect how computers should be used</a:t>
            </a: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1884753771"/>
              </p:ext>
            </p:extLst>
          </p:nvPr>
        </p:nvGraphicFramePr>
        <p:xfrm>
          <a:off x="395534" y="1988840"/>
          <a:ext cx="6624738" cy="3474720"/>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r>
                        <a:rPr kumimoji="0" lang="en-GB" sz="1400" b="1" kern="1200" baseline="0" dirty="0" smtClean="0">
                          <a:solidFill>
                            <a:schemeClr val="bg1"/>
                          </a:solidFill>
                          <a:latin typeface="+mn-lt"/>
                          <a:ea typeface="+mn-ea"/>
                          <a:cs typeface="+mn-cs"/>
                        </a:rPr>
                        <a:t>Data Loss, Corruption and Theft</a:t>
                      </a:r>
                      <a:endParaRPr kumimoji="0" lang="en-GB" sz="1400" b="1" kern="1200" baseline="0" noProof="0" dirty="0" smtClean="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Legal implications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Data</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Protection</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Act</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is concerned with keeping data secure. If the data is lost or stolen then this principle has been broken. </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business can have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criminal</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proceedings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started against them and may have to pay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financial</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compensation</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to any person whose data is lost/stolen.</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If data has been stolen through hacking then the legislation that can be used is the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Computer</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Misuse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Act</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If the hacker is traced, then the business can allow the police to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prosecute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them. This could result in the hacker being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imprisoned</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and having to pay a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large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fine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In addition, the hacker may also have to pay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compensation</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to the business.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5814" y="2204864"/>
            <a:ext cx="1650261" cy="123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5814" y="3626690"/>
            <a:ext cx="1650261" cy="232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278723"/>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a:t>Data Loss, Corruption and Theft</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a:latin typeface="Calibri" pitchFamily="34" charset="0"/>
                <a:ea typeface="Calibri" pitchFamily="34" charset="0"/>
                <a:cs typeface="Calibri" pitchFamily="34" charset="0"/>
              </a:rPr>
              <a:t>LO4:</a:t>
            </a:r>
            <a:r>
              <a:rPr lang="en-US" sz="1600" dirty="0">
                <a:latin typeface="Calibri" pitchFamily="34" charset="0"/>
                <a:ea typeface="Calibri" pitchFamily="34" charset="0"/>
                <a:cs typeface="Calibri" pitchFamily="34" charset="0"/>
              </a:rPr>
              <a:t> </a:t>
            </a:r>
            <a:r>
              <a:rPr lang="en-GB" sz="1600" dirty="0">
                <a:latin typeface="Calibri" pitchFamily="34" charset="0"/>
                <a:cs typeface="Calibri" pitchFamily="34" charset="0"/>
              </a:rPr>
              <a:t>How legal, ethical, safety and security issues affect how computers should be used</a:t>
            </a: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742046108"/>
              </p:ext>
            </p:extLst>
          </p:nvPr>
        </p:nvGraphicFramePr>
        <p:xfrm>
          <a:off x="395534" y="1988840"/>
          <a:ext cx="6624738" cy="2971800"/>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r>
                        <a:rPr kumimoji="0" lang="en-GB" sz="1400" b="1" kern="1200" baseline="0" dirty="0" smtClean="0">
                          <a:solidFill>
                            <a:schemeClr val="bg1"/>
                          </a:solidFill>
                          <a:latin typeface="+mn-lt"/>
                          <a:ea typeface="+mn-ea"/>
                          <a:cs typeface="+mn-cs"/>
                        </a:rPr>
                        <a:t>Data Loss, Corruption and Theft</a:t>
                      </a:r>
                      <a:endParaRPr kumimoji="0" lang="en-GB" sz="1400" b="1" kern="1200" baseline="0" noProof="0" dirty="0" smtClean="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Impact on customers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If the personal data of the customers is lost, stolen or corrupted then this can have a serious impact on the customer and the business.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It is very likely that the business will no longer be seen as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trustworthy</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by its customers and the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confidence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that the customers.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If personal data is lost, stolen or corrupted then there is an increased risk of the customers being the victims of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identity</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theft</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Identity theft means that someone takes over the identity of another person and can create big debts, etc.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5814" y="2204864"/>
            <a:ext cx="1650261" cy="123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5814" y="3626690"/>
            <a:ext cx="1650261" cy="232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83223"/>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a:t>Data Loss, Corruption and Theft</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a:latin typeface="Calibri" pitchFamily="34" charset="0"/>
                <a:ea typeface="Calibri" pitchFamily="34" charset="0"/>
                <a:cs typeface="Calibri" pitchFamily="34" charset="0"/>
              </a:rPr>
              <a:t>LO4:</a:t>
            </a:r>
            <a:r>
              <a:rPr lang="en-US" sz="1600" dirty="0">
                <a:latin typeface="Calibri" pitchFamily="34" charset="0"/>
                <a:ea typeface="Calibri" pitchFamily="34" charset="0"/>
                <a:cs typeface="Calibri" pitchFamily="34" charset="0"/>
              </a:rPr>
              <a:t> </a:t>
            </a:r>
            <a:r>
              <a:rPr lang="en-GB" sz="1600" dirty="0">
                <a:latin typeface="Calibri" pitchFamily="34" charset="0"/>
                <a:cs typeface="Calibri" pitchFamily="34" charset="0"/>
              </a:rPr>
              <a:t>How legal, ethical, safety and security issues affect how computers should be used</a:t>
            </a: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2655788483"/>
              </p:ext>
            </p:extLst>
          </p:nvPr>
        </p:nvGraphicFramePr>
        <p:xfrm>
          <a:off x="395534" y="1988840"/>
          <a:ext cx="6624738" cy="4511040"/>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r>
                        <a:rPr kumimoji="0" lang="en-GB" sz="1400" b="1" kern="1200" baseline="0" dirty="0" smtClean="0">
                          <a:solidFill>
                            <a:schemeClr val="bg1"/>
                          </a:solidFill>
                          <a:latin typeface="+mn-lt"/>
                          <a:ea typeface="+mn-ea"/>
                          <a:cs typeface="+mn-cs"/>
                        </a:rPr>
                        <a:t>Data Loss, Corruption and Theft</a:t>
                      </a:r>
                      <a:endParaRPr kumimoji="0" lang="en-GB" sz="1400" b="1" kern="1200" baseline="0" noProof="0" dirty="0" smtClean="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Blip>
                          <a:blip r:embed="rId3"/>
                        </a:buBlip>
                      </a:pPr>
                      <a:r>
                        <a:rPr kumimoji="0" lang="en-GB" sz="1400" b="1" kern="1200" dirty="0" smtClean="0">
                          <a:solidFill>
                            <a:schemeClr val="tx1"/>
                          </a:solidFill>
                          <a:latin typeface="Calibri" pitchFamily="34" charset="0"/>
                          <a:ea typeface="+mn-ea"/>
                          <a:cs typeface="+mn-cs"/>
                        </a:rPr>
                        <a:t>Impact on employees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If data was to be lost, stolen or corrupted as a result of actions by an employee then there may be a great impact on the employee responsible.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An employee may face disciplinary action if their actions resulted in data being lost, stolen or corrupted. These actions could be:</a:t>
                      </a:r>
                    </a:p>
                    <a:p>
                      <a:pPr marL="446088" lvl="1" indent="-285750" algn="l">
                        <a:spcAft>
                          <a:spcPts val="600"/>
                        </a:spcAft>
                        <a:buFont typeface="Arial" pitchFamily="34" charset="0"/>
                        <a:buChar cha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formal written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warning</a:t>
                      </a:r>
                    </a:p>
                    <a:p>
                      <a:pPr marL="446088" lvl="1" indent="-285750" algn="l">
                        <a:spcAft>
                          <a:spcPts val="600"/>
                        </a:spcAft>
                        <a:buFont typeface="Arial" pitchFamily="34" charset="0"/>
                        <a:buChar cha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demotion</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in job role and a reduction in salary</a:t>
                      </a:r>
                    </a:p>
                    <a:p>
                      <a:pPr marL="446088" lvl="1" indent="-285750" algn="l">
                        <a:spcAft>
                          <a:spcPts val="600"/>
                        </a:spcAft>
                        <a:buFont typeface="Arial" pitchFamily="34" charset="0"/>
                        <a:buChar char="•"/>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Dismissal</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from their job</a:t>
                      </a:r>
                    </a:p>
                    <a:p>
                      <a:pPr marL="446088" lvl="1" indent="-285750" algn="l">
                        <a:spcAft>
                          <a:spcPts val="600"/>
                        </a:spcAft>
                        <a:buFont typeface="Arial" pitchFamily="34" charset="0"/>
                        <a:buChar cha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reference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being given which stated why they lost their job – this could result in difficulty in finding another job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1" kern="1200" dirty="0" smtClean="0">
                          <a:solidFill>
                            <a:schemeClr val="tx1"/>
                          </a:solidFill>
                          <a:latin typeface="Calibri" pitchFamily="34" charset="0"/>
                          <a:ea typeface="+mn-ea"/>
                          <a:cs typeface="+mn-cs"/>
                        </a:rPr>
                        <a:t>Impact on the business (organisation)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They will have to pay compensation to customers.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They may have to close down because of the costs.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More money will have to be spent on computer security.</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Customers might lose confidence in the business.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5814" y="2204864"/>
            <a:ext cx="1650261" cy="123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5814" y="3626690"/>
            <a:ext cx="1650261" cy="232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689291"/>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f8b69136271d1cd8cb2cca3b50c87122fd942a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eWeston">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D945F-B7B0-4691-A0D0-E2EAD6DA23B3}">
  <ds:schemaRefs>
    <ds:schemaRef ds:uri="http://schemas.microsoft.com/office/2006/metadata/properties"/>
    <ds:schemaRef ds:uri="http://purl.org/dc/elements/1.1/"/>
    <ds:schemaRef ds:uri="http://schemas.openxmlformats.org/package/2006/metadata/core-properties"/>
    <ds:schemaRef ds:uri="http://purl.org/dc/terms/"/>
    <ds:schemaRef ds:uri="http://purl.org/dc/dcmitype/"/>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5A8F797-114D-47DC-A43E-E9D7D88718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BrookeWeston</Template>
  <TotalTime>31098</TotalTime>
  <Words>2720</Words>
  <Application>Microsoft Office PowerPoint</Application>
  <PresentationFormat>On-screen Show (4:3)</PresentationFormat>
  <Paragraphs>244</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Lucida Sans Unicode</vt:lpstr>
      <vt:lpstr>Verdana</vt:lpstr>
      <vt:lpstr>Wingdings 2</vt:lpstr>
      <vt:lpstr>Wingdings 3</vt:lpstr>
      <vt:lpstr>BrookeWeston</vt:lpstr>
      <vt:lpstr>Legal, Ethical, Safety and Security issues affecting ICT</vt:lpstr>
      <vt:lpstr>Health and Safety</vt:lpstr>
      <vt:lpstr>Data Protection</vt:lpstr>
      <vt:lpstr>Copyright and Computer Misuse</vt:lpstr>
      <vt:lpstr>Moral and Ethical Issues</vt:lpstr>
      <vt:lpstr>Moral and Ethical Issues</vt:lpstr>
      <vt:lpstr>Data Loss, Corruption and Theft</vt:lpstr>
      <vt:lpstr>Data Loss, Corruption and Theft</vt:lpstr>
      <vt:lpstr>Data Loss, Corruption and Theft</vt:lpstr>
      <vt:lpstr>Threats to Data Security</vt:lpstr>
      <vt:lpstr>Threats to Data Security</vt:lpstr>
      <vt:lpstr>Threats to Data Security</vt:lpstr>
      <vt:lpstr>Action to Minimise Risks</vt:lpstr>
      <vt:lpstr>System Updates</vt:lpstr>
      <vt:lpstr>System Updates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Ethical, Safety and Security issues affecting ICT</dc:title>
  <dc:subject/>
  <dc:creator>Declan Lynch</dc:creator>
  <cp:lastModifiedBy>Declan Lynch</cp:lastModifiedBy>
  <cp:revision>1189</cp:revision>
  <cp:lastPrinted>2012-09-28T14:36:43Z</cp:lastPrinted>
  <dcterms:created xsi:type="dcterms:W3CDTF">2008-03-12T11:01:44Z</dcterms:created>
  <dcterms:modified xsi:type="dcterms:W3CDTF">2015-12-03T13:06:27Z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