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4"/>
  </p:sldMasterIdLst>
  <p:notesMasterIdLst>
    <p:notesMasterId r:id="rId18"/>
  </p:notesMasterIdLst>
  <p:sldIdLst>
    <p:sldId id="502" r:id="rId5"/>
    <p:sldId id="504" r:id="rId6"/>
    <p:sldId id="505" r:id="rId7"/>
    <p:sldId id="506" r:id="rId8"/>
    <p:sldId id="507" r:id="rId9"/>
    <p:sldId id="510" r:id="rId10"/>
    <p:sldId id="509" r:id="rId11"/>
    <p:sldId id="511" r:id="rId12"/>
    <p:sldId id="513" r:id="rId13"/>
    <p:sldId id="512" r:id="rId14"/>
    <p:sldId id="516" r:id="rId15"/>
    <p:sldId id="515" r:id="rId16"/>
    <p:sldId id="520" r:id="rId17"/>
  </p:sldIdLst>
  <p:sldSz cx="9144000" cy="6858000" type="screen4x3"/>
  <p:notesSz cx="6797675" cy="9874250"/>
  <p:custDataLst>
    <p:tags r:id="rId19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10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87" d="100"/>
          <a:sy n="87" d="100"/>
        </p:scale>
        <p:origin x="1494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98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946"/>
    </p:cViewPr>
  </p:sorterViewPr>
  <p:notesViewPr>
    <p:cSldViewPr>
      <p:cViewPr varScale="1">
        <p:scale>
          <a:sx n="52" d="100"/>
          <a:sy n="52" d="100"/>
        </p:scale>
        <p:origin x="-2592" y="-96"/>
      </p:cViewPr>
      <p:guideLst>
        <p:guide orient="horz" pos="3110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tags" Target="tags/tag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8D4DA8F5-F804-4FB2-8A6B-A884CF09C514}" type="datetimeFigureOut">
              <a:rPr lang="en-US"/>
              <a:pPr>
                <a:defRPr/>
              </a:pPr>
              <a:t>12/3/2015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1363"/>
            <a:ext cx="4933950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690269"/>
            <a:ext cx="5438140" cy="44434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E6C00DB4-E585-43D3-9A29-E1C42556C769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0232640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794950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386032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183000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1017618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29522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193840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975537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391103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202193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514526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907692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416116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518810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.xml"/><Relationship Id="rId7" Type="http://schemas.openxmlformats.org/officeDocument/2006/relationships/slide" Target="../slides/slide6.xm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slide" Target="../slides/slide11.xml"/><Relationship Id="rId5" Type="http://schemas.openxmlformats.org/officeDocument/2006/relationships/slide" Target="../slides/slide1.xml"/><Relationship Id="rId4" Type="http://schemas.openxmlformats.org/officeDocument/2006/relationships/slide" Target="../slides/slide9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.xm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slide" Target="../slides/slide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rookeWest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214290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Calibri" pitchFamily="34" charset="0"/>
                <a:cs typeface="Calibri" pitchFamily="34" charset="0"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>
                <a:latin typeface="Calibri" pitchFamily="34" charset="0"/>
                <a:cs typeface="Calibri" pitchFamily="34" charset="0"/>
              </a:endParaRPr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871566" y="5515444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 b="1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  <a:lvl2pPr>
              <a:defRPr>
                <a:latin typeface="Calibri" pitchFamily="34" charset="0"/>
                <a:cs typeface="Calibri" pitchFamily="34" charset="0"/>
              </a:defRPr>
            </a:lvl2pPr>
            <a:lvl3pPr>
              <a:defRPr>
                <a:latin typeface="Calibri" pitchFamily="34" charset="0"/>
                <a:cs typeface="Calibri" pitchFamily="34" charset="0"/>
              </a:defRPr>
            </a:lvl3pPr>
            <a:lvl4pPr>
              <a:defRPr>
                <a:latin typeface="Calibri" pitchFamily="34" charset="0"/>
                <a:cs typeface="Calibri" pitchFamily="34" charset="0"/>
              </a:defRPr>
            </a:lvl4pPr>
            <a:lvl5pPr>
              <a:defRPr>
                <a:latin typeface="Calibri" pitchFamily="34" charset="0"/>
                <a:cs typeface="Calibri" pitchFamily="34" charset="0"/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Calibri" pitchFamily="34" charset="0"/>
                <a:cs typeface="Calibri" pitchFamily="34" charset="0"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00108"/>
            <a:ext cx="4038600" cy="4525963"/>
          </a:xfrm>
        </p:spPr>
        <p:txBody>
          <a:bodyPr/>
          <a:lstStyle>
            <a:lvl1pPr>
              <a:defRPr sz="2800">
                <a:latin typeface="Calibri" pitchFamily="34" charset="0"/>
                <a:cs typeface="Calibri" pitchFamily="34" charset="0"/>
              </a:defRPr>
            </a:lvl1pPr>
            <a:lvl2pPr>
              <a:defRPr sz="2400">
                <a:latin typeface="Calibri" pitchFamily="34" charset="0"/>
                <a:cs typeface="Calibri" pitchFamily="34" charset="0"/>
              </a:defRPr>
            </a:lvl2pPr>
            <a:lvl3pPr>
              <a:defRPr sz="2000">
                <a:latin typeface="Calibri" pitchFamily="34" charset="0"/>
                <a:cs typeface="Calibri" pitchFamily="34" charset="0"/>
              </a:defRPr>
            </a:lvl3pPr>
            <a:lvl4pPr>
              <a:defRPr sz="1800">
                <a:latin typeface="Calibri" pitchFamily="34" charset="0"/>
                <a:cs typeface="Calibri" pitchFamily="34" charset="0"/>
              </a:defRPr>
            </a:lvl4pPr>
            <a:lvl5pPr>
              <a:defRPr sz="1800">
                <a:latin typeface="Calibri" pitchFamily="34" charset="0"/>
                <a:cs typeface="Calibri" pitchFamily="34" charset="0"/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00108"/>
            <a:ext cx="4038600" cy="4525963"/>
          </a:xfrm>
        </p:spPr>
        <p:txBody>
          <a:bodyPr/>
          <a:lstStyle>
            <a:lvl1pPr>
              <a:defRPr sz="2800">
                <a:latin typeface="Calibri" pitchFamily="34" charset="0"/>
                <a:cs typeface="Calibri" pitchFamily="34" charset="0"/>
              </a:defRPr>
            </a:lvl1pPr>
            <a:lvl2pPr>
              <a:defRPr sz="2400">
                <a:latin typeface="Calibri" pitchFamily="34" charset="0"/>
                <a:cs typeface="Calibri" pitchFamily="34" charset="0"/>
              </a:defRPr>
            </a:lvl2pPr>
            <a:lvl3pPr>
              <a:defRPr sz="2000">
                <a:latin typeface="Calibri" pitchFamily="34" charset="0"/>
                <a:cs typeface="Calibri" pitchFamily="34" charset="0"/>
              </a:defRPr>
            </a:lvl3pPr>
            <a:lvl4pPr>
              <a:defRPr sz="1800">
                <a:latin typeface="Calibri" pitchFamily="34" charset="0"/>
                <a:cs typeface="Calibri" pitchFamily="34" charset="0"/>
              </a:defRPr>
            </a:lvl4pPr>
            <a:lvl5pPr>
              <a:defRPr sz="1800">
                <a:latin typeface="Calibri" pitchFamily="34" charset="0"/>
                <a:cs typeface="Calibri" pitchFamily="34" charset="0"/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O2 1-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14282" y="-117500"/>
            <a:ext cx="8229600" cy="857256"/>
          </a:xfrm>
        </p:spPr>
        <p:txBody>
          <a:bodyPr rtlCol="0"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/>
          <a:srcRect b="25660"/>
          <a:stretch>
            <a:fillRect/>
          </a:stretch>
        </p:blipFill>
        <p:spPr>
          <a:xfrm>
            <a:off x="7146496" y="128507"/>
            <a:ext cx="1890000" cy="504056"/>
          </a:xfrm>
          <a:prstGeom prst="rect">
            <a:avLst/>
          </a:prstGeom>
        </p:spPr>
      </p:pic>
      <p:sp>
        <p:nvSpPr>
          <p:cNvPr id="4" name="Round Same Side Corner Rectangle 3">
            <a:hlinkClick r:id="rId3" action="ppaction://hlinksldjump"/>
          </p:cNvPr>
          <p:cNvSpPr/>
          <p:nvPr userDrawn="1"/>
        </p:nvSpPr>
        <p:spPr>
          <a:xfrm>
            <a:off x="2567740" y="731929"/>
            <a:ext cx="396000" cy="357190"/>
          </a:xfrm>
          <a:prstGeom prst="round2SameRect">
            <a:avLst/>
          </a:prstGeom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 smtClean="0"/>
              <a:t>1</a:t>
            </a:r>
            <a:endParaRPr lang="en-GB" b="1" dirty="0"/>
          </a:p>
        </p:txBody>
      </p:sp>
      <p:sp>
        <p:nvSpPr>
          <p:cNvPr id="5" name="Round Same Side Corner Rectangle 4"/>
          <p:cNvSpPr/>
          <p:nvPr userDrawn="1"/>
        </p:nvSpPr>
        <p:spPr>
          <a:xfrm>
            <a:off x="311404" y="741714"/>
            <a:ext cx="1643074" cy="357190"/>
          </a:xfrm>
          <a:prstGeom prst="round2SameRect">
            <a:avLst/>
          </a:prstGeom>
          <a:effec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Assignment</a:t>
            </a:r>
            <a:endParaRPr lang="en-GB" b="1" dirty="0"/>
          </a:p>
        </p:txBody>
      </p:sp>
      <p:sp>
        <p:nvSpPr>
          <p:cNvPr id="7" name="Round Same Side Corner Rectangle 6">
            <a:hlinkClick r:id="rId4" action="ppaction://hlinksldjump"/>
          </p:cNvPr>
          <p:cNvSpPr/>
          <p:nvPr userDrawn="1"/>
        </p:nvSpPr>
        <p:spPr>
          <a:xfrm>
            <a:off x="3515296" y="731171"/>
            <a:ext cx="396000" cy="357190"/>
          </a:xfrm>
          <a:prstGeom prst="round2SameRect">
            <a:avLst/>
          </a:prstGeom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 smtClean="0"/>
              <a:t>2</a:t>
            </a:r>
            <a:endParaRPr lang="en-GB" b="1" dirty="0"/>
          </a:p>
        </p:txBody>
      </p:sp>
      <p:sp>
        <p:nvSpPr>
          <p:cNvPr id="8" name="Round Same Side Corner Rectangle 7">
            <a:hlinkClick r:id="rId5" action="ppaction://hlinksldjump"/>
          </p:cNvPr>
          <p:cNvSpPr/>
          <p:nvPr userDrawn="1"/>
        </p:nvSpPr>
        <p:spPr>
          <a:xfrm>
            <a:off x="2027212" y="731929"/>
            <a:ext cx="468519" cy="357190"/>
          </a:xfrm>
          <a:prstGeom prst="round2SameRect">
            <a:avLst/>
          </a:prstGeom>
          <a:effec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b="1" dirty="0" smtClean="0"/>
              <a:t>LO3</a:t>
            </a:r>
            <a:endParaRPr lang="en-GB" sz="1400" b="1" dirty="0"/>
          </a:p>
        </p:txBody>
      </p:sp>
      <p:sp>
        <p:nvSpPr>
          <p:cNvPr id="11" name="Round Same Side Corner Rectangle 10">
            <a:hlinkClick r:id="" action="ppaction://noaction"/>
          </p:cNvPr>
          <p:cNvSpPr/>
          <p:nvPr userDrawn="1"/>
        </p:nvSpPr>
        <p:spPr>
          <a:xfrm>
            <a:off x="4452915" y="729079"/>
            <a:ext cx="396000" cy="357190"/>
          </a:xfrm>
          <a:prstGeom prst="round2SameRect">
            <a:avLst/>
          </a:prstGeom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 smtClean="0"/>
              <a:t>3</a:t>
            </a:r>
            <a:endParaRPr lang="en-GB" b="1" dirty="0"/>
          </a:p>
        </p:txBody>
      </p:sp>
      <p:sp>
        <p:nvSpPr>
          <p:cNvPr id="12" name="Round Same Side Corner Rectangle 11">
            <a:hlinkClick r:id="rId6" action="ppaction://hlinksldjump"/>
          </p:cNvPr>
          <p:cNvSpPr/>
          <p:nvPr userDrawn="1"/>
        </p:nvSpPr>
        <p:spPr>
          <a:xfrm>
            <a:off x="3983726" y="729079"/>
            <a:ext cx="396000" cy="357190"/>
          </a:xfrm>
          <a:prstGeom prst="round2SameRect">
            <a:avLst/>
          </a:prstGeom>
          <a:effec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 smtClean="0"/>
              <a:t>3c</a:t>
            </a:r>
            <a:endParaRPr lang="en-GB" b="1" dirty="0"/>
          </a:p>
        </p:txBody>
      </p:sp>
      <p:sp>
        <p:nvSpPr>
          <p:cNvPr id="13" name="Round Same Side Corner Rectangle 12">
            <a:hlinkClick r:id="" action="ppaction://noaction"/>
          </p:cNvPr>
          <p:cNvSpPr/>
          <p:nvPr userDrawn="1"/>
        </p:nvSpPr>
        <p:spPr>
          <a:xfrm>
            <a:off x="5387838" y="728321"/>
            <a:ext cx="396000" cy="357190"/>
          </a:xfrm>
          <a:prstGeom prst="round2SameRect">
            <a:avLst/>
          </a:prstGeom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 smtClean="0"/>
              <a:t>4</a:t>
            </a:r>
            <a:endParaRPr lang="en-GB" b="1" dirty="0"/>
          </a:p>
        </p:txBody>
      </p:sp>
      <p:sp>
        <p:nvSpPr>
          <p:cNvPr id="14" name="Round Same Side Corner Rectangle 13">
            <a:hlinkClick r:id="" action="ppaction://noaction"/>
          </p:cNvPr>
          <p:cNvSpPr/>
          <p:nvPr userDrawn="1"/>
        </p:nvSpPr>
        <p:spPr>
          <a:xfrm>
            <a:off x="5855934" y="729079"/>
            <a:ext cx="396000" cy="357190"/>
          </a:xfrm>
          <a:prstGeom prst="round2SameRect">
            <a:avLst/>
          </a:prstGeom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 smtClean="0"/>
              <a:t>5</a:t>
            </a:r>
            <a:endParaRPr lang="en-GB" b="1" dirty="0"/>
          </a:p>
        </p:txBody>
      </p:sp>
      <p:sp>
        <p:nvSpPr>
          <p:cNvPr id="15" name="Round Same Side Corner Rectangle 14">
            <a:hlinkClick r:id="" action="ppaction://noaction"/>
          </p:cNvPr>
          <p:cNvSpPr/>
          <p:nvPr userDrawn="1"/>
        </p:nvSpPr>
        <p:spPr>
          <a:xfrm>
            <a:off x="6323606" y="728321"/>
            <a:ext cx="396000" cy="357190"/>
          </a:xfrm>
          <a:prstGeom prst="round2SameRect">
            <a:avLst/>
          </a:prstGeom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 smtClean="0"/>
              <a:t>6</a:t>
            </a:r>
            <a:endParaRPr lang="en-GB" b="1" dirty="0"/>
          </a:p>
        </p:txBody>
      </p:sp>
      <p:sp>
        <p:nvSpPr>
          <p:cNvPr id="16" name="Round Same Side Corner Rectangle 15">
            <a:hlinkClick r:id="" action="ppaction://noaction"/>
          </p:cNvPr>
          <p:cNvSpPr/>
          <p:nvPr userDrawn="1"/>
        </p:nvSpPr>
        <p:spPr>
          <a:xfrm>
            <a:off x="6792038" y="731171"/>
            <a:ext cx="396000" cy="357190"/>
          </a:xfrm>
          <a:prstGeom prst="round2SameRect">
            <a:avLst/>
          </a:prstGeom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 smtClean="0"/>
              <a:t>7</a:t>
            </a:r>
            <a:endParaRPr lang="en-GB" b="1" dirty="0"/>
          </a:p>
        </p:txBody>
      </p:sp>
      <p:sp>
        <p:nvSpPr>
          <p:cNvPr id="18" name="Round Same Side Corner Rectangle 17">
            <a:hlinkClick r:id="" action="ppaction://noaction"/>
          </p:cNvPr>
          <p:cNvSpPr/>
          <p:nvPr userDrawn="1"/>
        </p:nvSpPr>
        <p:spPr>
          <a:xfrm>
            <a:off x="7260469" y="731929"/>
            <a:ext cx="396000" cy="357190"/>
          </a:xfrm>
          <a:prstGeom prst="round2SameRect">
            <a:avLst/>
          </a:prstGeom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 smtClean="0"/>
              <a:t>8</a:t>
            </a:r>
            <a:endParaRPr lang="en-GB" b="1" dirty="0"/>
          </a:p>
        </p:txBody>
      </p:sp>
      <p:sp>
        <p:nvSpPr>
          <p:cNvPr id="20" name="Round Same Side Corner Rectangle 19">
            <a:hlinkClick r:id="" action="ppaction://noaction"/>
          </p:cNvPr>
          <p:cNvSpPr/>
          <p:nvPr userDrawn="1"/>
        </p:nvSpPr>
        <p:spPr>
          <a:xfrm>
            <a:off x="7728142" y="731929"/>
            <a:ext cx="396000" cy="357190"/>
          </a:xfrm>
          <a:prstGeom prst="round2SameRect">
            <a:avLst/>
          </a:prstGeom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 smtClean="0"/>
              <a:t>9</a:t>
            </a:r>
            <a:endParaRPr lang="en-GB" b="1" dirty="0"/>
          </a:p>
        </p:txBody>
      </p:sp>
      <p:sp>
        <p:nvSpPr>
          <p:cNvPr id="19" name="Round Same Side Corner Rectangle 18">
            <a:hlinkClick r:id="rId7" action="ppaction://hlinksldjump"/>
          </p:cNvPr>
          <p:cNvSpPr/>
          <p:nvPr userDrawn="1"/>
        </p:nvSpPr>
        <p:spPr>
          <a:xfrm>
            <a:off x="3035747" y="731929"/>
            <a:ext cx="396000" cy="357190"/>
          </a:xfrm>
          <a:prstGeom prst="round2SameRect">
            <a:avLst/>
          </a:prstGeom>
          <a:effec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 smtClean="0"/>
              <a:t>2c</a:t>
            </a:r>
            <a:endParaRPr lang="en-GB" b="1" dirty="0"/>
          </a:p>
        </p:txBody>
      </p:sp>
      <p:sp>
        <p:nvSpPr>
          <p:cNvPr id="24" name="Round Same Side Corner Rectangle 23">
            <a:hlinkClick r:id="" action="ppaction://noaction"/>
          </p:cNvPr>
          <p:cNvSpPr/>
          <p:nvPr userDrawn="1"/>
        </p:nvSpPr>
        <p:spPr>
          <a:xfrm>
            <a:off x="4920165" y="729839"/>
            <a:ext cx="396000" cy="357190"/>
          </a:xfrm>
          <a:prstGeom prst="round2SameRect">
            <a:avLst/>
          </a:prstGeom>
          <a:effec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 smtClean="0"/>
              <a:t>4c</a:t>
            </a:r>
            <a:endParaRPr lang="en-GB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O2 8-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14282" y="-117500"/>
            <a:ext cx="8229600" cy="857256"/>
          </a:xfrm>
        </p:spPr>
        <p:txBody>
          <a:bodyPr rtlCol="0"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/>
          <a:srcRect b="25660"/>
          <a:stretch>
            <a:fillRect/>
          </a:stretch>
        </p:blipFill>
        <p:spPr>
          <a:xfrm>
            <a:off x="7146496" y="128507"/>
            <a:ext cx="1890000" cy="504056"/>
          </a:xfrm>
          <a:prstGeom prst="rect">
            <a:avLst/>
          </a:prstGeom>
        </p:spPr>
      </p:pic>
      <p:sp>
        <p:nvSpPr>
          <p:cNvPr id="4" name="Round Same Side Corner Rectangle 3">
            <a:hlinkClick r:id="" action="ppaction://noaction"/>
          </p:cNvPr>
          <p:cNvSpPr/>
          <p:nvPr userDrawn="1"/>
        </p:nvSpPr>
        <p:spPr>
          <a:xfrm>
            <a:off x="2567739" y="720054"/>
            <a:ext cx="396000" cy="357190"/>
          </a:xfrm>
          <a:prstGeom prst="round2SameRect">
            <a:avLst/>
          </a:prstGeom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 smtClean="0"/>
              <a:t>8</a:t>
            </a:r>
            <a:endParaRPr lang="en-GB" b="1" dirty="0"/>
          </a:p>
        </p:txBody>
      </p:sp>
      <p:sp>
        <p:nvSpPr>
          <p:cNvPr id="5" name="Round Same Side Corner Rectangle 4"/>
          <p:cNvSpPr/>
          <p:nvPr userDrawn="1"/>
        </p:nvSpPr>
        <p:spPr>
          <a:xfrm>
            <a:off x="311404" y="717964"/>
            <a:ext cx="1643074" cy="357190"/>
          </a:xfrm>
          <a:prstGeom prst="round2SameRect">
            <a:avLst/>
          </a:prstGeom>
          <a:effec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Assignment</a:t>
            </a:r>
            <a:endParaRPr lang="en-GB" b="1" dirty="0"/>
          </a:p>
        </p:txBody>
      </p:sp>
      <p:sp>
        <p:nvSpPr>
          <p:cNvPr id="8" name="Round Same Side Corner Rectangle 7">
            <a:hlinkClick r:id="" action="ppaction://noaction"/>
          </p:cNvPr>
          <p:cNvSpPr/>
          <p:nvPr userDrawn="1"/>
        </p:nvSpPr>
        <p:spPr>
          <a:xfrm>
            <a:off x="2027211" y="720054"/>
            <a:ext cx="468519" cy="357190"/>
          </a:xfrm>
          <a:prstGeom prst="round2SameRect">
            <a:avLst/>
          </a:prstGeom>
          <a:effec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b="1" dirty="0" smtClean="0"/>
              <a:t>LO1</a:t>
            </a:r>
            <a:endParaRPr lang="en-GB" sz="1400" b="1" dirty="0"/>
          </a:p>
        </p:txBody>
      </p:sp>
      <p:sp>
        <p:nvSpPr>
          <p:cNvPr id="7" name="Round Same Side Corner Rectangle 6">
            <a:hlinkClick r:id="" action="ppaction://noaction"/>
          </p:cNvPr>
          <p:cNvSpPr/>
          <p:nvPr userDrawn="1"/>
        </p:nvSpPr>
        <p:spPr>
          <a:xfrm>
            <a:off x="3035747" y="728321"/>
            <a:ext cx="396000" cy="357190"/>
          </a:xfrm>
          <a:prstGeom prst="round2SameRect">
            <a:avLst/>
          </a:prstGeom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 smtClean="0"/>
              <a:t>9</a:t>
            </a:r>
            <a:endParaRPr lang="en-GB" b="1" dirty="0"/>
          </a:p>
        </p:txBody>
      </p:sp>
      <p:sp>
        <p:nvSpPr>
          <p:cNvPr id="10" name="Round Same Side Corner Rectangle 9">
            <a:hlinkClick r:id="" action="ppaction://noaction"/>
          </p:cNvPr>
          <p:cNvSpPr/>
          <p:nvPr userDrawn="1"/>
        </p:nvSpPr>
        <p:spPr>
          <a:xfrm>
            <a:off x="3503755" y="728321"/>
            <a:ext cx="396000" cy="357190"/>
          </a:xfrm>
          <a:prstGeom prst="round2SameRect">
            <a:avLst/>
          </a:prstGeom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 smtClean="0"/>
              <a:t>10</a:t>
            </a:r>
            <a:endParaRPr lang="en-GB" b="1" dirty="0"/>
          </a:p>
        </p:txBody>
      </p:sp>
      <p:sp>
        <p:nvSpPr>
          <p:cNvPr id="11" name="Round Same Side Corner Rectangle 10">
            <a:hlinkClick r:id="" action="ppaction://noaction"/>
          </p:cNvPr>
          <p:cNvSpPr/>
          <p:nvPr userDrawn="1"/>
        </p:nvSpPr>
        <p:spPr>
          <a:xfrm>
            <a:off x="3959976" y="728321"/>
            <a:ext cx="396000" cy="357190"/>
          </a:xfrm>
          <a:prstGeom prst="round2SameRect">
            <a:avLst/>
          </a:prstGeom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 smtClean="0"/>
              <a:t>11</a:t>
            </a:r>
            <a:endParaRPr lang="en-GB" b="1" dirty="0"/>
          </a:p>
        </p:txBody>
      </p:sp>
      <p:sp>
        <p:nvSpPr>
          <p:cNvPr id="12" name="Round Same Side Corner Rectangle 11">
            <a:hlinkClick r:id="" action="ppaction://noaction"/>
          </p:cNvPr>
          <p:cNvSpPr/>
          <p:nvPr userDrawn="1"/>
        </p:nvSpPr>
        <p:spPr>
          <a:xfrm>
            <a:off x="4992173" y="729079"/>
            <a:ext cx="396000" cy="357190"/>
          </a:xfrm>
          <a:prstGeom prst="round2SameRect">
            <a:avLst/>
          </a:prstGeom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 smtClean="0"/>
              <a:t>12</a:t>
            </a:r>
            <a:endParaRPr lang="en-GB" b="1" dirty="0"/>
          </a:p>
        </p:txBody>
      </p:sp>
      <p:sp>
        <p:nvSpPr>
          <p:cNvPr id="13" name="Round Same Side Corner Rectangle 12">
            <a:hlinkClick r:id="" action="ppaction://noaction"/>
          </p:cNvPr>
          <p:cNvSpPr/>
          <p:nvPr userDrawn="1"/>
        </p:nvSpPr>
        <p:spPr>
          <a:xfrm>
            <a:off x="4415774" y="729079"/>
            <a:ext cx="516266" cy="357190"/>
          </a:xfrm>
          <a:prstGeom prst="round2SameRect">
            <a:avLst/>
          </a:prstGeom>
          <a:effec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 smtClean="0"/>
              <a:t>12c</a:t>
            </a:r>
            <a:endParaRPr lang="en-GB" b="1" dirty="0"/>
          </a:p>
        </p:txBody>
      </p:sp>
      <p:sp>
        <p:nvSpPr>
          <p:cNvPr id="14" name="Round Same Side Corner Rectangle 13">
            <a:hlinkClick r:id="" action="ppaction://noaction"/>
          </p:cNvPr>
          <p:cNvSpPr/>
          <p:nvPr userDrawn="1"/>
        </p:nvSpPr>
        <p:spPr>
          <a:xfrm>
            <a:off x="5447636" y="731929"/>
            <a:ext cx="516266" cy="357190"/>
          </a:xfrm>
          <a:prstGeom prst="round2SameRect">
            <a:avLst/>
          </a:prstGeom>
          <a:effec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 smtClean="0"/>
              <a:t>13c</a:t>
            </a:r>
            <a:endParaRPr lang="en-GB" b="1" dirty="0"/>
          </a:p>
        </p:txBody>
      </p:sp>
      <p:sp>
        <p:nvSpPr>
          <p:cNvPr id="15" name="Round Same Side Corner Rectangle 14">
            <a:hlinkClick r:id="rId3" action="ppaction://hlinksldjump"/>
          </p:cNvPr>
          <p:cNvSpPr/>
          <p:nvPr userDrawn="1"/>
        </p:nvSpPr>
        <p:spPr>
          <a:xfrm>
            <a:off x="6479833" y="731929"/>
            <a:ext cx="516266" cy="357190"/>
          </a:xfrm>
          <a:prstGeom prst="round2SameRect">
            <a:avLst/>
          </a:prstGeom>
          <a:effec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 smtClean="0"/>
              <a:t>14c</a:t>
            </a:r>
            <a:endParaRPr lang="en-GB" b="1" dirty="0"/>
          </a:p>
        </p:txBody>
      </p:sp>
      <p:sp>
        <p:nvSpPr>
          <p:cNvPr id="16" name="Round Same Side Corner Rectangle 15">
            <a:hlinkClick r:id="" action="ppaction://noaction"/>
          </p:cNvPr>
          <p:cNvSpPr/>
          <p:nvPr userDrawn="1"/>
        </p:nvSpPr>
        <p:spPr>
          <a:xfrm>
            <a:off x="6024458" y="729079"/>
            <a:ext cx="396000" cy="357190"/>
          </a:xfrm>
          <a:prstGeom prst="round2SameRect">
            <a:avLst/>
          </a:prstGeom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 smtClean="0"/>
              <a:t>13</a:t>
            </a:r>
            <a:endParaRPr lang="en-GB" b="1" dirty="0"/>
          </a:p>
        </p:txBody>
      </p:sp>
      <p:sp>
        <p:nvSpPr>
          <p:cNvPr id="17" name="Round Same Side Corner Rectangle 16">
            <a:hlinkClick r:id="rId4" action="ppaction://hlinksldjump"/>
          </p:cNvPr>
          <p:cNvSpPr/>
          <p:nvPr userDrawn="1"/>
        </p:nvSpPr>
        <p:spPr>
          <a:xfrm>
            <a:off x="7056320" y="729079"/>
            <a:ext cx="396000" cy="357190"/>
          </a:xfrm>
          <a:prstGeom prst="round2SameRect">
            <a:avLst/>
          </a:prstGeom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 smtClean="0"/>
              <a:t>14</a:t>
            </a:r>
            <a:endParaRPr lang="en-GB" b="1" dirty="0"/>
          </a:p>
        </p:txBody>
      </p:sp>
      <p:sp>
        <p:nvSpPr>
          <p:cNvPr id="18" name="Round Same Side Corner Rectangle 17">
            <a:hlinkClick r:id="" action="ppaction://noaction"/>
          </p:cNvPr>
          <p:cNvSpPr/>
          <p:nvPr userDrawn="1"/>
        </p:nvSpPr>
        <p:spPr>
          <a:xfrm>
            <a:off x="7512118" y="729079"/>
            <a:ext cx="396000" cy="357190"/>
          </a:xfrm>
          <a:prstGeom prst="round2SameRect">
            <a:avLst/>
          </a:prstGeom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 smtClean="0"/>
              <a:t>15</a:t>
            </a:r>
            <a:endParaRPr lang="en-GB" b="1" dirty="0"/>
          </a:p>
        </p:txBody>
      </p:sp>
      <p:sp>
        <p:nvSpPr>
          <p:cNvPr id="19" name="Round Same Side Corner Rectangle 18">
            <a:hlinkClick r:id="" action="ppaction://noaction"/>
          </p:cNvPr>
          <p:cNvSpPr/>
          <p:nvPr userDrawn="1"/>
        </p:nvSpPr>
        <p:spPr>
          <a:xfrm>
            <a:off x="7967493" y="730271"/>
            <a:ext cx="396000" cy="357190"/>
          </a:xfrm>
          <a:prstGeom prst="round2SameRect">
            <a:avLst/>
          </a:prstGeom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 smtClean="0"/>
              <a:t>16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5419725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ssign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14282" y="-117500"/>
            <a:ext cx="8229600" cy="857256"/>
          </a:xfrm>
        </p:spPr>
        <p:txBody>
          <a:bodyPr rtlCol="0"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/>
          <a:srcRect b="25660"/>
          <a:stretch>
            <a:fillRect/>
          </a:stretch>
        </p:blipFill>
        <p:spPr>
          <a:xfrm>
            <a:off x="7146496" y="128507"/>
            <a:ext cx="1890000" cy="504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3857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4"/>
            <a:ext cx="8229600" cy="92869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42984"/>
            <a:ext cx="4038600" cy="4533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142984"/>
            <a:ext cx="4038600" cy="4533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4"/>
            <a:ext cx="8229600" cy="79690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928670"/>
            <a:ext cx="4038600" cy="4533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28670"/>
            <a:ext cx="4038600" cy="4533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-13648" y="5937012"/>
            <a:ext cx="3203848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1" y="5924550"/>
            <a:ext cx="2339752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949279"/>
            <a:ext cx="1913746" cy="922841"/>
          </a:xfrm>
          <a:prstGeom prst="rtTriangle">
            <a:avLst/>
          </a:prstGeom>
          <a:blipFill>
            <a:blip r:embed="rId11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15" name="Straight Connector 14"/>
          <p:cNvCxnSpPr>
            <a:stCxn id="14" idx="0"/>
            <a:endCxn id="14" idx="4"/>
          </p:cNvCxnSpPr>
          <p:nvPr/>
        </p:nvCxnSpPr>
        <p:spPr>
          <a:xfrm rot="16200000" flipH="1">
            <a:off x="489410" y="5453826"/>
            <a:ext cx="922841" cy="1913746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-24"/>
            <a:ext cx="8229600" cy="857256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000108"/>
            <a:ext cx="8229600" cy="4929222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5" r:id="rId6"/>
    <p:sldLayoutId id="2147483704" r:id="rId7"/>
    <p:sldLayoutId id="2147483702" r:id="rId8"/>
    <p:sldLayoutId id="2147483703" r:id="rId9"/>
  </p:sldLayoutIdLs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4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Calibri" pitchFamily="34" charset="0"/>
          <a:ea typeface="+mj-ea"/>
          <a:cs typeface="Calibri" pitchFamily="34" charset="0"/>
        </a:defRPr>
      </a:lvl1pPr>
      <a:extLst/>
    </p:titleStyle>
    <p:bodyStyle>
      <a:lvl1pPr marL="365760" indent="-256032" algn="l" rtl="0" eaLnBrk="1" latinLnBrk="0" hangingPunct="1">
        <a:spcBef>
          <a:spcPts val="0"/>
        </a:spcBef>
        <a:spcAft>
          <a:spcPts val="60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1pPr>
      <a:lvl2pPr marL="621792" indent="-228600" algn="l" rtl="0" eaLnBrk="1" latinLnBrk="0" hangingPunct="1">
        <a:spcBef>
          <a:spcPts val="0"/>
        </a:spcBef>
        <a:spcAft>
          <a:spcPts val="600"/>
        </a:spcAft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2pPr>
      <a:lvl3pPr marL="859536" indent="-228600" algn="l" rtl="0" eaLnBrk="1" latinLnBrk="0" hangingPunct="1">
        <a:spcBef>
          <a:spcPts val="0"/>
        </a:spcBef>
        <a:spcAft>
          <a:spcPts val="600"/>
        </a:spcAft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3pPr>
      <a:lvl4pPr marL="1143000" indent="-228600" algn="l" rtl="0" eaLnBrk="1" latinLnBrk="0" hangingPunct="1">
        <a:spcBef>
          <a:spcPts val="0"/>
        </a:spcBef>
        <a:spcAft>
          <a:spcPts val="600"/>
        </a:spcAft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4pPr>
      <a:lvl5pPr marL="1371600" indent="-228600" algn="l" rtl="0" eaLnBrk="1" latinLnBrk="0" hangingPunct="1">
        <a:spcBef>
          <a:spcPts val="0"/>
        </a:spcBef>
        <a:spcAft>
          <a:spcPts val="600"/>
        </a:spcAft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pn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177800" indent="-177800">
              <a:spcAft>
                <a:spcPts val="600"/>
              </a:spcAft>
            </a:pPr>
            <a:r>
              <a:rPr lang="en-GB" sz="3600" dirty="0" smtClean="0"/>
              <a:t>Communication Methods</a:t>
            </a:r>
            <a:endParaRPr lang="en-GB" sz="3600" dirty="0" smtClean="0">
              <a:solidFill>
                <a:schemeClr val="tx1"/>
              </a:solidFill>
              <a:effectLst/>
            </a:endParaRPr>
          </a:p>
        </p:txBody>
      </p:sp>
      <p:sp>
        <p:nvSpPr>
          <p:cNvPr id="23" name="Content Placeholder 1"/>
          <p:cNvSpPr txBox="1">
            <a:spLocks/>
          </p:cNvSpPr>
          <p:nvPr/>
        </p:nvSpPr>
        <p:spPr>
          <a:xfrm>
            <a:off x="214343" y="1085402"/>
            <a:ext cx="8715375" cy="5583958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>
            <a:noAutofit/>
          </a:bodyPr>
          <a:lstStyle/>
          <a:p>
            <a:pPr marL="109728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endParaRPr kumimoji="0" lang="en-GB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  <a:p>
            <a:pPr marL="109728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/>
            </a:r>
            <a:b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</a:br>
            <a: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/>
            </a:r>
            <a:b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</a:b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</p:txBody>
      </p:sp>
      <p:sp>
        <p:nvSpPr>
          <p:cNvPr id="40" name="Rectangle 3"/>
          <p:cNvSpPr>
            <a:spLocks noChangeArrowheads="1"/>
          </p:cNvSpPr>
          <p:nvPr/>
        </p:nvSpPr>
        <p:spPr bwMode="auto">
          <a:xfrm>
            <a:off x="323850" y="1196974"/>
            <a:ext cx="8496300" cy="359817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E5B8B7"/>
              </a:gs>
            </a:gsLst>
            <a:lin ang="5400000" scaled="1"/>
          </a:gradFill>
          <a:ln w="12700">
            <a:solidFill>
              <a:srgbClr val="D99594"/>
            </a:solidFill>
            <a:miter lim="800000"/>
            <a:headEnd/>
            <a:tailEnd/>
          </a:ln>
          <a:effectLst>
            <a:outerShdw dist="28398" dir="3806097" algn="ctr" rotWithShape="0">
              <a:srgbClr val="622423">
                <a:alpha val="50000"/>
              </a:srgbClr>
            </a:outerShdw>
          </a:effectLst>
        </p:spPr>
        <p:txBody>
          <a:bodyPr/>
          <a:lstStyle/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latin typeface="Calibri" pitchFamily="34" charset="0"/>
                <a:ea typeface="Calibri" pitchFamily="34" charset="0"/>
                <a:cs typeface="Calibri" pitchFamily="34" charset="0"/>
              </a:rPr>
              <a:t>LO3:</a:t>
            </a:r>
            <a:r>
              <a:rPr lang="en-US" sz="1600" dirty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GB" sz="1600" dirty="0">
                <a:latin typeface="Calibri" pitchFamily="34" charset="0"/>
                <a:cs typeface="Calibri" pitchFamily="34" charset="0"/>
              </a:rPr>
              <a:t>How ICT can be used to support business working practices</a:t>
            </a:r>
          </a:p>
        </p:txBody>
      </p:sp>
      <p:sp>
        <p:nvSpPr>
          <p:cNvPr id="34" name="Rectangle 33"/>
          <p:cNvSpPr/>
          <p:nvPr/>
        </p:nvSpPr>
        <p:spPr>
          <a:xfrm>
            <a:off x="323528" y="1628800"/>
            <a:ext cx="849694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dirty="0" smtClean="0">
                <a:latin typeface="Calibri" pitchFamily="34" charset="0"/>
                <a:cs typeface="Calibri" pitchFamily="34" charset="0"/>
              </a:rPr>
              <a:t>SWS events would like you to create a document to discuss the features and purposes of computing devices.</a:t>
            </a:r>
          </a:p>
        </p:txBody>
      </p:sp>
      <p:graphicFrame>
        <p:nvGraphicFramePr>
          <p:cNvPr id="50" name="Table 4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8793253"/>
              </p:ext>
            </p:extLst>
          </p:nvPr>
        </p:nvGraphicFramePr>
        <p:xfrm>
          <a:off x="395534" y="1988840"/>
          <a:ext cx="8424616" cy="400812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1656186"/>
                <a:gridCol w="1872208"/>
                <a:gridCol w="2448272"/>
                <a:gridCol w="2447950"/>
              </a:tblGrid>
              <a:tr h="288032">
                <a:tc gridSpan="4">
                  <a:txBody>
                    <a:bodyPr/>
                    <a:lstStyle/>
                    <a:p>
                      <a:r>
                        <a:rPr kumimoji="0" lang="en-GB" sz="1400" b="1" kern="1200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Communication methods and how they support businesses </a:t>
                      </a:r>
                      <a:endParaRPr kumimoji="0" lang="en-GB" sz="1400" b="1" kern="1200" baseline="0" noProof="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400" b="1" kern="120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400" b="1" kern="120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Type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en-GB" sz="14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Description</a:t>
                      </a:r>
                      <a:endParaRPr kumimoji="0" lang="en-GB" sz="14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en-GB" sz="14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Advantages</a:t>
                      </a:r>
                      <a:endParaRPr kumimoji="0" lang="en-GB" sz="14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en-GB" sz="14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Disadvantages</a:t>
                      </a:r>
                      <a:endParaRPr kumimoji="0" lang="en-GB" sz="14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597785">
                <a:tc>
                  <a:txBody>
                    <a:bodyPr/>
                    <a:lstStyle/>
                    <a:p>
                      <a:pPr marL="177800" indent="-177800" algn="l">
                        <a:spcAft>
                          <a:spcPts val="600"/>
                        </a:spcAft>
                        <a:buFontTx/>
                        <a:buNone/>
                      </a:pPr>
                      <a:r>
                        <a:rPr kumimoji="0" lang="en-GB" sz="1400" b="1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Voice telephones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7800" indent="-177800" algn="l">
                        <a:spcAft>
                          <a:spcPts val="600"/>
                        </a:spcAft>
                        <a:buFontTx/>
                        <a:buBlip>
                          <a:blip r:embed="rId3"/>
                        </a:buBlip>
                      </a:pPr>
                      <a:r>
                        <a:rPr kumimoji="0" lang="en-GB" sz="13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These can be a fixed </a:t>
                      </a:r>
                      <a:r>
                        <a:rPr kumimoji="0" lang="en-GB" sz="13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landline</a:t>
                      </a:r>
                      <a:r>
                        <a:rPr kumimoji="0" lang="en-GB" sz="13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or </a:t>
                      </a:r>
                      <a:r>
                        <a:rPr kumimoji="0" lang="en-GB" sz="13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mobile</a:t>
                      </a:r>
                      <a:r>
                        <a:rPr kumimoji="0" lang="en-GB" sz="13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phone and allow people to talk to each other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7800" indent="-177800" algn="l">
                        <a:spcAft>
                          <a:spcPts val="600"/>
                        </a:spcAft>
                        <a:buFontTx/>
                        <a:buBlip>
                          <a:blip r:embed="rId3"/>
                        </a:buBlip>
                      </a:pPr>
                      <a:r>
                        <a:rPr kumimoji="0" lang="en-GB" sz="13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Calls can be put on hold</a:t>
                      </a:r>
                    </a:p>
                    <a:p>
                      <a:pPr marL="177800" indent="-177800" algn="l">
                        <a:spcAft>
                          <a:spcPts val="600"/>
                        </a:spcAft>
                        <a:buFontTx/>
                        <a:buBlip>
                          <a:blip r:embed="rId3"/>
                        </a:buBlip>
                      </a:pPr>
                      <a:r>
                        <a:rPr kumimoji="0" lang="en-GB" sz="13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Voicemail messages can be left</a:t>
                      </a:r>
                    </a:p>
                    <a:p>
                      <a:pPr marL="177800" indent="-177800" algn="l">
                        <a:spcAft>
                          <a:spcPts val="600"/>
                        </a:spcAft>
                        <a:buFontTx/>
                        <a:buBlip>
                          <a:blip r:embed="rId3"/>
                        </a:buBlip>
                      </a:pPr>
                      <a:r>
                        <a:rPr kumimoji="0" lang="en-GB" sz="13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Phone calls can be at a set location or portable (mobiles)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7800" indent="-177800" algn="l">
                        <a:spcAft>
                          <a:spcPts val="600"/>
                        </a:spcAft>
                        <a:buFontTx/>
                        <a:buBlip>
                          <a:blip r:embed="rId3"/>
                        </a:buBlip>
                      </a:pPr>
                      <a:r>
                        <a:rPr kumimoji="0" lang="en-GB" sz="13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Landlines may not be answered</a:t>
                      </a:r>
                    </a:p>
                    <a:p>
                      <a:pPr marL="177800" indent="-177800" algn="l">
                        <a:spcAft>
                          <a:spcPts val="600"/>
                        </a:spcAft>
                        <a:buFontTx/>
                        <a:buBlip>
                          <a:blip r:embed="rId3"/>
                        </a:buBlip>
                      </a:pPr>
                      <a:r>
                        <a:rPr kumimoji="0" lang="en-GB" sz="13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Mobiles may have poor signal</a:t>
                      </a:r>
                    </a:p>
                    <a:p>
                      <a:pPr marL="177800" indent="-177800" algn="l">
                        <a:spcAft>
                          <a:spcPts val="600"/>
                        </a:spcAft>
                        <a:buFontTx/>
                        <a:buBlip>
                          <a:blip r:embed="rId3"/>
                        </a:buBlip>
                      </a:pPr>
                      <a:r>
                        <a:rPr kumimoji="0" lang="en-GB" sz="13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Time difference a problem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7785">
                <a:tc>
                  <a:txBody>
                    <a:bodyPr/>
                    <a:lstStyle/>
                    <a:p>
                      <a:pPr marL="177800" indent="-177800" algn="l">
                        <a:spcAft>
                          <a:spcPts val="600"/>
                        </a:spcAft>
                        <a:buFontTx/>
                        <a:buNone/>
                      </a:pPr>
                      <a:r>
                        <a:rPr kumimoji="0" lang="en-GB" sz="1400" b="1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SMS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7800" indent="-177800" algn="l">
                        <a:spcAft>
                          <a:spcPts val="600"/>
                        </a:spcAft>
                        <a:buFontTx/>
                        <a:buBlip>
                          <a:blip r:embed="rId3"/>
                        </a:buBlip>
                      </a:pPr>
                      <a:r>
                        <a:rPr kumimoji="0" lang="en-GB" sz="13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S</a:t>
                      </a:r>
                      <a:r>
                        <a:rPr kumimoji="0" lang="en-GB" sz="13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hort </a:t>
                      </a:r>
                      <a:r>
                        <a:rPr kumimoji="0" lang="en-GB" sz="13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M</a:t>
                      </a:r>
                      <a:r>
                        <a:rPr kumimoji="0" lang="en-GB" sz="13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essage </a:t>
                      </a:r>
                      <a:r>
                        <a:rPr kumimoji="0" lang="en-GB" sz="13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S</a:t>
                      </a:r>
                      <a:r>
                        <a:rPr kumimoji="0" lang="en-GB" sz="13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ervice and allows people to send and receive </a:t>
                      </a:r>
                      <a:r>
                        <a:rPr kumimoji="0" lang="en-GB" sz="13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text</a:t>
                      </a:r>
                      <a:r>
                        <a:rPr kumimoji="0" lang="en-GB" sz="13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</a:t>
                      </a:r>
                      <a:r>
                        <a:rPr kumimoji="0" lang="en-GB" sz="13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messages</a:t>
                      </a:r>
                      <a:r>
                        <a:rPr kumimoji="0" lang="en-GB" sz="13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using mobile phones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7800" indent="-177800" algn="l">
                        <a:spcAft>
                          <a:spcPts val="600"/>
                        </a:spcAft>
                        <a:buFontTx/>
                        <a:buBlip>
                          <a:blip r:embed="rId3"/>
                        </a:buBlip>
                      </a:pPr>
                      <a:r>
                        <a:rPr kumimoji="0" lang="en-GB" sz="13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It’s cheap (e.g. SMS packages)</a:t>
                      </a:r>
                    </a:p>
                    <a:p>
                      <a:pPr marL="177800" indent="-177800" algn="l">
                        <a:spcAft>
                          <a:spcPts val="600"/>
                        </a:spcAft>
                        <a:buFontTx/>
                        <a:buBlip>
                          <a:blip r:embed="rId3"/>
                        </a:buBlip>
                      </a:pPr>
                      <a:r>
                        <a:rPr kumimoji="0" lang="en-GB" sz="13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Short messages can be sent</a:t>
                      </a:r>
                    </a:p>
                    <a:p>
                      <a:pPr marL="177800" indent="-177800" algn="l">
                        <a:spcAft>
                          <a:spcPts val="600"/>
                        </a:spcAft>
                        <a:buFontTx/>
                        <a:buBlip>
                          <a:blip r:embed="rId3"/>
                        </a:buBlip>
                      </a:pPr>
                      <a:r>
                        <a:rPr kumimoji="0" lang="en-GB" sz="13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Can communicate quickly with people around the world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7800" indent="-177800" algn="l">
                        <a:spcAft>
                          <a:spcPts val="600"/>
                        </a:spcAft>
                        <a:buFontTx/>
                        <a:buBlip>
                          <a:blip r:embed="rId3"/>
                        </a:buBlip>
                      </a:pPr>
                      <a:r>
                        <a:rPr kumimoji="0" lang="en-GB" sz="13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Only short messages sent</a:t>
                      </a:r>
                    </a:p>
                    <a:p>
                      <a:pPr marL="177800" indent="-177800" algn="l">
                        <a:spcAft>
                          <a:spcPts val="600"/>
                        </a:spcAft>
                        <a:buFontTx/>
                        <a:buBlip>
                          <a:blip r:embed="rId3"/>
                        </a:buBlip>
                      </a:pPr>
                      <a:r>
                        <a:rPr kumimoji="0" lang="en-GB" sz="13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Some people find people texting difficult</a:t>
                      </a:r>
                    </a:p>
                    <a:p>
                      <a:pPr marL="177800" indent="-177800" algn="l">
                        <a:spcAft>
                          <a:spcPts val="600"/>
                        </a:spcAft>
                        <a:buFontTx/>
                        <a:buBlip>
                          <a:blip r:embed="rId3"/>
                        </a:buBlip>
                      </a:pPr>
                      <a:r>
                        <a:rPr kumimoji="0" lang="en-GB" sz="13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May not be delivered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7785">
                <a:tc>
                  <a:txBody>
                    <a:bodyPr/>
                    <a:lstStyle/>
                    <a:p>
                      <a:pPr marL="177800" indent="-177800" algn="l">
                        <a:spcAft>
                          <a:spcPts val="600"/>
                        </a:spcAft>
                        <a:buFontTx/>
                        <a:buNone/>
                      </a:pPr>
                      <a:r>
                        <a:rPr kumimoji="0" lang="en-GB" sz="1400" b="1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Instant messaging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7800" indent="-177800" algn="l">
                        <a:spcAft>
                          <a:spcPts val="600"/>
                        </a:spcAft>
                        <a:buFontTx/>
                        <a:buBlip>
                          <a:blip r:embed="rId3"/>
                        </a:buBlip>
                      </a:pPr>
                      <a:r>
                        <a:rPr kumimoji="0" lang="en-GB" sz="13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Here messages are typed and sent in </a:t>
                      </a:r>
                      <a:r>
                        <a:rPr kumimoji="0" lang="en-GB" sz="13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real time</a:t>
                      </a:r>
                      <a:r>
                        <a:rPr kumimoji="0" lang="en-GB" sz="13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over the </a:t>
                      </a:r>
                      <a:r>
                        <a:rPr kumimoji="0" lang="en-GB" sz="13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Internet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7800" indent="-177800" algn="l">
                        <a:spcAft>
                          <a:spcPts val="600"/>
                        </a:spcAft>
                        <a:buFontTx/>
                        <a:buBlip>
                          <a:blip r:embed="rId3"/>
                        </a:buBlip>
                      </a:pPr>
                      <a:r>
                        <a:rPr kumimoji="0" lang="en-GB" sz="13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Messages sent and received instantaneously</a:t>
                      </a:r>
                    </a:p>
                    <a:p>
                      <a:pPr marL="177800" indent="-177800" algn="l">
                        <a:spcAft>
                          <a:spcPts val="600"/>
                        </a:spcAft>
                        <a:buFontTx/>
                        <a:buBlip>
                          <a:blip r:embed="rId3"/>
                        </a:buBlip>
                      </a:pPr>
                      <a:r>
                        <a:rPr kumimoji="0" lang="en-GB" sz="13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Files and pictures can be sent</a:t>
                      </a:r>
                    </a:p>
                    <a:p>
                      <a:pPr marL="177800" indent="-177800" algn="l">
                        <a:spcAft>
                          <a:spcPts val="600"/>
                        </a:spcAft>
                        <a:buFontTx/>
                        <a:buBlip>
                          <a:blip r:embed="rId3"/>
                        </a:buBlip>
                      </a:pPr>
                      <a:r>
                        <a:rPr kumimoji="0" lang="en-GB" sz="13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It can be used to talk to multiple people at once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7800" indent="-177800" algn="l">
                        <a:spcAft>
                          <a:spcPts val="600"/>
                        </a:spcAft>
                        <a:buFontTx/>
                        <a:buBlip>
                          <a:blip r:embed="rId3"/>
                        </a:buBlip>
                      </a:pPr>
                      <a:r>
                        <a:rPr kumimoji="0" lang="en-GB" sz="13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Emotions cannot be expressed as easily as when talking to someone</a:t>
                      </a:r>
                    </a:p>
                    <a:p>
                      <a:pPr marL="177800" indent="-177800" algn="l">
                        <a:spcAft>
                          <a:spcPts val="600"/>
                        </a:spcAft>
                        <a:buFontTx/>
                        <a:buBlip>
                          <a:blip r:embed="rId3"/>
                        </a:buBlip>
                      </a:pPr>
                      <a:r>
                        <a:rPr kumimoji="0" lang="en-GB" sz="13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Virus could be sent through the files and pictures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pSp>
        <p:nvGrpSpPr>
          <p:cNvPr id="2" name="Group 5"/>
          <p:cNvGrpSpPr/>
          <p:nvPr/>
        </p:nvGrpSpPr>
        <p:grpSpPr>
          <a:xfrm>
            <a:off x="7312816" y="6309320"/>
            <a:ext cx="1363640" cy="288032"/>
            <a:chOff x="7164288" y="6237312"/>
            <a:chExt cx="1363640" cy="288032"/>
          </a:xfrm>
        </p:grpSpPr>
        <p:sp>
          <p:nvSpPr>
            <p:cNvPr id="4" name="Action Button: Forward or Next 3">
              <a:hlinkClick r:id="" action="ppaction://hlinkshowjump?jump=nextslide" highlightClick="1"/>
            </p:cNvPr>
            <p:cNvSpPr/>
            <p:nvPr/>
          </p:nvSpPr>
          <p:spPr>
            <a:xfrm>
              <a:off x="8028384" y="6237312"/>
              <a:ext cx="499544" cy="288032"/>
            </a:xfrm>
            <a:prstGeom prst="actionButtonForwardNex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Action Button: Back or Previous 4">
              <a:hlinkClick r:id="" action="ppaction://hlinkshowjump?jump=previousslide" highlightClick="1"/>
            </p:cNvPr>
            <p:cNvSpPr/>
            <p:nvPr/>
          </p:nvSpPr>
          <p:spPr>
            <a:xfrm>
              <a:off x="7164288" y="6237312"/>
              <a:ext cx="499544" cy="288032"/>
            </a:xfrm>
            <a:prstGeom prst="actionButtonBackPrevious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347184156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177800" indent="-177800">
              <a:spcAft>
                <a:spcPts val="600"/>
              </a:spcAft>
            </a:pPr>
            <a:r>
              <a:rPr lang="en-GB" sz="3600" dirty="0" smtClean="0"/>
              <a:t>Email Communication</a:t>
            </a:r>
            <a:endParaRPr lang="en-GB" sz="3600" dirty="0" smtClean="0">
              <a:solidFill>
                <a:schemeClr val="tx1"/>
              </a:solidFill>
              <a:effectLst/>
            </a:endParaRPr>
          </a:p>
        </p:txBody>
      </p:sp>
      <p:sp>
        <p:nvSpPr>
          <p:cNvPr id="23" name="Content Placeholder 1"/>
          <p:cNvSpPr txBox="1">
            <a:spLocks/>
          </p:cNvSpPr>
          <p:nvPr/>
        </p:nvSpPr>
        <p:spPr>
          <a:xfrm>
            <a:off x="214343" y="1085402"/>
            <a:ext cx="8715375" cy="5583958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>
            <a:noAutofit/>
          </a:bodyPr>
          <a:lstStyle/>
          <a:p>
            <a:pPr marL="109728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endParaRPr kumimoji="0" lang="en-GB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  <a:p>
            <a:pPr marL="109728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/>
            </a:r>
            <a:b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</a:br>
            <a: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/>
            </a:r>
            <a:b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</a:b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</p:txBody>
      </p:sp>
      <p:sp>
        <p:nvSpPr>
          <p:cNvPr id="40" name="Rectangle 3"/>
          <p:cNvSpPr>
            <a:spLocks noChangeArrowheads="1"/>
          </p:cNvSpPr>
          <p:nvPr/>
        </p:nvSpPr>
        <p:spPr bwMode="auto">
          <a:xfrm>
            <a:off x="323850" y="1196974"/>
            <a:ext cx="8496300" cy="359817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E5B8B7"/>
              </a:gs>
            </a:gsLst>
            <a:lin ang="5400000" scaled="1"/>
          </a:gradFill>
          <a:ln w="12700">
            <a:solidFill>
              <a:srgbClr val="D99594"/>
            </a:solidFill>
            <a:miter lim="800000"/>
            <a:headEnd/>
            <a:tailEnd/>
          </a:ln>
          <a:effectLst>
            <a:outerShdw dist="28398" dir="3806097" algn="ctr" rotWithShape="0">
              <a:srgbClr val="622423">
                <a:alpha val="50000"/>
              </a:srgb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LO3</a:t>
            </a:r>
            <a:r>
              <a:rPr lang="en-US" sz="1600" b="1" dirty="0">
                <a:latin typeface="Calibri" pitchFamily="34" charset="0"/>
                <a:ea typeface="Calibri" pitchFamily="34" charset="0"/>
                <a:cs typeface="Calibri" pitchFamily="34" charset="0"/>
              </a:rPr>
              <a:t>:</a:t>
            </a:r>
            <a:r>
              <a:rPr lang="en-US" sz="1600" dirty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GB" sz="1600" dirty="0">
                <a:latin typeface="Calibri" pitchFamily="34" charset="0"/>
                <a:cs typeface="Calibri" pitchFamily="34" charset="0"/>
              </a:rPr>
              <a:t>How ICT can be used to support business working </a:t>
            </a:r>
            <a:r>
              <a:rPr lang="en-GB" sz="1600" dirty="0" smtClean="0">
                <a:latin typeface="Calibri" pitchFamily="34" charset="0"/>
                <a:cs typeface="Calibri" pitchFamily="34" charset="0"/>
              </a:rPr>
              <a:t>practices</a:t>
            </a:r>
            <a:endParaRPr lang="en-GB" sz="16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323528" y="1628800"/>
            <a:ext cx="849694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dirty="0" smtClean="0">
                <a:latin typeface="Calibri" pitchFamily="34" charset="0"/>
                <a:cs typeface="Calibri" pitchFamily="34" charset="0"/>
              </a:rPr>
              <a:t>SWS events would like you to create a document to discuss the features and purposes of computing devices.</a:t>
            </a:r>
          </a:p>
        </p:txBody>
      </p:sp>
      <p:graphicFrame>
        <p:nvGraphicFramePr>
          <p:cNvPr id="50" name="Table 4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2604888"/>
              </p:ext>
            </p:extLst>
          </p:nvPr>
        </p:nvGraphicFramePr>
        <p:xfrm>
          <a:off x="395534" y="1988840"/>
          <a:ext cx="6624738" cy="428244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2141878"/>
                <a:gridCol w="4482860"/>
              </a:tblGrid>
              <a:tr h="288032">
                <a:tc gridSpan="2">
                  <a:txBody>
                    <a:bodyPr/>
                    <a:lstStyle/>
                    <a:p>
                      <a:r>
                        <a:rPr kumimoji="0" lang="en-GB" sz="1400" b="1" kern="1200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Communication methods – Email</a:t>
                      </a:r>
                      <a:endParaRPr kumimoji="0" lang="en-GB" sz="1400" b="1" kern="1200" baseline="0" noProof="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7785">
                <a:tc>
                  <a:txBody>
                    <a:bodyPr/>
                    <a:lstStyle/>
                    <a:p>
                      <a:pPr marL="177800" indent="-177800" algn="l">
                        <a:spcAft>
                          <a:spcPts val="600"/>
                        </a:spcAft>
                        <a:buFontTx/>
                        <a:buBlip>
                          <a:blip r:embed="rId3"/>
                        </a:buBlip>
                      </a:pPr>
                      <a:r>
                        <a:rPr kumimoji="0" lang="en-GB" sz="1400" b="1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Etiquette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7800" indent="-177800" algn="l">
                        <a:spcAft>
                          <a:spcPts val="600"/>
                        </a:spcAft>
                        <a:buFontTx/>
                        <a:buBlip>
                          <a:blip r:embed="rId3"/>
                        </a:buBlip>
                      </a:pPr>
                      <a:r>
                        <a:rPr kumimoji="0" lang="en-GB" sz="14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Rules or </a:t>
                      </a:r>
                      <a:r>
                        <a:rPr kumimoji="0" lang="en-GB" sz="14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netiquette</a:t>
                      </a:r>
                      <a:r>
                        <a:rPr kumimoji="0" lang="en-GB" sz="14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should be followed when sending emails – these include:</a:t>
                      </a:r>
                    </a:p>
                    <a:p>
                      <a:pPr marL="446088" lvl="1" indent="-285750" algn="l">
                        <a:spcAft>
                          <a:spcPts val="600"/>
                        </a:spcAft>
                        <a:buFont typeface="Arial" pitchFamily="34" charset="0"/>
                        <a:buChar char="•"/>
                      </a:pPr>
                      <a:r>
                        <a:rPr kumimoji="0" lang="en-GB" sz="14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use an appropriate subject line </a:t>
                      </a:r>
                    </a:p>
                    <a:p>
                      <a:pPr marL="446088" lvl="1" indent="-285750" algn="l">
                        <a:spcAft>
                          <a:spcPts val="600"/>
                        </a:spcAft>
                        <a:buFont typeface="Arial" pitchFamily="34" charset="0"/>
                        <a:buChar char="•"/>
                      </a:pPr>
                      <a:r>
                        <a:rPr kumimoji="0" lang="en-GB" sz="14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follow the agreed email policy within the business </a:t>
                      </a:r>
                    </a:p>
                    <a:p>
                      <a:pPr marL="446088" lvl="1" indent="-285750" algn="l">
                        <a:spcAft>
                          <a:spcPts val="600"/>
                        </a:spcAft>
                        <a:buFont typeface="Arial" pitchFamily="34" charset="0"/>
                        <a:buChar char="•"/>
                      </a:pPr>
                      <a:r>
                        <a:rPr kumimoji="0" lang="en-GB" sz="14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check the message content before sending the email</a:t>
                      </a:r>
                    </a:p>
                    <a:p>
                      <a:pPr marL="446088" lvl="1" indent="-285750" algn="l">
                        <a:spcAft>
                          <a:spcPts val="600"/>
                        </a:spcAft>
                        <a:buFont typeface="Arial" pitchFamily="34" charset="0"/>
                        <a:buChar char="•"/>
                      </a:pPr>
                      <a:r>
                        <a:rPr kumimoji="0" lang="en-GB" sz="14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include a signature on any business emails </a:t>
                      </a:r>
                    </a:p>
                    <a:p>
                      <a:pPr marL="446088" lvl="1" indent="-285750" algn="l">
                        <a:spcAft>
                          <a:spcPts val="600"/>
                        </a:spcAft>
                        <a:buFont typeface="Arial" pitchFamily="34" charset="0"/>
                        <a:buChar char="•"/>
                      </a:pPr>
                      <a:r>
                        <a:rPr kumimoji="0" lang="en-GB" sz="14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you should be polite </a:t>
                      </a:r>
                    </a:p>
                    <a:p>
                      <a:pPr marL="446088" lvl="1" indent="-285750" algn="l">
                        <a:spcAft>
                          <a:spcPts val="600"/>
                        </a:spcAft>
                        <a:buFont typeface="Arial" pitchFamily="34" charset="0"/>
                        <a:buChar char="•"/>
                      </a:pPr>
                      <a:r>
                        <a:rPr kumimoji="0" lang="en-GB" sz="14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messages should be written in plain English with careful use of abbreviations </a:t>
                      </a:r>
                    </a:p>
                    <a:p>
                      <a:pPr marL="446088" lvl="1" indent="-285750" algn="l">
                        <a:spcAft>
                          <a:spcPts val="600"/>
                        </a:spcAft>
                        <a:buFont typeface="Arial" pitchFamily="34" charset="0"/>
                        <a:buChar char="•"/>
                      </a:pPr>
                      <a:r>
                        <a:rPr kumimoji="0" lang="en-GB" sz="14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do not write the message in capital letters </a:t>
                      </a:r>
                    </a:p>
                    <a:p>
                      <a:pPr marL="446088" lvl="1" indent="-285750" algn="l">
                        <a:spcAft>
                          <a:spcPts val="600"/>
                        </a:spcAft>
                        <a:buFont typeface="Arial" pitchFamily="34" charset="0"/>
                        <a:buChar char="•"/>
                      </a:pPr>
                      <a:r>
                        <a:rPr kumimoji="0" lang="en-GB" sz="14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check if the email should be replied to all the sending list or just the person the email was originally from </a:t>
                      </a:r>
                    </a:p>
                    <a:p>
                      <a:pPr marL="446088" lvl="1" indent="-285750" algn="l">
                        <a:spcAft>
                          <a:spcPts val="600"/>
                        </a:spcAft>
                        <a:buFont typeface="Arial" pitchFamily="34" charset="0"/>
                        <a:buChar char="•"/>
                      </a:pPr>
                      <a:r>
                        <a:rPr kumimoji="0" lang="en-GB" sz="14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tell people the format of any attachments you send if they’re anything other than standard. For example, Microsoft Office file types.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pSp>
        <p:nvGrpSpPr>
          <p:cNvPr id="2" name="Group 5"/>
          <p:cNvGrpSpPr/>
          <p:nvPr/>
        </p:nvGrpSpPr>
        <p:grpSpPr>
          <a:xfrm>
            <a:off x="7312816" y="6237312"/>
            <a:ext cx="1363640" cy="288032"/>
            <a:chOff x="7164288" y="6237312"/>
            <a:chExt cx="1363640" cy="288032"/>
          </a:xfrm>
        </p:grpSpPr>
        <p:sp>
          <p:nvSpPr>
            <p:cNvPr id="4" name="Action Button: Forward or Next 3">
              <a:hlinkClick r:id="" action="ppaction://hlinkshowjump?jump=nextslide" highlightClick="1"/>
            </p:cNvPr>
            <p:cNvSpPr/>
            <p:nvPr/>
          </p:nvSpPr>
          <p:spPr>
            <a:xfrm>
              <a:off x="8028384" y="6237312"/>
              <a:ext cx="499544" cy="288032"/>
            </a:xfrm>
            <a:prstGeom prst="actionButtonForwardNex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Action Button: Back or Previous 4">
              <a:hlinkClick r:id="" action="ppaction://hlinkshowjump?jump=previousslide" highlightClick="1"/>
            </p:cNvPr>
            <p:cNvSpPr/>
            <p:nvPr/>
          </p:nvSpPr>
          <p:spPr>
            <a:xfrm>
              <a:off x="7164288" y="6237312"/>
              <a:ext cx="499544" cy="288032"/>
            </a:xfrm>
            <a:prstGeom prst="actionButtonBackPrevious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2050" name="Picture 2" descr="http://t2.gstatic.com/images?q=tbn:ANd9GcQXxSGUISx9WgeXmASXiUsrHoY4wGUn4PftxtjNkoyxF_jfewvJVw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5242" y="2348880"/>
            <a:ext cx="1651480" cy="1095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5814" y="3720430"/>
            <a:ext cx="1650908" cy="17968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6390564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249375" y="-115190"/>
            <a:ext cx="6842905" cy="857256"/>
          </a:xfrm>
        </p:spPr>
        <p:txBody>
          <a:bodyPr>
            <a:normAutofit/>
          </a:bodyPr>
          <a:lstStyle/>
          <a:p>
            <a:r>
              <a:rPr lang="en-GB" sz="3600" b="1" dirty="0" smtClean="0"/>
              <a:t>Diary Management Software</a:t>
            </a:r>
          </a:p>
        </p:txBody>
      </p:sp>
      <p:sp>
        <p:nvSpPr>
          <p:cNvPr id="5" name="Content Placeholder 1"/>
          <p:cNvSpPr>
            <a:spLocks noGrp="1"/>
          </p:cNvSpPr>
          <p:nvPr>
            <p:ph idx="4294967295"/>
          </p:nvPr>
        </p:nvSpPr>
        <p:spPr>
          <a:xfrm>
            <a:off x="214343" y="1085402"/>
            <a:ext cx="8715375" cy="5583958"/>
          </a:xfrm>
          <a:solidFill>
            <a:schemeClr val="bg1"/>
          </a:solidFill>
          <a:ln w="38100">
            <a:solidFill>
              <a:schemeClr val="accent3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marL="82550" indent="0">
              <a:buNone/>
            </a:pPr>
            <a:endParaRPr lang="en-GB" sz="1400" dirty="0" smtClean="0"/>
          </a:p>
          <a:p>
            <a:pPr marL="82550" indent="0">
              <a:buNone/>
            </a:pPr>
            <a:endParaRPr lang="en-GB" sz="1400" dirty="0" smtClean="0"/>
          </a:p>
          <a:p>
            <a:pPr marL="82550" indent="0">
              <a:buNone/>
            </a:pPr>
            <a:endParaRPr lang="en-GB" sz="1400" dirty="0" smtClean="0"/>
          </a:p>
          <a:p>
            <a:pPr marL="82550" indent="0">
              <a:buNone/>
            </a:pPr>
            <a:endParaRPr lang="en-GB" sz="1400" dirty="0" smtClean="0"/>
          </a:p>
          <a:p>
            <a:pPr marL="109728" indent="0">
              <a:buNone/>
            </a:pPr>
            <a:r>
              <a:rPr lang="en-GB" sz="1400" dirty="0" smtClean="0"/>
              <a:t>Diary management software (</a:t>
            </a:r>
            <a:r>
              <a:rPr lang="en-GB" sz="1400" b="1" dirty="0" smtClean="0"/>
              <a:t>DMS</a:t>
            </a:r>
            <a:r>
              <a:rPr lang="en-GB" sz="1400" dirty="0" smtClean="0"/>
              <a:t>) is extremely useful to ensure staff all know when company </a:t>
            </a:r>
            <a:r>
              <a:rPr lang="en-GB" sz="1400" b="1" dirty="0" smtClean="0"/>
              <a:t>meetings</a:t>
            </a:r>
            <a:r>
              <a:rPr lang="en-GB" sz="1400" dirty="0" smtClean="0"/>
              <a:t>, etc. are.</a:t>
            </a:r>
            <a:br>
              <a:rPr lang="en-GB" sz="1400" dirty="0" smtClean="0"/>
            </a:br>
            <a:r>
              <a:rPr lang="en-GB" sz="1400" dirty="0" smtClean="0"/>
              <a:t/>
            </a:r>
            <a:br>
              <a:rPr lang="en-GB" sz="1400" dirty="0" smtClean="0"/>
            </a:br>
            <a:r>
              <a:rPr lang="en-GB" sz="1400" dirty="0" smtClean="0"/>
              <a:t>This also allows employees working </a:t>
            </a:r>
            <a:r>
              <a:rPr lang="en-GB" sz="1400" b="1" dirty="0" smtClean="0"/>
              <a:t>remotely</a:t>
            </a:r>
            <a:r>
              <a:rPr lang="en-GB" sz="1400" dirty="0" smtClean="0"/>
              <a:t> from the company to know when they need to be in and how well the </a:t>
            </a:r>
            <a:r>
              <a:rPr lang="en-GB" sz="1400" b="1" dirty="0" smtClean="0"/>
              <a:t>project</a:t>
            </a:r>
            <a:r>
              <a:rPr lang="en-GB" sz="1400" dirty="0" smtClean="0"/>
              <a:t> is progressing if they are working in a group situation.</a:t>
            </a:r>
            <a:br>
              <a:rPr lang="en-GB" sz="1400" dirty="0" smtClean="0"/>
            </a:br>
            <a:r>
              <a:rPr lang="en-GB" sz="1400" dirty="0" smtClean="0"/>
              <a:t/>
            </a:r>
            <a:br>
              <a:rPr lang="en-GB" sz="1400" dirty="0" smtClean="0"/>
            </a:br>
            <a:r>
              <a:rPr lang="en-GB" sz="1400" dirty="0" smtClean="0"/>
              <a:t>This software can be used to ensure meetings do </a:t>
            </a:r>
            <a:r>
              <a:rPr lang="en-GB" sz="1400" b="1" dirty="0" smtClean="0"/>
              <a:t>not</a:t>
            </a:r>
            <a:r>
              <a:rPr lang="en-GB" sz="1400" dirty="0" smtClean="0"/>
              <a:t> </a:t>
            </a:r>
            <a:r>
              <a:rPr lang="en-GB" sz="1400" b="1" dirty="0" smtClean="0"/>
              <a:t>clash</a:t>
            </a:r>
            <a:r>
              <a:rPr lang="en-GB" sz="1400" dirty="0" smtClean="0"/>
              <a:t> and even </a:t>
            </a:r>
            <a:r>
              <a:rPr lang="en-GB" sz="1400" b="1" dirty="0" smtClean="0"/>
              <a:t>reminders</a:t>
            </a:r>
            <a:r>
              <a:rPr lang="en-GB" sz="1400" dirty="0" smtClean="0"/>
              <a:t> can be set when calendars are shared across the organisation.</a:t>
            </a:r>
            <a:br>
              <a:rPr lang="en-GB" sz="1400" dirty="0" smtClean="0"/>
            </a:br>
            <a:r>
              <a:rPr lang="en-GB" sz="1400" dirty="0"/>
              <a:t/>
            </a:r>
            <a:br>
              <a:rPr lang="en-GB" sz="1400" dirty="0"/>
            </a:br>
            <a:r>
              <a:rPr lang="en-GB" sz="1400" dirty="0" smtClean="0"/>
              <a:t>Tasks that can be performed by </a:t>
            </a:r>
            <a:r>
              <a:rPr lang="en-GB" sz="1400" b="1" dirty="0" smtClean="0"/>
              <a:t>DMS</a:t>
            </a:r>
            <a:r>
              <a:rPr lang="en-GB" sz="1400" dirty="0" smtClean="0"/>
              <a:t> include: </a:t>
            </a:r>
            <a:endParaRPr lang="en-GB" sz="1400" dirty="0"/>
          </a:p>
          <a:p>
            <a:r>
              <a:rPr lang="en-GB" sz="1400" dirty="0"/>
              <a:t>Creating appointments/ meetings </a:t>
            </a:r>
          </a:p>
          <a:p>
            <a:r>
              <a:rPr lang="en-GB" sz="1400" dirty="0" smtClean="0"/>
              <a:t>Inviting </a:t>
            </a:r>
            <a:r>
              <a:rPr lang="en-GB" sz="1400" dirty="0"/>
              <a:t>participants </a:t>
            </a:r>
          </a:p>
          <a:p>
            <a:r>
              <a:rPr lang="en-GB" sz="1400" dirty="0" smtClean="0"/>
              <a:t>Creating </a:t>
            </a:r>
            <a:r>
              <a:rPr lang="en-GB" sz="1400" dirty="0"/>
              <a:t>tasks </a:t>
            </a:r>
          </a:p>
          <a:p>
            <a:r>
              <a:rPr lang="en-GB" sz="1400" dirty="0" smtClean="0"/>
              <a:t>Creating </a:t>
            </a:r>
            <a:r>
              <a:rPr lang="en-GB" sz="1400" dirty="0"/>
              <a:t>to-do lists </a:t>
            </a:r>
          </a:p>
          <a:p>
            <a:r>
              <a:rPr lang="en-GB" sz="1400" dirty="0" smtClean="0"/>
              <a:t>Setting reminders</a:t>
            </a:r>
            <a:endParaRPr lang="en-GB" sz="1400" dirty="0"/>
          </a:p>
          <a:p>
            <a:pPr marL="109728" indent="0">
              <a:buNone/>
            </a:pPr>
            <a:r>
              <a:rPr lang="en-GB" sz="1400" dirty="0" smtClean="0"/>
              <a:t/>
            </a:r>
            <a:br>
              <a:rPr lang="en-GB" sz="1400" dirty="0" smtClean="0"/>
            </a:br>
            <a:r>
              <a:rPr lang="en-GB" sz="1400" dirty="0" smtClean="0"/>
              <a:t>To ensure that SWS are </a:t>
            </a:r>
            <a:r>
              <a:rPr lang="en-GB" sz="1400" dirty="0"/>
              <a:t>using </a:t>
            </a:r>
            <a:r>
              <a:rPr lang="en-GB" sz="1400" b="1" dirty="0"/>
              <a:t>diary management software (</a:t>
            </a:r>
            <a:r>
              <a:rPr lang="en-GB" sz="1400" b="1" dirty="0" smtClean="0"/>
              <a:t>DMS)</a:t>
            </a:r>
            <a:r>
              <a:rPr lang="en-GB" sz="1400" dirty="0" smtClean="0"/>
              <a:t> appropriately they would like you to </a:t>
            </a:r>
            <a:r>
              <a:rPr lang="en-GB" sz="1400" dirty="0"/>
              <a:t>create a document </a:t>
            </a:r>
            <a:r>
              <a:rPr lang="en-GB" sz="1400" dirty="0" smtClean="0"/>
              <a:t>in order to summarise the key features, purposes and uses of the information described above.</a:t>
            </a:r>
            <a:endParaRPr lang="en-GB" sz="1400" dirty="0"/>
          </a:p>
          <a:p>
            <a:pPr marL="95250" indent="0">
              <a:buNone/>
            </a:pPr>
            <a:r>
              <a:rPr lang="en-GB" sz="1400" dirty="0" smtClean="0"/>
              <a:t/>
            </a:r>
            <a:br>
              <a:rPr lang="en-GB" sz="1400" dirty="0" smtClean="0"/>
            </a:br>
            <a:r>
              <a:rPr lang="en-GB" sz="1400" dirty="0" smtClean="0"/>
              <a:t/>
            </a:r>
            <a:br>
              <a:rPr lang="en-GB" sz="1400" dirty="0" smtClean="0"/>
            </a:br>
            <a:r>
              <a:rPr lang="en-GB" sz="1800" dirty="0" smtClean="0"/>
              <a:t/>
            </a:r>
            <a:br>
              <a:rPr lang="en-GB" sz="1800" dirty="0" smtClean="0"/>
            </a:br>
            <a:endParaRPr lang="en-GB" sz="1800" dirty="0">
              <a:effectLst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330237"/>
            <a:ext cx="139732" cy="13973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610678"/>
            <a:ext cx="139732" cy="13973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898710"/>
            <a:ext cx="139732" cy="139732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5186742"/>
            <a:ext cx="139732" cy="139732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395536" y="1124744"/>
            <a:ext cx="8282721" cy="1054177"/>
            <a:chOff x="277674" y="1124744"/>
            <a:chExt cx="8318528" cy="1054177"/>
          </a:xfrm>
        </p:grpSpPr>
        <p:sp>
          <p:nvSpPr>
            <p:cNvPr id="3" name="Rectangle 2"/>
            <p:cNvSpPr/>
            <p:nvPr/>
          </p:nvSpPr>
          <p:spPr>
            <a:xfrm>
              <a:off x="1120892" y="1124744"/>
              <a:ext cx="7475310" cy="892552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>
                  <a:rot lat="0" lon="0" rev="0"/>
                </a:camera>
                <a:lightRig rig="contrasting" dir="t">
                  <a:rot lat="0" lon="0" rev="4500000"/>
                </a:lightRig>
              </a:scene3d>
              <a:sp3d contourW="6350" prstMaterial="metal">
                <a:bevelT w="127000" h="31750" prst="relaxedInset"/>
                <a:contourClr>
                  <a:schemeClr val="accent1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sz="5200" b="1" cap="all" spc="0" dirty="0" smtClean="0">
                  <a:ln w="0"/>
                  <a:gradFill flip="none">
                    <a:gsLst>
                      <a:gs pos="0">
                        <a:schemeClr val="accent1">
                          <a:tint val="75000"/>
                          <a:shade val="75000"/>
                          <a:satMod val="170000"/>
                        </a:schemeClr>
                      </a:gs>
                      <a:gs pos="49000">
                        <a:schemeClr val="accent1">
                          <a:tint val="88000"/>
                          <a:shade val="65000"/>
                          <a:satMod val="172000"/>
                        </a:schemeClr>
                      </a:gs>
                      <a:gs pos="50000">
                        <a:schemeClr val="accent1">
                          <a:shade val="65000"/>
                          <a:satMod val="130000"/>
                        </a:schemeClr>
                      </a:gs>
                      <a:gs pos="92000">
                        <a:schemeClr val="accent1">
                          <a:shade val="50000"/>
                          <a:satMod val="120000"/>
                        </a:schemeClr>
                      </a:gs>
                      <a:gs pos="100000">
                        <a:schemeClr val="accent1">
                          <a:shade val="48000"/>
                          <a:satMod val="120000"/>
                        </a:schemeClr>
                      </a:gs>
                    </a:gsLst>
                    <a:lin ang="5400000"/>
                  </a:gradFill>
                  <a:effectLst>
                    <a:reflection blurRad="12700" stA="50000" endPos="50000" dist="5000" dir="5400000" sy="-100000" rotWithShape="0"/>
                  </a:effectLst>
                </a:rPr>
                <a:t>Diary Management</a:t>
              </a:r>
              <a:endParaRPr lang="en-US" sz="5200" b="1" cap="all" spc="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endParaRPr>
            </a:p>
          </p:txBody>
        </p:sp>
        <p:pic>
          <p:nvPicPr>
            <p:cNvPr id="22" name="Picture 6" descr="research icon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7674" y="1260921"/>
              <a:ext cx="917999" cy="91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5474016"/>
            <a:ext cx="139732" cy="139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8613700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177800" indent="-177800">
              <a:spcAft>
                <a:spcPts val="600"/>
              </a:spcAft>
            </a:pPr>
            <a:r>
              <a:rPr lang="en-GB" sz="3600" dirty="0"/>
              <a:t>Diary Management Software</a:t>
            </a:r>
            <a:endParaRPr lang="en-GB" sz="3600" dirty="0" smtClean="0">
              <a:solidFill>
                <a:schemeClr val="tx1"/>
              </a:solidFill>
              <a:effectLst/>
            </a:endParaRPr>
          </a:p>
        </p:txBody>
      </p:sp>
      <p:sp>
        <p:nvSpPr>
          <p:cNvPr id="23" name="Content Placeholder 1"/>
          <p:cNvSpPr txBox="1">
            <a:spLocks/>
          </p:cNvSpPr>
          <p:nvPr/>
        </p:nvSpPr>
        <p:spPr>
          <a:xfrm>
            <a:off x="214343" y="1085402"/>
            <a:ext cx="8715375" cy="5583958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>
            <a:noAutofit/>
          </a:bodyPr>
          <a:lstStyle/>
          <a:p>
            <a:pPr marL="109728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endParaRPr kumimoji="0" lang="en-GB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  <a:p>
            <a:pPr marL="109728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/>
            </a:r>
            <a:b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</a:br>
            <a: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/>
            </a:r>
            <a:b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</a:b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</p:txBody>
      </p:sp>
      <p:sp>
        <p:nvSpPr>
          <p:cNvPr id="40" name="Rectangle 3"/>
          <p:cNvSpPr>
            <a:spLocks noChangeArrowheads="1"/>
          </p:cNvSpPr>
          <p:nvPr/>
        </p:nvSpPr>
        <p:spPr bwMode="auto">
          <a:xfrm>
            <a:off x="323850" y="1196974"/>
            <a:ext cx="8496300" cy="359817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E5B8B7"/>
              </a:gs>
            </a:gsLst>
            <a:lin ang="5400000" scaled="1"/>
          </a:gradFill>
          <a:ln w="12700">
            <a:solidFill>
              <a:srgbClr val="D99594"/>
            </a:solidFill>
            <a:miter lim="800000"/>
            <a:headEnd/>
            <a:tailEnd/>
          </a:ln>
          <a:effectLst>
            <a:outerShdw dist="28398" dir="3806097" algn="ctr" rotWithShape="0">
              <a:srgbClr val="622423">
                <a:alpha val="50000"/>
              </a:srgb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LO3</a:t>
            </a:r>
            <a:r>
              <a:rPr lang="en-US" sz="1600" b="1" dirty="0">
                <a:latin typeface="Calibri" pitchFamily="34" charset="0"/>
                <a:ea typeface="Calibri" pitchFamily="34" charset="0"/>
                <a:cs typeface="Calibri" pitchFamily="34" charset="0"/>
              </a:rPr>
              <a:t>:</a:t>
            </a:r>
            <a:r>
              <a:rPr lang="en-US" sz="1600" dirty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GB" sz="1600" dirty="0">
                <a:latin typeface="Calibri" pitchFamily="34" charset="0"/>
                <a:cs typeface="Calibri" pitchFamily="34" charset="0"/>
              </a:rPr>
              <a:t>How ICT can be used to support business working </a:t>
            </a:r>
            <a:r>
              <a:rPr lang="en-GB" sz="1600" dirty="0" smtClean="0">
                <a:latin typeface="Calibri" pitchFamily="34" charset="0"/>
                <a:cs typeface="Calibri" pitchFamily="34" charset="0"/>
              </a:rPr>
              <a:t>practices</a:t>
            </a:r>
            <a:endParaRPr lang="en-GB" sz="16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323528" y="1628800"/>
            <a:ext cx="849694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dirty="0" smtClean="0">
                <a:latin typeface="Calibri" pitchFamily="34" charset="0"/>
                <a:cs typeface="Calibri" pitchFamily="34" charset="0"/>
              </a:rPr>
              <a:t>SWS events would like you to create a document to discuss the features and purposes of computing devices.</a:t>
            </a:r>
          </a:p>
        </p:txBody>
      </p:sp>
      <p:graphicFrame>
        <p:nvGraphicFramePr>
          <p:cNvPr id="50" name="Table 4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0079115"/>
              </p:ext>
            </p:extLst>
          </p:nvPr>
        </p:nvGraphicFramePr>
        <p:xfrm>
          <a:off x="395534" y="1988840"/>
          <a:ext cx="6624738" cy="4621145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2141878"/>
                <a:gridCol w="4482860"/>
              </a:tblGrid>
              <a:tr h="288032">
                <a:tc gridSpan="2">
                  <a:txBody>
                    <a:bodyPr/>
                    <a:lstStyle/>
                    <a:p>
                      <a:r>
                        <a:rPr kumimoji="0" lang="en-GB" sz="1400" b="1" kern="1200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Communication methods – Email</a:t>
                      </a:r>
                      <a:endParaRPr kumimoji="0" lang="en-GB" sz="1400" b="1" kern="1200" baseline="0" noProof="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7785">
                <a:tc>
                  <a:txBody>
                    <a:bodyPr/>
                    <a:lstStyle/>
                    <a:p>
                      <a:pPr marL="177800" indent="-177800" algn="l">
                        <a:spcAft>
                          <a:spcPts val="600"/>
                        </a:spcAft>
                        <a:buFontTx/>
                        <a:buBlip>
                          <a:blip r:embed="rId3"/>
                        </a:buBlip>
                      </a:pPr>
                      <a:r>
                        <a:rPr lang="en-GB" sz="1400" b="1" dirty="0" smtClean="0">
                          <a:latin typeface="Calibri" pitchFamily="34" charset="0"/>
                          <a:cs typeface="Calibri" pitchFamily="34" charset="0"/>
                        </a:rPr>
                        <a:t>Creating appointments/ meetings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7800" indent="-177800" algn="l">
                        <a:spcAft>
                          <a:spcPts val="600"/>
                        </a:spcAft>
                        <a:buFontTx/>
                        <a:buBlip>
                          <a:blip r:embed="rId3"/>
                        </a:buBlip>
                      </a:pPr>
                      <a:r>
                        <a:rPr kumimoji="0" lang="en-GB" sz="14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DMS allows you to create </a:t>
                      </a:r>
                      <a:r>
                        <a:rPr kumimoji="0" lang="en-GB" sz="14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appointments</a:t>
                      </a:r>
                      <a:r>
                        <a:rPr kumimoji="0" lang="en-GB" sz="14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and </a:t>
                      </a:r>
                      <a:r>
                        <a:rPr kumimoji="0" lang="en-GB" sz="14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meetings</a:t>
                      </a:r>
                      <a:r>
                        <a:rPr kumimoji="0" lang="en-GB" sz="14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and will be able to show a list of the people coming.</a:t>
                      </a:r>
                    </a:p>
                    <a:p>
                      <a:pPr marL="177800" indent="-177800" algn="l">
                        <a:spcAft>
                          <a:spcPts val="600"/>
                        </a:spcAft>
                        <a:buFontTx/>
                        <a:buBlip>
                          <a:blip r:embed="rId3"/>
                        </a:buBlip>
                      </a:pPr>
                      <a:r>
                        <a:rPr kumimoji="0" lang="en-GB" sz="14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The DMS can even tell you if there are clashes and suggest </a:t>
                      </a:r>
                      <a:r>
                        <a:rPr kumimoji="0" lang="en-GB" sz="14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alternatives</a:t>
                      </a:r>
                      <a:r>
                        <a:rPr kumimoji="0" lang="en-GB" sz="14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</a:t>
                      </a:r>
                      <a:r>
                        <a:rPr kumimoji="0" lang="en-GB" sz="14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times</a:t>
                      </a:r>
                      <a:r>
                        <a:rPr kumimoji="0" lang="en-GB" sz="14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.</a:t>
                      </a:r>
                      <a:endParaRPr kumimoji="0" lang="en-GB" sz="1400" b="1" i="0" u="none" strike="noStrike" kern="1200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7785">
                <a:tc>
                  <a:txBody>
                    <a:bodyPr/>
                    <a:lstStyle/>
                    <a:p>
                      <a:pPr marL="177800" indent="-177800" algn="l">
                        <a:spcAft>
                          <a:spcPts val="600"/>
                        </a:spcAft>
                        <a:buFontTx/>
                        <a:buBlip>
                          <a:blip r:embed="rId3"/>
                        </a:buBlip>
                      </a:pPr>
                      <a:r>
                        <a:rPr lang="en-GB" sz="1400" b="1" dirty="0" smtClean="0">
                          <a:latin typeface="Calibri" pitchFamily="34" charset="0"/>
                          <a:cs typeface="Calibri" pitchFamily="34" charset="0"/>
                        </a:rPr>
                        <a:t>Inviting participants </a:t>
                      </a:r>
                    </a:p>
                    <a:p>
                      <a:pPr marL="177800" indent="-177800" algn="l">
                        <a:spcAft>
                          <a:spcPts val="600"/>
                        </a:spcAft>
                        <a:buFontTx/>
                        <a:buBlip>
                          <a:blip r:embed="rId3"/>
                        </a:buBlip>
                      </a:pPr>
                      <a:endParaRPr kumimoji="0" lang="en-GB" sz="1400" b="1" kern="1200" dirty="0" smtClean="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7800" indent="-177800" algn="l">
                        <a:spcAft>
                          <a:spcPts val="600"/>
                        </a:spcAft>
                        <a:buFontTx/>
                        <a:buBlip>
                          <a:blip r:embed="rId3"/>
                        </a:buBlip>
                      </a:pPr>
                      <a:r>
                        <a:rPr kumimoji="0" lang="en-GB" sz="14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Once the list has been created the DMS will be able to use email addresses to invite people to the meetings.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7785">
                <a:tc>
                  <a:txBody>
                    <a:bodyPr/>
                    <a:lstStyle/>
                    <a:p>
                      <a:pPr marL="177800" indent="-177800" algn="l">
                        <a:spcAft>
                          <a:spcPts val="600"/>
                        </a:spcAft>
                        <a:buFontTx/>
                        <a:buBlip>
                          <a:blip r:embed="rId3"/>
                        </a:buBlip>
                      </a:pPr>
                      <a:r>
                        <a:rPr lang="en-GB" sz="1400" b="1" dirty="0" smtClean="0">
                          <a:latin typeface="Calibri" pitchFamily="34" charset="0"/>
                          <a:cs typeface="Calibri" pitchFamily="34" charset="0"/>
                        </a:rPr>
                        <a:t>Creating tasks </a:t>
                      </a:r>
                    </a:p>
                    <a:p>
                      <a:pPr marL="177800" indent="-177800" algn="l">
                        <a:spcAft>
                          <a:spcPts val="600"/>
                        </a:spcAft>
                        <a:buFontTx/>
                        <a:buBlip>
                          <a:blip r:embed="rId3"/>
                        </a:buBlip>
                      </a:pPr>
                      <a:endParaRPr kumimoji="0" lang="en-GB" sz="1400" b="1" kern="1200" dirty="0" smtClean="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7800" indent="-177800" algn="l">
                        <a:spcAft>
                          <a:spcPts val="600"/>
                        </a:spcAft>
                        <a:buFontTx/>
                        <a:buBlip>
                          <a:blip r:embed="rId3"/>
                        </a:buBlip>
                      </a:pPr>
                      <a:r>
                        <a:rPr kumimoji="0" lang="en-GB" sz="14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A list of tasks can be created in the DMS software and can be used to </a:t>
                      </a:r>
                      <a:r>
                        <a:rPr kumimoji="0" lang="en-GB" sz="14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track</a:t>
                      </a:r>
                      <a:r>
                        <a:rPr kumimoji="0" lang="en-GB" sz="14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who is to complete each task and what the </a:t>
                      </a:r>
                      <a:r>
                        <a:rPr kumimoji="0" lang="en-GB" sz="14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deadlines</a:t>
                      </a:r>
                      <a:r>
                        <a:rPr kumimoji="0" lang="en-GB" sz="14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are for each of the tasks.</a:t>
                      </a:r>
                    </a:p>
                    <a:p>
                      <a:pPr marL="177800" indent="-177800" algn="l">
                        <a:spcAft>
                          <a:spcPts val="600"/>
                        </a:spcAft>
                        <a:buFontTx/>
                        <a:buBlip>
                          <a:blip r:embed="rId3"/>
                        </a:buBlip>
                      </a:pPr>
                      <a:r>
                        <a:rPr kumimoji="0" lang="en-GB" sz="14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DMS software allows tasks to be created by other people and control who has access to the lists.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7785">
                <a:tc>
                  <a:txBody>
                    <a:bodyPr/>
                    <a:lstStyle/>
                    <a:p>
                      <a:pPr marL="177800" indent="-177800" algn="l">
                        <a:spcAft>
                          <a:spcPts val="600"/>
                        </a:spcAft>
                        <a:buFontTx/>
                        <a:buBlip>
                          <a:blip r:embed="rId3"/>
                        </a:buBlip>
                      </a:pPr>
                      <a:r>
                        <a:rPr lang="en-GB" sz="1400" b="1" dirty="0" smtClean="0">
                          <a:latin typeface="Calibri" pitchFamily="34" charset="0"/>
                          <a:cs typeface="Calibri" pitchFamily="34" charset="0"/>
                        </a:rPr>
                        <a:t>Creating to-do lists </a:t>
                      </a:r>
                    </a:p>
                    <a:p>
                      <a:pPr marL="177800" indent="-177800" algn="l">
                        <a:spcAft>
                          <a:spcPts val="600"/>
                        </a:spcAft>
                        <a:buFontTx/>
                        <a:buBlip>
                          <a:blip r:embed="rId3"/>
                        </a:buBlip>
                      </a:pPr>
                      <a:endParaRPr kumimoji="0" lang="en-GB" sz="1400" b="1" kern="1200" dirty="0" smtClean="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7800" indent="-177800" algn="l">
                        <a:spcAft>
                          <a:spcPts val="600"/>
                        </a:spcAft>
                        <a:buFontTx/>
                        <a:buBlip>
                          <a:blip r:embed="rId3"/>
                        </a:buBlip>
                      </a:pPr>
                      <a:r>
                        <a:rPr kumimoji="0" lang="en-GB" sz="14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To-do lists are like tasks, but for smaller duties and usually used by individuals to track personal things that need doing such as appointments for the dentist, etc.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7785">
                <a:tc>
                  <a:txBody>
                    <a:bodyPr/>
                    <a:lstStyle/>
                    <a:p>
                      <a:pPr marL="177800" marR="0" indent="-1778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Blip>
                          <a:blip r:embed="rId3"/>
                        </a:buBlip>
                        <a:tabLst/>
                        <a:defRPr/>
                      </a:pPr>
                      <a:r>
                        <a:rPr lang="en-GB" sz="1400" b="1" dirty="0" smtClean="0">
                          <a:latin typeface="Calibri" pitchFamily="34" charset="0"/>
                          <a:cs typeface="Calibri" pitchFamily="34" charset="0"/>
                        </a:rPr>
                        <a:t>Setting reminders</a:t>
                      </a:r>
                      <a:endParaRPr kumimoji="0" lang="en-GB" sz="1400" b="1" kern="1200" dirty="0" smtClean="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  <a:p>
                      <a:pPr marL="177800" indent="-177800" algn="l">
                        <a:spcAft>
                          <a:spcPts val="600"/>
                        </a:spcAft>
                        <a:buFontTx/>
                        <a:buBlip>
                          <a:blip r:embed="rId3"/>
                        </a:buBlip>
                      </a:pPr>
                      <a:endParaRPr kumimoji="0" lang="en-GB" sz="1400" b="1" kern="1200" dirty="0" smtClean="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7800" indent="-177800" algn="l">
                        <a:spcAft>
                          <a:spcPts val="600"/>
                        </a:spcAft>
                        <a:buFontTx/>
                        <a:buBlip>
                          <a:blip r:embed="rId3"/>
                        </a:buBlip>
                      </a:pPr>
                      <a:r>
                        <a:rPr kumimoji="0" lang="en-GB" sz="14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Reminders can be set for tasks and can also be made to activate at different times prior to the appointment. For example, a day before or 30 minutes before the task.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pSp>
        <p:nvGrpSpPr>
          <p:cNvPr id="2" name="Group 5"/>
          <p:cNvGrpSpPr/>
          <p:nvPr/>
        </p:nvGrpSpPr>
        <p:grpSpPr>
          <a:xfrm>
            <a:off x="7312816" y="6237312"/>
            <a:ext cx="1363640" cy="288032"/>
            <a:chOff x="7164288" y="6237312"/>
            <a:chExt cx="1363640" cy="288032"/>
          </a:xfrm>
        </p:grpSpPr>
        <p:sp>
          <p:nvSpPr>
            <p:cNvPr id="4" name="Action Button: Forward or Next 3">
              <a:hlinkClick r:id="" action="ppaction://hlinkshowjump?jump=nextslide" highlightClick="1"/>
            </p:cNvPr>
            <p:cNvSpPr/>
            <p:nvPr/>
          </p:nvSpPr>
          <p:spPr>
            <a:xfrm>
              <a:off x="8028384" y="6237312"/>
              <a:ext cx="499544" cy="288032"/>
            </a:xfrm>
            <a:prstGeom prst="actionButtonForwardNex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Action Button: Back or Previous 4">
              <a:hlinkClick r:id="" action="ppaction://hlinkshowjump?jump=previousslide" highlightClick="1"/>
            </p:cNvPr>
            <p:cNvSpPr/>
            <p:nvPr/>
          </p:nvSpPr>
          <p:spPr>
            <a:xfrm>
              <a:off x="7164288" y="6237312"/>
              <a:ext cx="499544" cy="288032"/>
            </a:xfrm>
            <a:prstGeom prst="actionButtonBackPrevious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9131" y="2287141"/>
            <a:ext cx="1666875" cy="128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7111470" y="3861048"/>
            <a:ext cx="1694536" cy="18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34696733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177800" indent="-177800">
              <a:spcAft>
                <a:spcPts val="600"/>
              </a:spcAft>
            </a:pPr>
            <a:r>
              <a:rPr lang="en-GB" sz="3600" dirty="0"/>
              <a:t>Diary Management Software</a:t>
            </a:r>
            <a:endParaRPr lang="en-GB" sz="3600" dirty="0" smtClean="0">
              <a:solidFill>
                <a:schemeClr val="tx1"/>
              </a:solidFill>
              <a:effectLst/>
            </a:endParaRPr>
          </a:p>
        </p:txBody>
      </p:sp>
      <p:sp>
        <p:nvSpPr>
          <p:cNvPr id="23" name="Content Placeholder 1"/>
          <p:cNvSpPr txBox="1">
            <a:spLocks/>
          </p:cNvSpPr>
          <p:nvPr/>
        </p:nvSpPr>
        <p:spPr>
          <a:xfrm>
            <a:off x="214343" y="1085402"/>
            <a:ext cx="8715375" cy="5583958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>
            <a:noAutofit/>
          </a:bodyPr>
          <a:lstStyle/>
          <a:p>
            <a:pPr marL="109728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endParaRPr kumimoji="0" lang="en-GB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  <a:p>
            <a:pPr marL="109728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/>
            </a:r>
            <a:b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</a:br>
            <a: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/>
            </a:r>
            <a:b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</a:b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</p:txBody>
      </p:sp>
      <p:sp>
        <p:nvSpPr>
          <p:cNvPr id="40" name="Rectangle 3"/>
          <p:cNvSpPr>
            <a:spLocks noChangeArrowheads="1"/>
          </p:cNvSpPr>
          <p:nvPr/>
        </p:nvSpPr>
        <p:spPr bwMode="auto">
          <a:xfrm>
            <a:off x="323850" y="1196974"/>
            <a:ext cx="8496300" cy="359817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E5B8B7"/>
              </a:gs>
            </a:gsLst>
            <a:lin ang="5400000" scaled="1"/>
          </a:gradFill>
          <a:ln w="12700">
            <a:solidFill>
              <a:srgbClr val="D99594"/>
            </a:solidFill>
            <a:miter lim="800000"/>
            <a:headEnd/>
            <a:tailEnd/>
          </a:ln>
          <a:effectLst>
            <a:outerShdw dist="28398" dir="3806097" algn="ctr" rotWithShape="0">
              <a:srgbClr val="622423">
                <a:alpha val="50000"/>
              </a:srgb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LO3</a:t>
            </a:r>
            <a:r>
              <a:rPr lang="en-US" sz="1600" b="1" dirty="0">
                <a:latin typeface="Calibri" pitchFamily="34" charset="0"/>
                <a:ea typeface="Calibri" pitchFamily="34" charset="0"/>
                <a:cs typeface="Calibri" pitchFamily="34" charset="0"/>
              </a:rPr>
              <a:t>:</a:t>
            </a:r>
            <a:r>
              <a:rPr lang="en-US" sz="1600" dirty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GB" sz="1600" dirty="0">
                <a:latin typeface="Calibri" pitchFamily="34" charset="0"/>
                <a:cs typeface="Calibri" pitchFamily="34" charset="0"/>
              </a:rPr>
              <a:t>How ICT can be used to support business working </a:t>
            </a:r>
            <a:r>
              <a:rPr lang="en-GB" sz="1600" dirty="0" smtClean="0">
                <a:latin typeface="Calibri" pitchFamily="34" charset="0"/>
                <a:cs typeface="Calibri" pitchFamily="34" charset="0"/>
              </a:rPr>
              <a:t>practices</a:t>
            </a:r>
            <a:endParaRPr lang="en-GB" sz="16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323528" y="1628800"/>
            <a:ext cx="849694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dirty="0" smtClean="0">
                <a:latin typeface="Calibri" pitchFamily="34" charset="0"/>
                <a:cs typeface="Calibri" pitchFamily="34" charset="0"/>
              </a:rPr>
              <a:t>SWS events would like you to create a document to discuss the features and purposes of computing devices.</a:t>
            </a:r>
          </a:p>
        </p:txBody>
      </p:sp>
      <p:graphicFrame>
        <p:nvGraphicFramePr>
          <p:cNvPr id="50" name="Table 4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4725585"/>
              </p:ext>
            </p:extLst>
          </p:nvPr>
        </p:nvGraphicFramePr>
        <p:xfrm>
          <a:off x="395534" y="1988840"/>
          <a:ext cx="6624738" cy="333756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2141878"/>
                <a:gridCol w="4482860"/>
              </a:tblGrid>
              <a:tr h="288032">
                <a:tc gridSpan="2">
                  <a:txBody>
                    <a:bodyPr/>
                    <a:lstStyle/>
                    <a:p>
                      <a:r>
                        <a:rPr kumimoji="0" lang="en-GB" sz="1400" b="1" kern="1200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Communication methods – Email</a:t>
                      </a:r>
                      <a:endParaRPr kumimoji="0" lang="en-GB" sz="1400" b="1" kern="1200" baseline="0" noProof="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7785">
                <a:tc>
                  <a:txBody>
                    <a:bodyPr/>
                    <a:lstStyle/>
                    <a:p>
                      <a:pPr marL="177800" indent="-177800" algn="l">
                        <a:spcAft>
                          <a:spcPts val="600"/>
                        </a:spcAft>
                        <a:buFontTx/>
                        <a:buBlip>
                          <a:blip r:embed="rId3"/>
                        </a:buBlip>
                      </a:pPr>
                      <a:r>
                        <a:rPr lang="en-GB" sz="1400" b="1" dirty="0" smtClean="0">
                          <a:latin typeface="Calibri" pitchFamily="34" charset="0"/>
                          <a:cs typeface="Calibri" pitchFamily="34" charset="0"/>
                        </a:rPr>
                        <a:t>Cloud systems</a:t>
                      </a:r>
                      <a:r>
                        <a:rPr lang="en-GB" sz="1400" b="1" baseline="0" dirty="0" smtClean="0">
                          <a:latin typeface="Calibri" pitchFamily="34" charset="0"/>
                          <a:cs typeface="Calibri" pitchFamily="34" charset="0"/>
                        </a:rPr>
                        <a:t> and APPs</a:t>
                      </a:r>
                      <a:endParaRPr lang="en-GB" sz="1400" b="1" dirty="0" smtClean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7800" indent="-177800" algn="l">
                        <a:spcAft>
                          <a:spcPts val="600"/>
                        </a:spcAft>
                        <a:buFontTx/>
                        <a:buBlip>
                          <a:blip r:embed="rId3"/>
                        </a:buBlip>
                      </a:pPr>
                      <a:r>
                        <a:rPr kumimoji="0" lang="en-GB" sz="14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Today DMS systems are cloud based and therefore can be accessed through  web browser or smartphone.</a:t>
                      </a:r>
                    </a:p>
                    <a:p>
                      <a:pPr marL="177800" indent="-177800" algn="l">
                        <a:spcAft>
                          <a:spcPts val="600"/>
                        </a:spcAft>
                        <a:buFontTx/>
                        <a:buBlip>
                          <a:blip r:embed="rId3"/>
                        </a:buBlip>
                      </a:pPr>
                      <a:r>
                        <a:rPr kumimoji="0" lang="en-GB" sz="14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To use that DMS on phones or tablets a APP is  needed.</a:t>
                      </a:r>
                    </a:p>
                    <a:p>
                      <a:pPr marL="177800" indent="-177800" algn="l">
                        <a:spcAft>
                          <a:spcPts val="600"/>
                        </a:spcAft>
                        <a:buFontTx/>
                        <a:buBlip>
                          <a:blip r:embed="rId3"/>
                        </a:buBlip>
                      </a:pPr>
                      <a:r>
                        <a:rPr kumimoji="0" lang="en-GB" sz="14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Because the DMS is on </a:t>
                      </a:r>
                      <a:r>
                        <a:rPr kumimoji="0" lang="en-GB" sz="14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cloud</a:t>
                      </a:r>
                      <a:r>
                        <a:rPr kumimoji="0" lang="en-GB" sz="14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all of the information is stored remotely which will help employees the are away from the company regularly.</a:t>
                      </a:r>
                    </a:p>
                    <a:p>
                      <a:pPr marL="177800" indent="-177800" algn="l">
                        <a:spcAft>
                          <a:spcPts val="600"/>
                        </a:spcAft>
                        <a:buFontTx/>
                        <a:buBlip>
                          <a:blip r:embed="rId3"/>
                        </a:buBlip>
                      </a:pPr>
                      <a:r>
                        <a:rPr kumimoji="0" lang="en-GB" sz="14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This will also help employees that work </a:t>
                      </a:r>
                      <a:r>
                        <a:rPr kumimoji="0" lang="en-GB" sz="14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remotely</a:t>
                      </a:r>
                      <a:r>
                        <a:rPr kumimoji="0" lang="en-GB" sz="14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as a </a:t>
                      </a:r>
                      <a:r>
                        <a:rPr kumimoji="0" lang="en-GB" sz="14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group</a:t>
                      </a:r>
                      <a:r>
                        <a:rPr kumimoji="0" lang="en-GB" sz="14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on a project, as they can see what tasks need to be done and what the </a:t>
                      </a:r>
                      <a:r>
                        <a:rPr kumimoji="0" lang="en-GB" sz="14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deadlines</a:t>
                      </a:r>
                      <a:r>
                        <a:rPr kumimoji="0" lang="en-GB" sz="14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for each are.</a:t>
                      </a:r>
                    </a:p>
                    <a:p>
                      <a:pPr marL="177800" indent="-177800" algn="l">
                        <a:spcAft>
                          <a:spcPts val="600"/>
                        </a:spcAft>
                        <a:buFontTx/>
                        <a:buBlip>
                          <a:blip r:embed="rId3"/>
                        </a:buBlip>
                      </a:pPr>
                      <a:r>
                        <a:rPr kumimoji="0" lang="en-GB" sz="14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Documents and files can also be sent using the DMS.</a:t>
                      </a:r>
                    </a:p>
                    <a:p>
                      <a:pPr marL="177800" marR="0" indent="-1778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Blip>
                          <a:blip r:embed="rId3"/>
                        </a:buBlip>
                        <a:tabLst/>
                        <a:defRPr/>
                      </a:pPr>
                      <a:r>
                        <a:rPr kumimoji="0" lang="en-GB" sz="14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Username and passwords can be created for DMS software to control what tasks can be seen.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pSp>
        <p:nvGrpSpPr>
          <p:cNvPr id="2" name="Group 5"/>
          <p:cNvGrpSpPr/>
          <p:nvPr/>
        </p:nvGrpSpPr>
        <p:grpSpPr>
          <a:xfrm>
            <a:off x="7312816" y="6237312"/>
            <a:ext cx="1363640" cy="288032"/>
            <a:chOff x="7164288" y="6237312"/>
            <a:chExt cx="1363640" cy="288032"/>
          </a:xfrm>
        </p:grpSpPr>
        <p:sp>
          <p:nvSpPr>
            <p:cNvPr id="4" name="Action Button: Forward or Next 3">
              <a:hlinkClick r:id="" action="ppaction://hlinkshowjump?jump=nextslide" highlightClick="1"/>
            </p:cNvPr>
            <p:cNvSpPr/>
            <p:nvPr/>
          </p:nvSpPr>
          <p:spPr>
            <a:xfrm>
              <a:off x="8028384" y="6237312"/>
              <a:ext cx="499544" cy="288032"/>
            </a:xfrm>
            <a:prstGeom prst="actionButtonForwardNex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Action Button: Back or Previous 4">
              <a:hlinkClick r:id="" action="ppaction://hlinkshowjump?jump=previousslide" highlightClick="1"/>
            </p:cNvPr>
            <p:cNvSpPr/>
            <p:nvPr/>
          </p:nvSpPr>
          <p:spPr>
            <a:xfrm>
              <a:off x="7164288" y="6237312"/>
              <a:ext cx="499544" cy="288032"/>
            </a:xfrm>
            <a:prstGeom prst="actionButtonBackPrevious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9131" y="2287141"/>
            <a:ext cx="1666875" cy="128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7111470" y="3861048"/>
            <a:ext cx="1694536" cy="18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07030220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177800" indent="-177800">
              <a:spcAft>
                <a:spcPts val="600"/>
              </a:spcAft>
            </a:pPr>
            <a:r>
              <a:rPr lang="en-GB" sz="3600" dirty="0"/>
              <a:t>Communication Methods</a:t>
            </a:r>
            <a:endParaRPr lang="en-GB" sz="3600" dirty="0" smtClean="0">
              <a:solidFill>
                <a:schemeClr val="tx1"/>
              </a:solidFill>
              <a:effectLst/>
            </a:endParaRPr>
          </a:p>
        </p:txBody>
      </p:sp>
      <p:sp>
        <p:nvSpPr>
          <p:cNvPr id="23" name="Content Placeholder 1"/>
          <p:cNvSpPr txBox="1">
            <a:spLocks/>
          </p:cNvSpPr>
          <p:nvPr/>
        </p:nvSpPr>
        <p:spPr>
          <a:xfrm>
            <a:off x="214343" y="1085402"/>
            <a:ext cx="8715375" cy="5583958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>
            <a:noAutofit/>
          </a:bodyPr>
          <a:lstStyle/>
          <a:p>
            <a:pPr marL="109728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endParaRPr kumimoji="0" lang="en-GB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  <a:p>
            <a:pPr marL="109728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/>
            </a:r>
            <a:b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</a:br>
            <a: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/>
            </a:r>
            <a:b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</a:b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</p:txBody>
      </p:sp>
      <p:sp>
        <p:nvSpPr>
          <p:cNvPr id="40" name="Rectangle 3"/>
          <p:cNvSpPr>
            <a:spLocks noChangeArrowheads="1"/>
          </p:cNvSpPr>
          <p:nvPr/>
        </p:nvSpPr>
        <p:spPr bwMode="auto">
          <a:xfrm>
            <a:off x="323850" y="1196974"/>
            <a:ext cx="8496300" cy="359817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E5B8B7"/>
              </a:gs>
            </a:gsLst>
            <a:lin ang="5400000" scaled="1"/>
          </a:gradFill>
          <a:ln w="12700">
            <a:solidFill>
              <a:srgbClr val="D99594"/>
            </a:solidFill>
            <a:miter lim="800000"/>
            <a:headEnd/>
            <a:tailEnd/>
          </a:ln>
          <a:effectLst>
            <a:outerShdw dist="28398" dir="3806097" algn="ctr" rotWithShape="0">
              <a:srgbClr val="622423">
                <a:alpha val="50000"/>
              </a:srgbClr>
            </a:outerShdw>
          </a:effectLst>
        </p:spPr>
        <p:txBody>
          <a:bodyPr/>
          <a:lstStyle/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latin typeface="Calibri" pitchFamily="34" charset="0"/>
                <a:ea typeface="Calibri" pitchFamily="34" charset="0"/>
                <a:cs typeface="Calibri" pitchFamily="34" charset="0"/>
              </a:rPr>
              <a:t>LO3:</a:t>
            </a:r>
            <a:r>
              <a:rPr lang="en-US" sz="1600" dirty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GB" sz="1600" dirty="0">
                <a:latin typeface="Calibri" pitchFamily="34" charset="0"/>
                <a:cs typeface="Calibri" pitchFamily="34" charset="0"/>
              </a:rPr>
              <a:t>How ICT can be used to support business working practices</a:t>
            </a:r>
          </a:p>
        </p:txBody>
      </p:sp>
      <p:sp>
        <p:nvSpPr>
          <p:cNvPr id="34" name="Rectangle 33"/>
          <p:cNvSpPr/>
          <p:nvPr/>
        </p:nvSpPr>
        <p:spPr>
          <a:xfrm>
            <a:off x="323528" y="1628800"/>
            <a:ext cx="849694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dirty="0" smtClean="0">
                <a:latin typeface="Calibri" pitchFamily="34" charset="0"/>
                <a:cs typeface="Calibri" pitchFamily="34" charset="0"/>
              </a:rPr>
              <a:t>SWS events would like you to create a document to discuss the features and purposes of computing devices.</a:t>
            </a:r>
          </a:p>
        </p:txBody>
      </p:sp>
      <p:graphicFrame>
        <p:nvGraphicFramePr>
          <p:cNvPr id="50" name="Table 4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3986247"/>
              </p:ext>
            </p:extLst>
          </p:nvPr>
        </p:nvGraphicFramePr>
        <p:xfrm>
          <a:off x="395534" y="1988840"/>
          <a:ext cx="8424616" cy="374904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1656186"/>
                <a:gridCol w="1872208"/>
                <a:gridCol w="2448272"/>
                <a:gridCol w="2447950"/>
              </a:tblGrid>
              <a:tr h="288032">
                <a:tc gridSpan="4">
                  <a:txBody>
                    <a:bodyPr/>
                    <a:lstStyle/>
                    <a:p>
                      <a:r>
                        <a:rPr kumimoji="0" lang="en-GB" sz="1400" b="1" kern="1200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Communication methods and how they support businesses </a:t>
                      </a:r>
                      <a:endParaRPr kumimoji="0" lang="en-GB" sz="1400" b="1" kern="1200" baseline="0" noProof="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400" b="1" kern="120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400" b="1" kern="120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Type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en-GB" sz="14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Description</a:t>
                      </a:r>
                      <a:endParaRPr kumimoji="0" lang="en-GB" sz="14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en-GB" sz="14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Advantages</a:t>
                      </a:r>
                      <a:endParaRPr kumimoji="0" lang="en-GB" sz="14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en-GB" sz="14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Disadvantages</a:t>
                      </a:r>
                      <a:endParaRPr kumimoji="0" lang="en-GB" sz="14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597785">
                <a:tc>
                  <a:txBody>
                    <a:bodyPr/>
                    <a:lstStyle/>
                    <a:p>
                      <a:pPr marL="177800" indent="-177800" algn="l">
                        <a:spcAft>
                          <a:spcPts val="600"/>
                        </a:spcAft>
                        <a:buFontTx/>
                        <a:buNone/>
                      </a:pPr>
                      <a:r>
                        <a:rPr kumimoji="0" lang="en-GB" sz="1400" b="1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Email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7800" indent="-177800" algn="l">
                        <a:spcAft>
                          <a:spcPts val="600"/>
                        </a:spcAft>
                        <a:buFontTx/>
                        <a:buBlip>
                          <a:blip r:embed="rId3"/>
                        </a:buBlip>
                      </a:pPr>
                      <a:r>
                        <a:rPr kumimoji="0" lang="en-GB" sz="13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Electronic</a:t>
                      </a:r>
                      <a:r>
                        <a:rPr kumimoji="0" lang="en-GB" sz="13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</a:t>
                      </a:r>
                      <a:r>
                        <a:rPr kumimoji="0" lang="en-GB" sz="13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Mail</a:t>
                      </a:r>
                      <a:r>
                        <a:rPr kumimoji="0" lang="en-GB" sz="13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which allows messages to be sent and received over the Internet with attachments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7800" indent="-177800" algn="l">
                        <a:spcAft>
                          <a:spcPts val="600"/>
                        </a:spcAft>
                        <a:buFontTx/>
                        <a:buBlip>
                          <a:blip r:embed="rId3"/>
                        </a:buBlip>
                      </a:pPr>
                      <a:r>
                        <a:rPr kumimoji="0" lang="en-GB" sz="13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Emails can be sent to multiple people at once</a:t>
                      </a:r>
                    </a:p>
                    <a:p>
                      <a:pPr marL="177800" indent="-177800" algn="l">
                        <a:spcAft>
                          <a:spcPts val="600"/>
                        </a:spcAft>
                        <a:buFontTx/>
                        <a:buBlip>
                          <a:blip r:embed="rId3"/>
                        </a:buBlip>
                      </a:pPr>
                      <a:r>
                        <a:rPr kumimoji="0" lang="en-GB" sz="13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Good for quick communication</a:t>
                      </a:r>
                    </a:p>
                    <a:p>
                      <a:pPr marL="177800" indent="-177800" algn="l">
                        <a:spcAft>
                          <a:spcPts val="600"/>
                        </a:spcAft>
                        <a:buFontTx/>
                        <a:buBlip>
                          <a:blip r:embed="rId3"/>
                        </a:buBlip>
                      </a:pPr>
                      <a:r>
                        <a:rPr kumimoji="0" lang="en-GB" sz="13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Attachments can be added</a:t>
                      </a:r>
                    </a:p>
                    <a:p>
                      <a:pPr marL="177800" indent="-177800" algn="l">
                        <a:spcAft>
                          <a:spcPts val="600"/>
                        </a:spcAft>
                        <a:buFontTx/>
                        <a:buBlip>
                          <a:blip r:embed="rId3"/>
                        </a:buBlip>
                      </a:pPr>
                      <a:r>
                        <a:rPr kumimoji="0" lang="en-GB" sz="13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Various devices can access emails such as smartphones</a:t>
                      </a:r>
                    </a:p>
                    <a:p>
                      <a:pPr marL="177800" indent="-177800" algn="l">
                        <a:spcAft>
                          <a:spcPts val="600"/>
                        </a:spcAft>
                        <a:buFontTx/>
                        <a:buBlip>
                          <a:blip r:embed="rId3"/>
                        </a:buBlip>
                      </a:pPr>
                      <a:r>
                        <a:rPr kumimoji="0" lang="en-GB" sz="13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Staff/Customer emails can be stored and used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7800" indent="-177800" algn="l">
                        <a:spcAft>
                          <a:spcPts val="600"/>
                        </a:spcAft>
                        <a:buFontTx/>
                        <a:buBlip>
                          <a:blip r:embed="rId3"/>
                        </a:buBlip>
                      </a:pPr>
                      <a:r>
                        <a:rPr kumimoji="0" lang="en-GB" sz="13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Emails can be misunderstood</a:t>
                      </a:r>
                    </a:p>
                    <a:p>
                      <a:pPr marL="177800" indent="-177800" algn="l">
                        <a:spcAft>
                          <a:spcPts val="600"/>
                        </a:spcAft>
                        <a:buFontTx/>
                        <a:buBlip>
                          <a:blip r:embed="rId3"/>
                        </a:buBlip>
                      </a:pPr>
                      <a:r>
                        <a:rPr kumimoji="0" lang="en-GB" sz="13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Emails could be sent to the wrong person</a:t>
                      </a:r>
                    </a:p>
                    <a:p>
                      <a:pPr marL="177800" indent="-177800" algn="l">
                        <a:spcAft>
                          <a:spcPts val="600"/>
                        </a:spcAft>
                        <a:buFontTx/>
                        <a:buBlip>
                          <a:blip r:embed="rId3"/>
                        </a:buBlip>
                      </a:pPr>
                      <a:r>
                        <a:rPr kumimoji="0" lang="en-GB" sz="13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People may not receive the email if there is no Internet</a:t>
                      </a:r>
                    </a:p>
                    <a:p>
                      <a:pPr marL="177800" indent="-177800" algn="l">
                        <a:spcAft>
                          <a:spcPts val="600"/>
                        </a:spcAft>
                        <a:buFontTx/>
                        <a:buBlip>
                          <a:blip r:embed="rId3"/>
                        </a:buBlip>
                      </a:pPr>
                      <a:r>
                        <a:rPr kumimoji="0" lang="en-GB" sz="13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Viruses could be attached</a:t>
                      </a:r>
                    </a:p>
                    <a:p>
                      <a:pPr marL="177800" indent="-177800" algn="l">
                        <a:spcAft>
                          <a:spcPts val="600"/>
                        </a:spcAft>
                        <a:buFontTx/>
                        <a:buBlip>
                          <a:blip r:embed="rId3"/>
                        </a:buBlip>
                      </a:pPr>
                      <a:r>
                        <a:rPr kumimoji="0" lang="en-GB" sz="13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Email can be hacked into or spam could be sent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7785">
                <a:tc>
                  <a:txBody>
                    <a:bodyPr/>
                    <a:lstStyle/>
                    <a:p>
                      <a:pPr marL="177800" indent="-177800" algn="l">
                        <a:spcAft>
                          <a:spcPts val="600"/>
                        </a:spcAft>
                        <a:buFontTx/>
                        <a:buNone/>
                      </a:pPr>
                      <a:r>
                        <a:rPr kumimoji="0" lang="en-GB" sz="1400" b="1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Chat rooms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7800" indent="-177800" algn="l">
                        <a:spcAft>
                          <a:spcPts val="600"/>
                        </a:spcAft>
                        <a:buFontTx/>
                        <a:buBlip>
                          <a:blip r:embed="rId3"/>
                        </a:buBlip>
                      </a:pPr>
                      <a:r>
                        <a:rPr kumimoji="0" lang="en-GB" sz="13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This is a site on the </a:t>
                      </a:r>
                      <a:r>
                        <a:rPr kumimoji="0" lang="en-GB" sz="13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Internet</a:t>
                      </a:r>
                      <a:r>
                        <a:rPr kumimoji="0" lang="en-GB" sz="13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that allow people to chat to each other in </a:t>
                      </a:r>
                      <a:r>
                        <a:rPr kumimoji="0" lang="en-GB" sz="13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real</a:t>
                      </a:r>
                      <a:r>
                        <a:rPr kumimoji="0" lang="en-GB" sz="13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</a:t>
                      </a:r>
                      <a:r>
                        <a:rPr kumimoji="0" lang="en-GB" sz="13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time</a:t>
                      </a:r>
                      <a:r>
                        <a:rPr kumimoji="0" lang="en-GB" sz="13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, usually around a topic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7800" indent="-177800" algn="l">
                        <a:spcAft>
                          <a:spcPts val="600"/>
                        </a:spcAft>
                        <a:buFontTx/>
                        <a:buBlip>
                          <a:blip r:embed="rId3"/>
                        </a:buBlip>
                      </a:pPr>
                      <a:r>
                        <a:rPr kumimoji="0" lang="en-GB" sz="13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Brings together people with interests in a particular topic</a:t>
                      </a:r>
                    </a:p>
                    <a:p>
                      <a:pPr marL="177800" indent="-177800" algn="l">
                        <a:spcAft>
                          <a:spcPts val="600"/>
                        </a:spcAft>
                        <a:buFontTx/>
                        <a:buBlip>
                          <a:blip r:embed="rId3"/>
                        </a:buBlip>
                      </a:pPr>
                      <a:r>
                        <a:rPr kumimoji="0" lang="en-GB" sz="13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Some people may be in remote areas and need other way to find answers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7800" indent="-177800" algn="l">
                        <a:spcAft>
                          <a:spcPts val="600"/>
                        </a:spcAft>
                        <a:buFontTx/>
                        <a:buBlip>
                          <a:blip r:embed="rId3"/>
                        </a:buBlip>
                      </a:pPr>
                      <a:r>
                        <a:rPr kumimoji="0" lang="en-GB" sz="13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Information might not be correct</a:t>
                      </a:r>
                    </a:p>
                    <a:p>
                      <a:pPr marL="177800" indent="-177800" algn="l">
                        <a:spcAft>
                          <a:spcPts val="600"/>
                        </a:spcAft>
                        <a:buFontTx/>
                        <a:buBlip>
                          <a:blip r:embed="rId3"/>
                        </a:buBlip>
                      </a:pPr>
                      <a:r>
                        <a:rPr kumimoji="0" lang="en-GB" sz="13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You cannot be sure who you are communicating with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pSp>
        <p:nvGrpSpPr>
          <p:cNvPr id="2" name="Group 5"/>
          <p:cNvGrpSpPr/>
          <p:nvPr/>
        </p:nvGrpSpPr>
        <p:grpSpPr>
          <a:xfrm>
            <a:off x="7312816" y="6309320"/>
            <a:ext cx="1363640" cy="288032"/>
            <a:chOff x="7164288" y="6237312"/>
            <a:chExt cx="1363640" cy="288032"/>
          </a:xfrm>
        </p:grpSpPr>
        <p:sp>
          <p:nvSpPr>
            <p:cNvPr id="4" name="Action Button: Forward or Next 3">
              <a:hlinkClick r:id="" action="ppaction://hlinkshowjump?jump=nextslide" highlightClick="1"/>
            </p:cNvPr>
            <p:cNvSpPr/>
            <p:nvPr/>
          </p:nvSpPr>
          <p:spPr>
            <a:xfrm>
              <a:off x="8028384" y="6237312"/>
              <a:ext cx="499544" cy="288032"/>
            </a:xfrm>
            <a:prstGeom prst="actionButtonForwardNex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Action Button: Back or Previous 4">
              <a:hlinkClick r:id="" action="ppaction://hlinkshowjump?jump=previousslide" highlightClick="1"/>
            </p:cNvPr>
            <p:cNvSpPr/>
            <p:nvPr/>
          </p:nvSpPr>
          <p:spPr>
            <a:xfrm>
              <a:off x="7164288" y="6237312"/>
              <a:ext cx="499544" cy="288032"/>
            </a:xfrm>
            <a:prstGeom prst="actionButtonBackPrevious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347184156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177800" indent="-177800">
              <a:spcAft>
                <a:spcPts val="600"/>
              </a:spcAft>
            </a:pPr>
            <a:r>
              <a:rPr lang="en-GB" sz="3600" dirty="0"/>
              <a:t>Communication Methods</a:t>
            </a:r>
            <a:endParaRPr lang="en-GB" sz="3600" dirty="0" smtClean="0">
              <a:solidFill>
                <a:schemeClr val="tx1"/>
              </a:solidFill>
              <a:effectLst/>
            </a:endParaRPr>
          </a:p>
        </p:txBody>
      </p:sp>
      <p:sp>
        <p:nvSpPr>
          <p:cNvPr id="23" name="Content Placeholder 1"/>
          <p:cNvSpPr txBox="1">
            <a:spLocks/>
          </p:cNvSpPr>
          <p:nvPr/>
        </p:nvSpPr>
        <p:spPr>
          <a:xfrm>
            <a:off x="214343" y="1085402"/>
            <a:ext cx="8715375" cy="5583958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>
            <a:noAutofit/>
          </a:bodyPr>
          <a:lstStyle/>
          <a:p>
            <a:pPr marL="109728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endParaRPr kumimoji="0" lang="en-GB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  <a:p>
            <a:pPr marL="109728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/>
            </a:r>
            <a:b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</a:br>
            <a: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/>
            </a:r>
            <a:b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</a:b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</p:txBody>
      </p:sp>
      <p:sp>
        <p:nvSpPr>
          <p:cNvPr id="40" name="Rectangle 3"/>
          <p:cNvSpPr>
            <a:spLocks noChangeArrowheads="1"/>
          </p:cNvSpPr>
          <p:nvPr/>
        </p:nvSpPr>
        <p:spPr bwMode="auto">
          <a:xfrm>
            <a:off x="323850" y="1196974"/>
            <a:ext cx="8496300" cy="359817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E5B8B7"/>
              </a:gs>
            </a:gsLst>
            <a:lin ang="5400000" scaled="1"/>
          </a:gradFill>
          <a:ln w="12700">
            <a:solidFill>
              <a:srgbClr val="D99594"/>
            </a:solidFill>
            <a:miter lim="800000"/>
            <a:headEnd/>
            <a:tailEnd/>
          </a:ln>
          <a:effectLst>
            <a:outerShdw dist="28398" dir="3806097" algn="ctr" rotWithShape="0">
              <a:srgbClr val="622423">
                <a:alpha val="50000"/>
              </a:srgbClr>
            </a:outerShdw>
          </a:effectLst>
        </p:spPr>
        <p:txBody>
          <a:bodyPr/>
          <a:lstStyle/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latin typeface="Calibri" pitchFamily="34" charset="0"/>
                <a:ea typeface="Calibri" pitchFamily="34" charset="0"/>
                <a:cs typeface="Calibri" pitchFamily="34" charset="0"/>
              </a:rPr>
              <a:t>LO3:</a:t>
            </a:r>
            <a:r>
              <a:rPr lang="en-US" sz="1600" dirty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GB" sz="1600" dirty="0">
                <a:latin typeface="Calibri" pitchFamily="34" charset="0"/>
                <a:cs typeface="Calibri" pitchFamily="34" charset="0"/>
              </a:rPr>
              <a:t>How ICT can be used to support business working practices</a:t>
            </a:r>
          </a:p>
        </p:txBody>
      </p:sp>
      <p:sp>
        <p:nvSpPr>
          <p:cNvPr id="34" name="Rectangle 33"/>
          <p:cNvSpPr/>
          <p:nvPr/>
        </p:nvSpPr>
        <p:spPr>
          <a:xfrm>
            <a:off x="323528" y="1628800"/>
            <a:ext cx="849694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dirty="0" smtClean="0">
                <a:latin typeface="Calibri" pitchFamily="34" charset="0"/>
                <a:cs typeface="Calibri" pitchFamily="34" charset="0"/>
              </a:rPr>
              <a:t>SWS events would like you to create a document to discuss the features and purposes of computing devices.</a:t>
            </a:r>
          </a:p>
        </p:txBody>
      </p:sp>
      <p:graphicFrame>
        <p:nvGraphicFramePr>
          <p:cNvPr id="50" name="Table 4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5942079"/>
              </p:ext>
            </p:extLst>
          </p:nvPr>
        </p:nvGraphicFramePr>
        <p:xfrm>
          <a:off x="395534" y="1988840"/>
          <a:ext cx="8424616" cy="376428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1656186"/>
                <a:gridCol w="1872208"/>
                <a:gridCol w="2448272"/>
                <a:gridCol w="2447950"/>
              </a:tblGrid>
              <a:tr h="288032">
                <a:tc gridSpan="4">
                  <a:txBody>
                    <a:bodyPr/>
                    <a:lstStyle/>
                    <a:p>
                      <a:r>
                        <a:rPr kumimoji="0" lang="en-GB" sz="1400" b="1" kern="1200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Communication methods and how they support businesses </a:t>
                      </a:r>
                      <a:endParaRPr kumimoji="0" lang="en-GB" sz="1400" b="1" kern="1200" baseline="0" noProof="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400" b="1" kern="120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400" b="1" kern="120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Type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en-GB" sz="14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Description</a:t>
                      </a:r>
                      <a:endParaRPr kumimoji="0" lang="en-GB" sz="14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en-GB" sz="14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Advantages</a:t>
                      </a:r>
                      <a:endParaRPr kumimoji="0" lang="en-GB" sz="14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en-GB" sz="14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Disadvantages</a:t>
                      </a:r>
                      <a:endParaRPr kumimoji="0" lang="en-GB" sz="14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597785">
                <a:tc>
                  <a:txBody>
                    <a:bodyPr/>
                    <a:lstStyle/>
                    <a:p>
                      <a:pPr marL="177800" indent="-177800" algn="l">
                        <a:spcAft>
                          <a:spcPts val="600"/>
                        </a:spcAft>
                        <a:buFontTx/>
                        <a:buNone/>
                      </a:pPr>
                      <a:r>
                        <a:rPr kumimoji="0" lang="en-GB" sz="1400" b="1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Forum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7800" indent="-177800" algn="l">
                        <a:spcAft>
                          <a:spcPts val="600"/>
                        </a:spcAft>
                        <a:buFontTx/>
                        <a:buBlip>
                          <a:blip r:embed="rId3"/>
                        </a:buBlip>
                      </a:pPr>
                      <a:r>
                        <a:rPr kumimoji="0" lang="en-GB" sz="13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This is an </a:t>
                      </a:r>
                      <a:r>
                        <a:rPr kumimoji="0" lang="en-GB" sz="13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Internet</a:t>
                      </a:r>
                      <a:r>
                        <a:rPr kumimoji="0" lang="en-GB" sz="13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</a:t>
                      </a:r>
                      <a:r>
                        <a:rPr kumimoji="0" lang="en-GB" sz="13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site</a:t>
                      </a:r>
                      <a:r>
                        <a:rPr kumimoji="0" lang="en-GB" sz="13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that people can communicate on and usually ask questions and gain answers. They are </a:t>
                      </a:r>
                      <a:r>
                        <a:rPr kumimoji="0" lang="en-GB" sz="13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not</a:t>
                      </a:r>
                      <a:r>
                        <a:rPr kumimoji="0" lang="en-GB" sz="13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</a:t>
                      </a:r>
                      <a:r>
                        <a:rPr kumimoji="0" lang="en-GB" sz="13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real</a:t>
                      </a:r>
                      <a:r>
                        <a:rPr kumimoji="0" lang="en-GB" sz="13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</a:t>
                      </a:r>
                      <a:r>
                        <a:rPr kumimoji="0" lang="en-GB" sz="13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time</a:t>
                      </a:r>
                      <a:r>
                        <a:rPr kumimoji="0" lang="en-GB" sz="13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and responses can be delayed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7800" indent="-177800" algn="l">
                        <a:spcAft>
                          <a:spcPts val="600"/>
                        </a:spcAft>
                        <a:buFontTx/>
                        <a:buBlip>
                          <a:blip r:embed="rId3"/>
                        </a:buBlip>
                      </a:pPr>
                      <a:r>
                        <a:rPr kumimoji="0" lang="en-GB" sz="13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Ideas can be shared between users</a:t>
                      </a:r>
                    </a:p>
                    <a:p>
                      <a:pPr marL="177800" indent="-177800" algn="l">
                        <a:spcAft>
                          <a:spcPts val="600"/>
                        </a:spcAft>
                        <a:buFontTx/>
                        <a:buBlip>
                          <a:blip r:embed="rId3"/>
                        </a:buBlip>
                      </a:pPr>
                      <a:r>
                        <a:rPr kumimoji="0" lang="en-GB" sz="13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Posts/Threads can be read and reread as many times as needed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7800" indent="-177800" algn="l">
                        <a:spcAft>
                          <a:spcPts val="600"/>
                        </a:spcAft>
                        <a:buFontTx/>
                        <a:buBlip>
                          <a:blip r:embed="rId3"/>
                        </a:buBlip>
                      </a:pPr>
                      <a:r>
                        <a:rPr kumimoji="0" lang="en-GB" sz="13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They can be time consuming to manage and monitor</a:t>
                      </a:r>
                    </a:p>
                    <a:p>
                      <a:pPr marL="177800" indent="-177800" algn="l">
                        <a:spcAft>
                          <a:spcPts val="600"/>
                        </a:spcAft>
                        <a:buFontTx/>
                        <a:buBlip>
                          <a:blip r:embed="rId3"/>
                        </a:buBlip>
                      </a:pPr>
                      <a:r>
                        <a:rPr kumimoji="0" lang="en-GB" sz="13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Comments/Posts are not available in real time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7785">
                <a:tc>
                  <a:txBody>
                    <a:bodyPr/>
                    <a:lstStyle/>
                    <a:p>
                      <a:pPr marL="177800" indent="-177800" algn="l">
                        <a:spcAft>
                          <a:spcPts val="600"/>
                        </a:spcAft>
                        <a:buFontTx/>
                        <a:buNone/>
                      </a:pPr>
                      <a:r>
                        <a:rPr kumimoji="0" lang="en-GB" sz="1400" b="1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Bulletin Boards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7800" indent="-177800" algn="l">
                        <a:spcAft>
                          <a:spcPts val="600"/>
                        </a:spcAft>
                        <a:buFontTx/>
                        <a:buBlip>
                          <a:blip r:embed="rId3"/>
                        </a:buBlip>
                      </a:pPr>
                      <a:r>
                        <a:rPr kumimoji="0" lang="en-GB" sz="13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This allows people to </a:t>
                      </a:r>
                      <a:r>
                        <a:rPr kumimoji="0" lang="en-GB" sz="13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post</a:t>
                      </a:r>
                      <a:r>
                        <a:rPr kumimoji="0" lang="en-GB" sz="13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</a:t>
                      </a:r>
                      <a:r>
                        <a:rPr kumimoji="0" lang="en-GB" sz="13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information</a:t>
                      </a:r>
                      <a:r>
                        <a:rPr kumimoji="0" lang="en-GB" sz="13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on a website and can only be accessed by people with the correct user permissions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7800" indent="-177800" algn="l">
                        <a:spcAft>
                          <a:spcPts val="600"/>
                        </a:spcAft>
                        <a:buFontTx/>
                        <a:buBlip>
                          <a:blip r:embed="rId3"/>
                        </a:buBlip>
                      </a:pPr>
                      <a:r>
                        <a:rPr kumimoji="0" lang="en-GB" sz="13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Any registered user can make comments that can be viewed by all users of the boards</a:t>
                      </a:r>
                    </a:p>
                    <a:p>
                      <a:pPr marL="177800" indent="-177800" algn="l">
                        <a:spcAft>
                          <a:spcPts val="600"/>
                        </a:spcAft>
                        <a:buFontTx/>
                        <a:buBlip>
                          <a:blip r:embed="rId3"/>
                        </a:buBlip>
                      </a:pPr>
                      <a:r>
                        <a:rPr kumimoji="0" lang="en-GB" sz="13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General discussion on topics with interesting and useful comments able to be given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7800" indent="-177800" algn="l">
                        <a:spcAft>
                          <a:spcPts val="600"/>
                        </a:spcAft>
                        <a:buFontTx/>
                        <a:buBlip>
                          <a:blip r:embed="rId3"/>
                        </a:buBlip>
                      </a:pPr>
                      <a:r>
                        <a:rPr kumimoji="0" lang="en-GB" sz="13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Any registered user can make comments and may be wrong</a:t>
                      </a:r>
                    </a:p>
                    <a:p>
                      <a:pPr marL="177800" indent="-177800" algn="l">
                        <a:spcAft>
                          <a:spcPts val="600"/>
                        </a:spcAft>
                        <a:buFontTx/>
                        <a:buBlip>
                          <a:blip r:embed="rId3"/>
                        </a:buBlip>
                      </a:pPr>
                      <a:r>
                        <a:rPr kumimoji="0" lang="en-GB" sz="13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Needs to be moderated by a responsible/trustworthy person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pSp>
        <p:nvGrpSpPr>
          <p:cNvPr id="2" name="Group 5"/>
          <p:cNvGrpSpPr/>
          <p:nvPr/>
        </p:nvGrpSpPr>
        <p:grpSpPr>
          <a:xfrm>
            <a:off x="7312816" y="6309320"/>
            <a:ext cx="1363640" cy="288032"/>
            <a:chOff x="7164288" y="6237312"/>
            <a:chExt cx="1363640" cy="288032"/>
          </a:xfrm>
        </p:grpSpPr>
        <p:sp>
          <p:nvSpPr>
            <p:cNvPr id="4" name="Action Button: Forward or Next 3">
              <a:hlinkClick r:id="" action="ppaction://hlinkshowjump?jump=nextslide" highlightClick="1"/>
            </p:cNvPr>
            <p:cNvSpPr/>
            <p:nvPr/>
          </p:nvSpPr>
          <p:spPr>
            <a:xfrm>
              <a:off x="8028384" y="6237312"/>
              <a:ext cx="499544" cy="288032"/>
            </a:xfrm>
            <a:prstGeom prst="actionButtonForwardNex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Action Button: Back or Previous 4">
              <a:hlinkClick r:id="" action="ppaction://hlinkshowjump?jump=previousslide" highlightClick="1"/>
            </p:cNvPr>
            <p:cNvSpPr/>
            <p:nvPr/>
          </p:nvSpPr>
          <p:spPr>
            <a:xfrm>
              <a:off x="7164288" y="6237312"/>
              <a:ext cx="499544" cy="288032"/>
            </a:xfrm>
            <a:prstGeom prst="actionButtonBackPrevious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347184156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177800" indent="-177800">
              <a:spcAft>
                <a:spcPts val="600"/>
              </a:spcAft>
            </a:pPr>
            <a:r>
              <a:rPr lang="en-GB" sz="3600" dirty="0"/>
              <a:t>Communication Methods</a:t>
            </a:r>
            <a:endParaRPr lang="en-GB" sz="3600" dirty="0" smtClean="0">
              <a:solidFill>
                <a:schemeClr val="tx1"/>
              </a:solidFill>
              <a:effectLst/>
            </a:endParaRPr>
          </a:p>
        </p:txBody>
      </p:sp>
      <p:sp>
        <p:nvSpPr>
          <p:cNvPr id="23" name="Content Placeholder 1"/>
          <p:cNvSpPr txBox="1">
            <a:spLocks/>
          </p:cNvSpPr>
          <p:nvPr/>
        </p:nvSpPr>
        <p:spPr>
          <a:xfrm>
            <a:off x="214343" y="1085402"/>
            <a:ext cx="8715375" cy="5583958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>
            <a:noAutofit/>
          </a:bodyPr>
          <a:lstStyle/>
          <a:p>
            <a:pPr marL="109728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endParaRPr kumimoji="0" lang="en-GB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  <a:p>
            <a:pPr marL="109728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/>
            </a:r>
            <a:b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</a:br>
            <a: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/>
            </a:r>
            <a:b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</a:b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</p:txBody>
      </p:sp>
      <p:sp>
        <p:nvSpPr>
          <p:cNvPr id="40" name="Rectangle 3"/>
          <p:cNvSpPr>
            <a:spLocks noChangeArrowheads="1"/>
          </p:cNvSpPr>
          <p:nvPr/>
        </p:nvSpPr>
        <p:spPr bwMode="auto">
          <a:xfrm>
            <a:off x="323850" y="1196974"/>
            <a:ext cx="8496300" cy="359817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E5B8B7"/>
              </a:gs>
            </a:gsLst>
            <a:lin ang="5400000" scaled="1"/>
          </a:gradFill>
          <a:ln w="12700">
            <a:solidFill>
              <a:srgbClr val="D99594"/>
            </a:solidFill>
            <a:miter lim="800000"/>
            <a:headEnd/>
            <a:tailEnd/>
          </a:ln>
          <a:effectLst>
            <a:outerShdw dist="28398" dir="3806097" algn="ctr" rotWithShape="0">
              <a:srgbClr val="622423">
                <a:alpha val="50000"/>
              </a:srgbClr>
            </a:outerShdw>
          </a:effectLst>
        </p:spPr>
        <p:txBody>
          <a:bodyPr/>
          <a:lstStyle/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latin typeface="Calibri" pitchFamily="34" charset="0"/>
                <a:ea typeface="Calibri" pitchFamily="34" charset="0"/>
                <a:cs typeface="Calibri" pitchFamily="34" charset="0"/>
              </a:rPr>
              <a:t>LO3:</a:t>
            </a:r>
            <a:r>
              <a:rPr lang="en-US" sz="1600" dirty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GB" sz="1600" dirty="0">
                <a:latin typeface="Calibri" pitchFamily="34" charset="0"/>
                <a:cs typeface="Calibri" pitchFamily="34" charset="0"/>
              </a:rPr>
              <a:t>How ICT can be used to support business working practices</a:t>
            </a:r>
          </a:p>
        </p:txBody>
      </p:sp>
      <p:sp>
        <p:nvSpPr>
          <p:cNvPr id="34" name="Rectangle 33"/>
          <p:cNvSpPr/>
          <p:nvPr/>
        </p:nvSpPr>
        <p:spPr>
          <a:xfrm>
            <a:off x="323528" y="1628800"/>
            <a:ext cx="849694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dirty="0" smtClean="0">
                <a:latin typeface="Calibri" pitchFamily="34" charset="0"/>
                <a:cs typeface="Calibri" pitchFamily="34" charset="0"/>
              </a:rPr>
              <a:t>SWS events would like you to create a document to discuss the features and purposes of computing devices.</a:t>
            </a:r>
          </a:p>
        </p:txBody>
      </p:sp>
      <p:graphicFrame>
        <p:nvGraphicFramePr>
          <p:cNvPr id="50" name="Table 4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5979282"/>
              </p:ext>
            </p:extLst>
          </p:nvPr>
        </p:nvGraphicFramePr>
        <p:xfrm>
          <a:off x="395534" y="1988840"/>
          <a:ext cx="8424616" cy="422148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1656186"/>
                <a:gridCol w="1872208"/>
                <a:gridCol w="2448272"/>
                <a:gridCol w="2447950"/>
              </a:tblGrid>
              <a:tr h="288032">
                <a:tc gridSpan="4">
                  <a:txBody>
                    <a:bodyPr/>
                    <a:lstStyle/>
                    <a:p>
                      <a:r>
                        <a:rPr kumimoji="0" lang="en-GB" sz="1400" b="1" kern="1200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Communication methods and how they support businesses </a:t>
                      </a:r>
                      <a:endParaRPr kumimoji="0" lang="en-GB" sz="1400" b="1" kern="1200" baseline="0" noProof="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400" b="1" kern="120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400" b="1" kern="120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Type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en-GB" sz="14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Description</a:t>
                      </a:r>
                      <a:endParaRPr kumimoji="0" lang="en-GB" sz="14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en-GB" sz="14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Advantages</a:t>
                      </a:r>
                      <a:endParaRPr kumimoji="0" lang="en-GB" sz="14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en-GB" sz="14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Disadvantages</a:t>
                      </a:r>
                      <a:endParaRPr kumimoji="0" lang="en-GB" sz="14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597785">
                <a:tc>
                  <a:txBody>
                    <a:bodyPr/>
                    <a:lstStyle/>
                    <a:p>
                      <a:pPr marL="177800" indent="-177800" algn="l">
                        <a:spcAft>
                          <a:spcPts val="600"/>
                        </a:spcAft>
                        <a:buFontTx/>
                        <a:buNone/>
                      </a:pPr>
                      <a:r>
                        <a:rPr kumimoji="0" lang="en-GB" sz="1400" b="1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VoIP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7800" indent="-177800" algn="l">
                        <a:spcAft>
                          <a:spcPts val="600"/>
                        </a:spcAft>
                        <a:buFontTx/>
                        <a:buBlip>
                          <a:blip r:embed="rId3"/>
                        </a:buBlip>
                      </a:pPr>
                      <a:r>
                        <a:rPr kumimoji="0" lang="en-GB" sz="13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VoIP or </a:t>
                      </a:r>
                      <a:r>
                        <a:rPr kumimoji="0" lang="en-GB" sz="13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V</a:t>
                      </a:r>
                      <a:r>
                        <a:rPr kumimoji="0" lang="en-GB" sz="13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oice </a:t>
                      </a:r>
                      <a:r>
                        <a:rPr kumimoji="0" lang="en-GB" sz="13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O</a:t>
                      </a:r>
                      <a:r>
                        <a:rPr kumimoji="0" lang="en-GB" sz="13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ver </a:t>
                      </a:r>
                      <a:r>
                        <a:rPr kumimoji="0" lang="en-GB" sz="13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I</a:t>
                      </a:r>
                      <a:r>
                        <a:rPr kumimoji="0" lang="en-GB" sz="13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nternet </a:t>
                      </a:r>
                      <a:r>
                        <a:rPr kumimoji="0" lang="en-GB" sz="13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P</a:t>
                      </a:r>
                      <a:r>
                        <a:rPr kumimoji="0" lang="en-GB" sz="13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rotocol allows human voice  (analogue) to be converted to digital  so that telephone calls can be made over the </a:t>
                      </a:r>
                      <a:r>
                        <a:rPr kumimoji="0" lang="en-GB" sz="13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Internet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7800" indent="-177800" algn="l">
                        <a:spcAft>
                          <a:spcPts val="600"/>
                        </a:spcAft>
                        <a:buFontTx/>
                        <a:buBlip>
                          <a:blip r:embed="rId3"/>
                        </a:buBlip>
                      </a:pPr>
                      <a:r>
                        <a:rPr kumimoji="0" lang="en-GB" sz="13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With a broadband (Internet) calls from PC-to-PC are free</a:t>
                      </a:r>
                    </a:p>
                    <a:p>
                      <a:pPr marL="177800" indent="-177800" algn="l">
                        <a:spcAft>
                          <a:spcPts val="600"/>
                        </a:spcAft>
                        <a:buFontTx/>
                        <a:buBlip>
                          <a:blip r:embed="rId3"/>
                        </a:buBlip>
                      </a:pPr>
                      <a:r>
                        <a:rPr kumimoji="0" lang="en-GB" sz="13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Calls can be made wherever there is an Internet connection</a:t>
                      </a:r>
                    </a:p>
                    <a:p>
                      <a:pPr marL="177800" indent="-177800" algn="l">
                        <a:spcAft>
                          <a:spcPts val="600"/>
                        </a:spcAft>
                        <a:buFontTx/>
                        <a:buBlip>
                          <a:blip r:embed="rId3"/>
                        </a:buBlip>
                      </a:pPr>
                      <a:r>
                        <a:rPr kumimoji="0" lang="en-GB" sz="13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Lots of features such as call forwarding, voicemail, caller ID and three-way calling</a:t>
                      </a:r>
                    </a:p>
                    <a:p>
                      <a:pPr marL="177800" indent="-177800" algn="l">
                        <a:spcAft>
                          <a:spcPts val="600"/>
                        </a:spcAft>
                        <a:buFontTx/>
                        <a:buBlip>
                          <a:blip r:embed="rId3"/>
                        </a:buBlip>
                      </a:pPr>
                      <a:r>
                        <a:rPr kumimoji="0" lang="en-GB" sz="13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Documents, images, etc. can be sent while talking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7800" indent="-177800" algn="l">
                        <a:spcAft>
                          <a:spcPts val="600"/>
                        </a:spcAft>
                        <a:buFontTx/>
                        <a:buBlip>
                          <a:blip r:embed="rId3"/>
                        </a:buBlip>
                      </a:pPr>
                      <a:r>
                        <a:rPr kumimoji="0" lang="en-GB" sz="13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PC to voice calls expensive</a:t>
                      </a:r>
                    </a:p>
                    <a:p>
                      <a:pPr marL="177800" indent="-177800" algn="l">
                        <a:spcAft>
                          <a:spcPts val="600"/>
                        </a:spcAft>
                        <a:buFontTx/>
                        <a:buBlip>
                          <a:blip r:embed="rId3"/>
                        </a:buBlip>
                      </a:pPr>
                      <a:r>
                        <a:rPr kumimoji="0" lang="en-GB" sz="13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No service during power cut</a:t>
                      </a:r>
                    </a:p>
                    <a:p>
                      <a:pPr marL="177800" indent="-177800" algn="l">
                        <a:spcAft>
                          <a:spcPts val="600"/>
                        </a:spcAft>
                        <a:buFontTx/>
                        <a:buBlip>
                          <a:blip r:embed="rId3"/>
                        </a:buBlip>
                      </a:pPr>
                      <a:r>
                        <a:rPr kumimoji="0" lang="en-GB" sz="13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Poor/limited Internet can reduce call quality</a:t>
                      </a:r>
                    </a:p>
                    <a:p>
                      <a:pPr marL="177800" indent="-177800" algn="l">
                        <a:spcAft>
                          <a:spcPts val="600"/>
                        </a:spcAft>
                        <a:buFontTx/>
                        <a:buBlip>
                          <a:blip r:embed="rId3"/>
                        </a:buBlip>
                      </a:pPr>
                      <a:r>
                        <a:rPr kumimoji="0" lang="en-GB" sz="13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Using a PC at the same time can reduce the call quality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7785">
                <a:tc>
                  <a:txBody>
                    <a:bodyPr/>
                    <a:lstStyle/>
                    <a:p>
                      <a:pPr marL="177800" indent="-177800" algn="l">
                        <a:spcAft>
                          <a:spcPts val="600"/>
                        </a:spcAft>
                        <a:buFontTx/>
                        <a:buNone/>
                      </a:pPr>
                      <a:r>
                        <a:rPr kumimoji="0" lang="en-GB" sz="1400" b="1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Videoconferencing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7800" indent="-177800" algn="l">
                        <a:spcAft>
                          <a:spcPts val="600"/>
                        </a:spcAft>
                        <a:buFontTx/>
                        <a:buBlip>
                          <a:blip r:embed="rId3"/>
                        </a:buBlip>
                      </a:pPr>
                      <a:r>
                        <a:rPr kumimoji="0" lang="en-GB" sz="13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This allows two-way communication over the </a:t>
                      </a:r>
                      <a:r>
                        <a:rPr kumimoji="0" lang="en-GB" sz="13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Internet</a:t>
                      </a:r>
                      <a:r>
                        <a:rPr kumimoji="0" lang="en-GB" sz="13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using </a:t>
                      </a:r>
                      <a:r>
                        <a:rPr kumimoji="0" lang="en-GB" sz="13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webcams</a:t>
                      </a:r>
                      <a:r>
                        <a:rPr kumimoji="0" lang="en-GB" sz="13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and/or </a:t>
                      </a:r>
                      <a:r>
                        <a:rPr kumimoji="0" lang="en-GB" sz="13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microphones</a:t>
                      </a:r>
                      <a:r>
                        <a:rPr kumimoji="0" lang="en-GB" sz="13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and software such as Skype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7800" indent="-177800" algn="l">
                        <a:spcAft>
                          <a:spcPts val="600"/>
                        </a:spcAft>
                        <a:buFontTx/>
                        <a:buBlip>
                          <a:blip r:embed="rId3"/>
                        </a:buBlip>
                      </a:pPr>
                      <a:r>
                        <a:rPr kumimoji="0" lang="en-GB" sz="13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People don’t need to travel to meetings reducing travel costs</a:t>
                      </a:r>
                    </a:p>
                    <a:p>
                      <a:pPr marL="177800" indent="-177800" algn="l">
                        <a:spcAft>
                          <a:spcPts val="600"/>
                        </a:spcAft>
                        <a:buFontTx/>
                        <a:buBlip>
                          <a:blip r:embed="rId3"/>
                        </a:buBlip>
                      </a:pPr>
                      <a:r>
                        <a:rPr kumimoji="0" lang="en-GB" sz="13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People can be anywhere around the world</a:t>
                      </a:r>
                    </a:p>
                    <a:p>
                      <a:pPr marL="177800" indent="-177800" algn="l">
                        <a:spcAft>
                          <a:spcPts val="600"/>
                        </a:spcAft>
                        <a:buFontTx/>
                        <a:buBlip>
                          <a:blip r:embed="rId3"/>
                        </a:buBlip>
                      </a:pPr>
                      <a:r>
                        <a:rPr kumimoji="0" lang="en-GB" sz="13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Better for the environment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7800" indent="-177800" algn="l">
                        <a:spcAft>
                          <a:spcPts val="600"/>
                        </a:spcAft>
                        <a:buFontTx/>
                        <a:buBlip>
                          <a:blip r:embed="rId3"/>
                        </a:buBlip>
                      </a:pPr>
                      <a:r>
                        <a:rPr kumimoji="0" lang="en-GB" sz="13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Time zones around the world can make calls difficult</a:t>
                      </a:r>
                    </a:p>
                    <a:p>
                      <a:pPr marL="177800" indent="-177800" algn="l">
                        <a:spcAft>
                          <a:spcPts val="600"/>
                        </a:spcAft>
                        <a:buFontTx/>
                        <a:buBlip>
                          <a:blip r:embed="rId3"/>
                        </a:buBlip>
                      </a:pPr>
                      <a:r>
                        <a:rPr kumimoji="0" lang="en-GB" sz="13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Equipment needs maintaining</a:t>
                      </a:r>
                    </a:p>
                    <a:p>
                      <a:pPr marL="177800" indent="-177800" algn="l">
                        <a:spcAft>
                          <a:spcPts val="600"/>
                        </a:spcAft>
                        <a:buFontTx/>
                        <a:buBlip>
                          <a:blip r:embed="rId3"/>
                        </a:buBlip>
                      </a:pPr>
                      <a:r>
                        <a:rPr kumimoji="0" lang="en-GB" sz="13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Training might be needed</a:t>
                      </a:r>
                    </a:p>
                    <a:p>
                      <a:pPr marL="177800" indent="-177800" algn="l">
                        <a:spcAft>
                          <a:spcPts val="600"/>
                        </a:spcAft>
                        <a:buFontTx/>
                        <a:buBlip>
                          <a:blip r:embed="rId3"/>
                        </a:buBlip>
                      </a:pPr>
                      <a:r>
                        <a:rPr kumimoji="0" lang="en-GB" sz="13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To take part in the conference everyone needs to equipment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pSp>
        <p:nvGrpSpPr>
          <p:cNvPr id="2" name="Group 5"/>
          <p:cNvGrpSpPr/>
          <p:nvPr/>
        </p:nvGrpSpPr>
        <p:grpSpPr>
          <a:xfrm>
            <a:off x="7312816" y="6309320"/>
            <a:ext cx="1363640" cy="288032"/>
            <a:chOff x="7164288" y="6237312"/>
            <a:chExt cx="1363640" cy="288032"/>
          </a:xfrm>
        </p:grpSpPr>
        <p:sp>
          <p:nvSpPr>
            <p:cNvPr id="4" name="Action Button: Forward or Next 3">
              <a:hlinkClick r:id="" action="ppaction://hlinkshowjump?jump=nextslide" highlightClick="1"/>
            </p:cNvPr>
            <p:cNvSpPr/>
            <p:nvPr/>
          </p:nvSpPr>
          <p:spPr>
            <a:xfrm>
              <a:off x="8028384" y="6237312"/>
              <a:ext cx="499544" cy="288032"/>
            </a:xfrm>
            <a:prstGeom prst="actionButtonForwardNex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Action Button: Back or Previous 4">
              <a:hlinkClick r:id="" action="ppaction://hlinkshowjump?jump=previousslide" highlightClick="1"/>
            </p:cNvPr>
            <p:cNvSpPr/>
            <p:nvPr/>
          </p:nvSpPr>
          <p:spPr>
            <a:xfrm>
              <a:off x="7164288" y="6237312"/>
              <a:ext cx="499544" cy="288032"/>
            </a:xfrm>
            <a:prstGeom prst="actionButtonBackPrevious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366044788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177800" indent="-177800">
              <a:spcAft>
                <a:spcPts val="600"/>
              </a:spcAft>
            </a:pPr>
            <a:r>
              <a:rPr lang="en-GB" sz="3600" dirty="0"/>
              <a:t>Communication Methods</a:t>
            </a:r>
            <a:endParaRPr lang="en-GB" sz="3600" dirty="0" smtClean="0">
              <a:solidFill>
                <a:schemeClr val="tx1"/>
              </a:solidFill>
              <a:effectLst/>
            </a:endParaRPr>
          </a:p>
        </p:txBody>
      </p:sp>
      <p:sp>
        <p:nvSpPr>
          <p:cNvPr id="23" name="Content Placeholder 1"/>
          <p:cNvSpPr txBox="1">
            <a:spLocks/>
          </p:cNvSpPr>
          <p:nvPr/>
        </p:nvSpPr>
        <p:spPr>
          <a:xfrm>
            <a:off x="214343" y="1085402"/>
            <a:ext cx="8715375" cy="5583958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>
            <a:noAutofit/>
          </a:bodyPr>
          <a:lstStyle/>
          <a:p>
            <a:pPr marL="109728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endParaRPr kumimoji="0" lang="en-GB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  <a:p>
            <a:pPr marL="109728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/>
            </a:r>
            <a:b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</a:br>
            <a: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/>
            </a:r>
            <a:b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</a:b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</p:txBody>
      </p:sp>
      <p:sp>
        <p:nvSpPr>
          <p:cNvPr id="40" name="Rectangle 3"/>
          <p:cNvSpPr>
            <a:spLocks noChangeArrowheads="1"/>
          </p:cNvSpPr>
          <p:nvPr/>
        </p:nvSpPr>
        <p:spPr bwMode="auto">
          <a:xfrm>
            <a:off x="323850" y="1196974"/>
            <a:ext cx="8496300" cy="359817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E5B8B7"/>
              </a:gs>
            </a:gsLst>
            <a:lin ang="5400000" scaled="1"/>
          </a:gradFill>
          <a:ln w="12700">
            <a:solidFill>
              <a:srgbClr val="D99594"/>
            </a:solidFill>
            <a:miter lim="800000"/>
            <a:headEnd/>
            <a:tailEnd/>
          </a:ln>
          <a:effectLst>
            <a:outerShdw dist="28398" dir="3806097" algn="ctr" rotWithShape="0">
              <a:srgbClr val="622423">
                <a:alpha val="50000"/>
              </a:srgbClr>
            </a:outerShdw>
          </a:effectLst>
        </p:spPr>
        <p:txBody>
          <a:bodyPr/>
          <a:lstStyle/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latin typeface="Calibri" pitchFamily="34" charset="0"/>
                <a:ea typeface="Calibri" pitchFamily="34" charset="0"/>
                <a:cs typeface="Calibri" pitchFamily="34" charset="0"/>
              </a:rPr>
              <a:t>LO3:</a:t>
            </a:r>
            <a:r>
              <a:rPr lang="en-US" sz="1600" dirty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GB" sz="1600" dirty="0">
                <a:latin typeface="Calibri" pitchFamily="34" charset="0"/>
                <a:cs typeface="Calibri" pitchFamily="34" charset="0"/>
              </a:rPr>
              <a:t>How ICT can be used to support business working practices</a:t>
            </a:r>
          </a:p>
        </p:txBody>
      </p:sp>
      <p:sp>
        <p:nvSpPr>
          <p:cNvPr id="34" name="Rectangle 33"/>
          <p:cNvSpPr/>
          <p:nvPr/>
        </p:nvSpPr>
        <p:spPr>
          <a:xfrm>
            <a:off x="323528" y="1628800"/>
            <a:ext cx="849694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dirty="0" smtClean="0">
                <a:latin typeface="Calibri" pitchFamily="34" charset="0"/>
                <a:cs typeface="Calibri" pitchFamily="34" charset="0"/>
              </a:rPr>
              <a:t>SWS events would like you to create a document to discuss the features and purposes of computing devices.</a:t>
            </a:r>
          </a:p>
        </p:txBody>
      </p:sp>
      <p:graphicFrame>
        <p:nvGraphicFramePr>
          <p:cNvPr id="50" name="Table 4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8160055"/>
              </p:ext>
            </p:extLst>
          </p:nvPr>
        </p:nvGraphicFramePr>
        <p:xfrm>
          <a:off x="395534" y="1988840"/>
          <a:ext cx="8424616" cy="416052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1656186"/>
                <a:gridCol w="1872208"/>
                <a:gridCol w="2448272"/>
                <a:gridCol w="2447950"/>
              </a:tblGrid>
              <a:tr h="288032">
                <a:tc gridSpan="4">
                  <a:txBody>
                    <a:bodyPr/>
                    <a:lstStyle/>
                    <a:p>
                      <a:r>
                        <a:rPr kumimoji="0" lang="en-GB" sz="1400" b="1" kern="1200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Communication methods and how they support businesses </a:t>
                      </a:r>
                      <a:endParaRPr kumimoji="0" lang="en-GB" sz="1400" b="1" kern="1200" baseline="0" noProof="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400" b="1" kern="120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400" b="1" kern="120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Type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en-GB" sz="14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Description</a:t>
                      </a:r>
                      <a:endParaRPr kumimoji="0" lang="en-GB" sz="14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en-GB" sz="14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Advantages</a:t>
                      </a:r>
                      <a:endParaRPr kumimoji="0" lang="en-GB" sz="14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en-GB" sz="14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Disadvantages</a:t>
                      </a:r>
                      <a:endParaRPr kumimoji="0" lang="en-GB" sz="14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597785">
                <a:tc>
                  <a:txBody>
                    <a:bodyPr/>
                    <a:lstStyle/>
                    <a:p>
                      <a:pPr marL="177800" indent="-177800" algn="l">
                        <a:spcAft>
                          <a:spcPts val="600"/>
                        </a:spcAft>
                        <a:buFontTx/>
                        <a:buNone/>
                      </a:pPr>
                      <a:r>
                        <a:rPr kumimoji="0" lang="en-GB" sz="1400" b="1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Webcams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7800" indent="-177800" algn="l">
                        <a:spcAft>
                          <a:spcPts val="600"/>
                        </a:spcAft>
                        <a:buFontTx/>
                        <a:buBlip>
                          <a:blip r:embed="rId3"/>
                        </a:buBlip>
                      </a:pPr>
                      <a:r>
                        <a:rPr kumimoji="0" lang="en-GB" sz="13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Video camera </a:t>
                      </a:r>
                      <a:r>
                        <a:rPr kumimoji="0" lang="en-GB" sz="13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that allows live video to be streamed on a computer and over the Internet</a:t>
                      </a:r>
                      <a:endParaRPr kumimoji="0" lang="en-GB" sz="1300" b="1" i="0" u="none" strike="noStrike" kern="1200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7800" indent="-177800" algn="l">
                        <a:spcAft>
                          <a:spcPts val="600"/>
                        </a:spcAft>
                        <a:buFontTx/>
                        <a:buBlip>
                          <a:blip r:embed="rId3"/>
                        </a:buBlip>
                      </a:pPr>
                      <a:r>
                        <a:rPr kumimoji="0" lang="en-GB" sz="13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When combined with the Internet it can be used for video conferencing</a:t>
                      </a:r>
                    </a:p>
                    <a:p>
                      <a:pPr marL="177800" indent="-177800" algn="l">
                        <a:spcAft>
                          <a:spcPts val="600"/>
                        </a:spcAft>
                        <a:buFontTx/>
                        <a:buBlip>
                          <a:blip r:embed="rId3"/>
                        </a:buBlip>
                      </a:pPr>
                      <a:r>
                        <a:rPr kumimoji="0" lang="en-GB" sz="13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Communication is real time and face-to-face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7800" indent="-177800" algn="l">
                        <a:spcAft>
                          <a:spcPts val="600"/>
                        </a:spcAft>
                        <a:buFontTx/>
                        <a:buBlip>
                          <a:blip r:embed="rId3"/>
                        </a:buBlip>
                      </a:pPr>
                      <a:r>
                        <a:rPr kumimoji="0" lang="en-GB" sz="13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Can be expensive to buy if advanced features are needed</a:t>
                      </a:r>
                    </a:p>
                    <a:p>
                      <a:pPr marL="177800" indent="-177800" algn="l">
                        <a:spcAft>
                          <a:spcPts val="600"/>
                        </a:spcAft>
                        <a:buFontTx/>
                        <a:buBlip>
                          <a:blip r:embed="rId3"/>
                        </a:buBlip>
                      </a:pPr>
                      <a:r>
                        <a:rPr kumimoji="0" lang="en-GB" sz="13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Does not fully show human reactions in the conversation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7785">
                <a:tc>
                  <a:txBody>
                    <a:bodyPr/>
                    <a:lstStyle/>
                    <a:p>
                      <a:pPr marL="177800" indent="-177800" algn="l">
                        <a:spcAft>
                          <a:spcPts val="600"/>
                        </a:spcAft>
                        <a:buFontTx/>
                        <a:buNone/>
                      </a:pPr>
                      <a:r>
                        <a:rPr kumimoji="0" lang="en-GB" sz="1400" b="1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Blogs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7800" indent="-177800" algn="l">
                        <a:spcAft>
                          <a:spcPts val="600"/>
                        </a:spcAft>
                        <a:buFontTx/>
                        <a:buBlip>
                          <a:blip r:embed="rId3"/>
                        </a:buBlip>
                      </a:pPr>
                      <a:r>
                        <a:rPr kumimoji="0" lang="en-GB" sz="13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A website on which individuals and groups can </a:t>
                      </a:r>
                      <a:r>
                        <a:rPr kumimoji="0" lang="en-GB" sz="13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share</a:t>
                      </a:r>
                      <a:r>
                        <a:rPr kumimoji="0" lang="en-GB" sz="13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</a:t>
                      </a:r>
                      <a:r>
                        <a:rPr kumimoji="0" lang="en-GB" sz="13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opinions</a:t>
                      </a:r>
                      <a:r>
                        <a:rPr kumimoji="0" lang="en-GB" sz="13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and </a:t>
                      </a:r>
                      <a:r>
                        <a:rPr kumimoji="0" lang="en-GB" sz="13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information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7800" indent="-177800" algn="l">
                        <a:spcAft>
                          <a:spcPts val="600"/>
                        </a:spcAft>
                        <a:buFontTx/>
                        <a:buBlip>
                          <a:blip r:embed="rId3"/>
                        </a:buBlip>
                      </a:pPr>
                      <a:r>
                        <a:rPr kumimoji="0" lang="en-GB" sz="13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Easiest way to update people on the progress of a project</a:t>
                      </a:r>
                    </a:p>
                    <a:p>
                      <a:pPr marL="177800" indent="-177800" algn="l">
                        <a:spcAft>
                          <a:spcPts val="600"/>
                        </a:spcAft>
                        <a:buFontTx/>
                        <a:buBlip>
                          <a:blip r:embed="rId3"/>
                        </a:buBlip>
                      </a:pPr>
                      <a:r>
                        <a:rPr kumimoji="0" lang="en-GB" sz="13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Can be used as marketing to get user employee/feedback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7800" marR="0" indent="-1778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Blip>
                          <a:blip r:embed="rId3"/>
                        </a:buBlip>
                        <a:tabLst/>
                        <a:defRPr/>
                      </a:pPr>
                      <a:r>
                        <a:rPr kumimoji="0" lang="en-GB" sz="13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They can be time consuming to manage and monitor</a:t>
                      </a:r>
                    </a:p>
                    <a:p>
                      <a:pPr marL="177800" indent="-177800" algn="l">
                        <a:spcAft>
                          <a:spcPts val="600"/>
                        </a:spcAft>
                        <a:buFontTx/>
                        <a:buBlip>
                          <a:blip r:embed="rId3"/>
                        </a:buBlip>
                      </a:pPr>
                      <a:r>
                        <a:rPr kumimoji="0" lang="en-GB" sz="13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Posts are not private and information can be leaked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7785">
                <a:tc>
                  <a:txBody>
                    <a:bodyPr/>
                    <a:lstStyle/>
                    <a:p>
                      <a:pPr marL="177800" indent="-177800" algn="l">
                        <a:spcAft>
                          <a:spcPts val="600"/>
                        </a:spcAft>
                        <a:buFontTx/>
                        <a:buNone/>
                      </a:pPr>
                      <a:r>
                        <a:rPr kumimoji="0" lang="en-GB" sz="1400" b="1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Social Networking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7800" indent="-177800" algn="l">
                        <a:spcAft>
                          <a:spcPts val="600"/>
                        </a:spcAft>
                        <a:buFontTx/>
                        <a:buBlip>
                          <a:blip r:embed="rId3"/>
                        </a:buBlip>
                      </a:pPr>
                      <a:r>
                        <a:rPr kumimoji="0" lang="en-GB" sz="13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A website that allows users to </a:t>
                      </a:r>
                      <a:r>
                        <a:rPr kumimoji="0" lang="en-GB" sz="13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informally</a:t>
                      </a:r>
                      <a:r>
                        <a:rPr kumimoji="0" lang="en-GB" sz="13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</a:t>
                      </a:r>
                      <a:r>
                        <a:rPr kumimoji="0" lang="en-GB" sz="13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communicate</a:t>
                      </a:r>
                      <a:r>
                        <a:rPr kumimoji="0" lang="en-GB" sz="13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with other members by sharing images, sounds, videos, etc.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7800" indent="-177800" algn="l">
                        <a:spcAft>
                          <a:spcPts val="600"/>
                        </a:spcAft>
                        <a:buFontTx/>
                        <a:buBlip>
                          <a:blip r:embed="rId3"/>
                        </a:buBlip>
                      </a:pPr>
                      <a:r>
                        <a:rPr kumimoji="0" lang="en-GB" sz="13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Images/files can be uploaded and shared with people</a:t>
                      </a:r>
                    </a:p>
                    <a:p>
                      <a:pPr marL="177800" indent="-177800" algn="l">
                        <a:spcAft>
                          <a:spcPts val="600"/>
                        </a:spcAft>
                        <a:buFontTx/>
                        <a:buBlip>
                          <a:blip r:embed="rId3"/>
                        </a:buBlip>
                      </a:pPr>
                      <a:r>
                        <a:rPr kumimoji="0" lang="en-GB" sz="13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New connections with people/friends can be made</a:t>
                      </a:r>
                    </a:p>
                    <a:p>
                      <a:pPr marL="177800" indent="-177800" algn="l">
                        <a:spcAft>
                          <a:spcPts val="600"/>
                        </a:spcAft>
                        <a:buFontTx/>
                        <a:buBlip>
                          <a:blip r:embed="rId3"/>
                        </a:buBlip>
                      </a:pPr>
                      <a:r>
                        <a:rPr kumimoji="0" lang="en-GB" sz="13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Can be used to promote a business, increase customers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7800" indent="-177800" algn="l">
                        <a:spcAft>
                          <a:spcPts val="600"/>
                        </a:spcAft>
                        <a:buFontTx/>
                        <a:buBlip>
                          <a:blip r:embed="rId3"/>
                        </a:buBlip>
                      </a:pPr>
                      <a:r>
                        <a:rPr kumimoji="0" lang="en-GB" sz="13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Some people share to much personal information which can affect their work/lives</a:t>
                      </a:r>
                    </a:p>
                    <a:p>
                      <a:pPr marL="177800" indent="-177800" algn="l">
                        <a:spcAft>
                          <a:spcPts val="600"/>
                        </a:spcAft>
                        <a:buFontTx/>
                        <a:buBlip>
                          <a:blip r:embed="rId3"/>
                        </a:buBlip>
                      </a:pPr>
                      <a:r>
                        <a:rPr kumimoji="0" lang="en-GB" sz="13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Addictive and can waste time</a:t>
                      </a:r>
                    </a:p>
                    <a:p>
                      <a:pPr marL="177800" indent="-177800" algn="l">
                        <a:spcAft>
                          <a:spcPts val="600"/>
                        </a:spcAft>
                        <a:buFontTx/>
                        <a:buBlip>
                          <a:blip r:embed="rId3"/>
                        </a:buBlip>
                      </a:pPr>
                      <a:r>
                        <a:rPr kumimoji="0" lang="en-GB" sz="13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Scams and identity theft can occur with these networks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pSp>
        <p:nvGrpSpPr>
          <p:cNvPr id="2" name="Group 5"/>
          <p:cNvGrpSpPr/>
          <p:nvPr/>
        </p:nvGrpSpPr>
        <p:grpSpPr>
          <a:xfrm>
            <a:off x="7312816" y="6309320"/>
            <a:ext cx="1363640" cy="288032"/>
            <a:chOff x="7164288" y="6237312"/>
            <a:chExt cx="1363640" cy="288032"/>
          </a:xfrm>
        </p:grpSpPr>
        <p:sp>
          <p:nvSpPr>
            <p:cNvPr id="4" name="Action Button: Forward or Next 3">
              <a:hlinkClick r:id="" action="ppaction://hlinkshowjump?jump=nextslide" highlightClick="1"/>
            </p:cNvPr>
            <p:cNvSpPr/>
            <p:nvPr/>
          </p:nvSpPr>
          <p:spPr>
            <a:xfrm>
              <a:off x="8028384" y="6237312"/>
              <a:ext cx="499544" cy="288032"/>
            </a:xfrm>
            <a:prstGeom prst="actionButtonForwardNex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Action Button: Back or Previous 4">
              <a:hlinkClick r:id="" action="ppaction://hlinkshowjump?jump=previousslide" highlightClick="1"/>
            </p:cNvPr>
            <p:cNvSpPr/>
            <p:nvPr/>
          </p:nvSpPr>
          <p:spPr>
            <a:xfrm>
              <a:off x="7164288" y="6237312"/>
              <a:ext cx="499544" cy="288032"/>
            </a:xfrm>
            <a:prstGeom prst="actionButtonBackPrevious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337487594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249375" y="-115190"/>
            <a:ext cx="5258729" cy="857256"/>
          </a:xfrm>
        </p:spPr>
        <p:txBody>
          <a:bodyPr>
            <a:normAutofit/>
          </a:bodyPr>
          <a:lstStyle/>
          <a:p>
            <a:r>
              <a:rPr lang="en-GB" sz="3600" b="1" dirty="0" smtClean="0"/>
              <a:t>Communication Methods</a:t>
            </a:r>
          </a:p>
        </p:txBody>
      </p:sp>
      <p:sp>
        <p:nvSpPr>
          <p:cNvPr id="5" name="Content Placeholder 1"/>
          <p:cNvSpPr>
            <a:spLocks noGrp="1"/>
          </p:cNvSpPr>
          <p:nvPr>
            <p:ph idx="4294967295"/>
          </p:nvPr>
        </p:nvSpPr>
        <p:spPr>
          <a:xfrm>
            <a:off x="214343" y="1085402"/>
            <a:ext cx="8715375" cy="5583958"/>
          </a:xfrm>
          <a:solidFill>
            <a:schemeClr val="bg1"/>
          </a:solidFill>
          <a:ln w="38100">
            <a:solidFill>
              <a:schemeClr val="accent3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marL="82550" indent="0">
              <a:buNone/>
            </a:pPr>
            <a:endParaRPr lang="en-GB" sz="1400" dirty="0" smtClean="0"/>
          </a:p>
          <a:p>
            <a:pPr marL="82550" indent="0">
              <a:buNone/>
            </a:pPr>
            <a:endParaRPr lang="en-GB" sz="1400" dirty="0" smtClean="0"/>
          </a:p>
          <a:p>
            <a:pPr marL="82550" indent="0">
              <a:buNone/>
            </a:pPr>
            <a:endParaRPr lang="en-GB" sz="1400" dirty="0" smtClean="0"/>
          </a:p>
          <a:p>
            <a:pPr marL="82550" indent="0">
              <a:buNone/>
            </a:pPr>
            <a:endParaRPr lang="en-GB" sz="1400" dirty="0" smtClean="0"/>
          </a:p>
          <a:p>
            <a:pPr marL="109728" indent="0">
              <a:buNone/>
            </a:pPr>
            <a:r>
              <a:rPr lang="en-GB" sz="1400" dirty="0" smtClean="0"/>
              <a:t>Email, or Electronic Mail, is an important part of </a:t>
            </a:r>
            <a:br>
              <a:rPr lang="en-GB" sz="1400" dirty="0" smtClean="0"/>
            </a:br>
            <a:r>
              <a:rPr lang="en-GB" sz="1400" dirty="0" smtClean="0"/>
              <a:t>communication within businesses and should be </a:t>
            </a:r>
            <a:br>
              <a:rPr lang="en-GB" sz="1400" dirty="0" smtClean="0"/>
            </a:br>
            <a:r>
              <a:rPr lang="en-GB" sz="1400" dirty="0" smtClean="0"/>
              <a:t>used effectively. An email is made up of two parts</a:t>
            </a:r>
            <a:br>
              <a:rPr lang="en-GB" sz="1400" dirty="0" smtClean="0"/>
            </a:br>
            <a:r>
              <a:rPr lang="en-GB" sz="1400" dirty="0" smtClean="0"/>
              <a:t>– the </a:t>
            </a:r>
            <a:r>
              <a:rPr lang="en-GB" sz="1400" b="1" dirty="0" smtClean="0"/>
              <a:t>header</a:t>
            </a:r>
            <a:r>
              <a:rPr lang="en-GB" sz="1400" dirty="0" smtClean="0"/>
              <a:t> and the </a:t>
            </a:r>
            <a:r>
              <a:rPr lang="en-GB" sz="1400" b="1" dirty="0" smtClean="0"/>
              <a:t>body</a:t>
            </a:r>
            <a:r>
              <a:rPr lang="en-GB" sz="1400" dirty="0" smtClean="0"/>
              <a:t/>
            </a:r>
            <a:br>
              <a:rPr lang="en-GB" sz="1400" dirty="0" smtClean="0"/>
            </a:br>
            <a:r>
              <a:rPr lang="en-GB" sz="1400" dirty="0"/>
              <a:t/>
            </a:r>
            <a:br>
              <a:rPr lang="en-GB" sz="1400" dirty="0"/>
            </a:br>
            <a:r>
              <a:rPr lang="en-GB" sz="1400" dirty="0"/>
              <a:t>The email message </a:t>
            </a:r>
            <a:r>
              <a:rPr lang="en-GB" sz="1400" b="1" dirty="0"/>
              <a:t>header </a:t>
            </a:r>
            <a:r>
              <a:rPr lang="en-GB" sz="1400" dirty="0"/>
              <a:t>usually contains: </a:t>
            </a:r>
          </a:p>
          <a:p>
            <a:r>
              <a:rPr lang="en-GB" sz="1400" b="1" dirty="0"/>
              <a:t>From</a:t>
            </a:r>
            <a:r>
              <a:rPr lang="en-GB" sz="1400" dirty="0"/>
              <a:t>: – the email address of the </a:t>
            </a:r>
            <a:r>
              <a:rPr lang="en-GB" sz="1400" dirty="0" smtClean="0"/>
              <a:t>sender</a:t>
            </a:r>
          </a:p>
          <a:p>
            <a:r>
              <a:rPr lang="en-GB" sz="1400" b="1" dirty="0" smtClean="0"/>
              <a:t>To</a:t>
            </a:r>
            <a:r>
              <a:rPr lang="en-GB" sz="1400" dirty="0" smtClean="0"/>
              <a:t>: – email address(</a:t>
            </a:r>
            <a:r>
              <a:rPr lang="en-GB" sz="1400" dirty="0" err="1" smtClean="0"/>
              <a:t>es</a:t>
            </a:r>
            <a:r>
              <a:rPr lang="en-GB" sz="1400" dirty="0" smtClean="0"/>
              <a:t>) of the recipient</a:t>
            </a:r>
          </a:p>
          <a:p>
            <a:r>
              <a:rPr lang="en-GB" sz="1400" b="1" dirty="0" smtClean="0"/>
              <a:t>Subject</a:t>
            </a:r>
            <a:r>
              <a:rPr lang="en-GB" sz="1400" dirty="0" smtClean="0"/>
              <a:t>: – brief summary of email contents</a:t>
            </a:r>
          </a:p>
          <a:p>
            <a:r>
              <a:rPr lang="en-GB" sz="1400" b="1" dirty="0" smtClean="0"/>
              <a:t>Date</a:t>
            </a:r>
            <a:r>
              <a:rPr lang="en-GB" sz="1400" dirty="0" smtClean="0"/>
              <a:t>: – time and date the email was sent </a:t>
            </a:r>
          </a:p>
          <a:p>
            <a:r>
              <a:rPr lang="en-GB" sz="1400" b="1" dirty="0" smtClean="0"/>
              <a:t>Attachment</a:t>
            </a:r>
            <a:r>
              <a:rPr lang="en-GB" sz="1400" dirty="0"/>
              <a:t>: – </a:t>
            </a:r>
            <a:r>
              <a:rPr lang="en-GB" sz="1400" dirty="0" smtClean="0"/>
              <a:t>where </a:t>
            </a:r>
            <a:r>
              <a:rPr lang="en-GB" sz="1400" dirty="0"/>
              <a:t>attached </a:t>
            </a:r>
            <a:r>
              <a:rPr lang="en-GB" sz="1400" dirty="0" smtClean="0"/>
              <a:t>files are shown</a:t>
            </a:r>
          </a:p>
          <a:p>
            <a:pPr marL="109728" indent="0">
              <a:buNone/>
            </a:pPr>
            <a:r>
              <a:rPr lang="en-GB" sz="1400" dirty="0" smtClean="0"/>
              <a:t/>
            </a:r>
            <a:br>
              <a:rPr lang="en-GB" sz="1400" dirty="0" smtClean="0"/>
            </a:br>
            <a:r>
              <a:rPr lang="en-GB" sz="1400" dirty="0" smtClean="0"/>
              <a:t>The </a:t>
            </a:r>
            <a:r>
              <a:rPr lang="en-GB" sz="1400" b="1" dirty="0"/>
              <a:t>body </a:t>
            </a:r>
            <a:r>
              <a:rPr lang="en-GB" sz="1400" dirty="0"/>
              <a:t>is where the actual content of the email </a:t>
            </a:r>
            <a:r>
              <a:rPr lang="en-GB" sz="1400" dirty="0" smtClean="0"/>
              <a:t>is </a:t>
            </a:r>
            <a:r>
              <a:rPr lang="en-GB" sz="1400" dirty="0"/>
              <a:t>written. </a:t>
            </a:r>
            <a:endParaRPr lang="en-GB" sz="1400" dirty="0" smtClean="0"/>
          </a:p>
          <a:p>
            <a:pPr marL="109728" indent="0">
              <a:buNone/>
            </a:pPr>
            <a:r>
              <a:rPr lang="en-GB" sz="1400" dirty="0" smtClean="0"/>
              <a:t/>
            </a:r>
            <a:br>
              <a:rPr lang="en-GB" sz="1400" dirty="0" smtClean="0"/>
            </a:br>
            <a:r>
              <a:rPr lang="en-GB" sz="1400" dirty="0" smtClean="0"/>
              <a:t>For emails to be used effectively all parts of the header and body should be filled out appropriately. To ensure that SWS are using </a:t>
            </a:r>
            <a:r>
              <a:rPr lang="en-GB" sz="1400" b="1" dirty="0" smtClean="0"/>
              <a:t>emails</a:t>
            </a:r>
            <a:r>
              <a:rPr lang="en-GB" sz="1400" dirty="0" smtClean="0"/>
              <a:t> </a:t>
            </a:r>
            <a:r>
              <a:rPr lang="en-GB" sz="1400" b="1" dirty="0" smtClean="0"/>
              <a:t>effectively</a:t>
            </a:r>
            <a:r>
              <a:rPr lang="en-GB" sz="1400" dirty="0" smtClean="0"/>
              <a:t> they would like you to </a:t>
            </a:r>
            <a:r>
              <a:rPr lang="en-GB" sz="1400" dirty="0"/>
              <a:t>create a document </a:t>
            </a:r>
            <a:r>
              <a:rPr lang="en-GB" sz="1400" dirty="0" smtClean="0"/>
              <a:t>in order to summarise the key features, purposes and uses of the information described above.</a:t>
            </a:r>
            <a:endParaRPr lang="en-GB" sz="1400" dirty="0"/>
          </a:p>
          <a:p>
            <a:pPr marL="95250" indent="0">
              <a:buNone/>
            </a:pPr>
            <a:r>
              <a:rPr lang="en-GB" sz="1400" dirty="0" smtClean="0"/>
              <a:t/>
            </a:r>
            <a:br>
              <a:rPr lang="en-GB" sz="1400" dirty="0" smtClean="0"/>
            </a:br>
            <a:r>
              <a:rPr lang="en-GB" sz="1400" dirty="0" smtClean="0"/>
              <a:t/>
            </a:r>
            <a:br>
              <a:rPr lang="en-GB" sz="1400" dirty="0" smtClean="0"/>
            </a:br>
            <a:r>
              <a:rPr lang="en-GB" sz="1800" dirty="0" smtClean="0"/>
              <a:t/>
            </a:r>
            <a:br>
              <a:rPr lang="en-GB" sz="1800" dirty="0" smtClean="0"/>
            </a:br>
            <a:endParaRPr lang="en-GB" sz="1800" dirty="0">
              <a:effectLst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682165"/>
            <a:ext cx="139732" cy="13973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974481"/>
            <a:ext cx="139732" cy="13973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274388"/>
            <a:ext cx="139732" cy="139732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562420"/>
            <a:ext cx="139732" cy="139732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395536" y="1124744"/>
            <a:ext cx="3195054" cy="1054177"/>
            <a:chOff x="277674" y="1124744"/>
            <a:chExt cx="3208867" cy="1054177"/>
          </a:xfrm>
        </p:grpSpPr>
        <p:sp>
          <p:nvSpPr>
            <p:cNvPr id="3" name="Rectangle 2"/>
            <p:cNvSpPr/>
            <p:nvPr/>
          </p:nvSpPr>
          <p:spPr>
            <a:xfrm>
              <a:off x="1217825" y="1124744"/>
              <a:ext cx="2268716" cy="892552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>
                  <a:rot lat="0" lon="0" rev="0"/>
                </a:camera>
                <a:lightRig rig="contrasting" dir="t">
                  <a:rot lat="0" lon="0" rev="4500000"/>
                </a:lightRig>
              </a:scene3d>
              <a:sp3d contourW="6350" prstMaterial="metal">
                <a:bevelT w="127000" h="31750" prst="relaxedInset"/>
                <a:contourClr>
                  <a:schemeClr val="accent1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sz="5200" b="1" cap="all" spc="0" dirty="0" smtClean="0">
                  <a:ln w="0"/>
                  <a:gradFill flip="none">
                    <a:gsLst>
                      <a:gs pos="0">
                        <a:schemeClr val="accent1">
                          <a:tint val="75000"/>
                          <a:shade val="75000"/>
                          <a:satMod val="170000"/>
                        </a:schemeClr>
                      </a:gs>
                      <a:gs pos="49000">
                        <a:schemeClr val="accent1">
                          <a:tint val="88000"/>
                          <a:shade val="65000"/>
                          <a:satMod val="172000"/>
                        </a:schemeClr>
                      </a:gs>
                      <a:gs pos="50000">
                        <a:schemeClr val="accent1">
                          <a:shade val="65000"/>
                          <a:satMod val="130000"/>
                        </a:schemeClr>
                      </a:gs>
                      <a:gs pos="92000">
                        <a:schemeClr val="accent1">
                          <a:shade val="50000"/>
                          <a:satMod val="120000"/>
                        </a:schemeClr>
                      </a:gs>
                      <a:gs pos="100000">
                        <a:schemeClr val="accent1">
                          <a:shade val="48000"/>
                          <a:satMod val="120000"/>
                        </a:schemeClr>
                      </a:gs>
                    </a:gsLst>
                    <a:lin ang="5400000"/>
                  </a:gradFill>
                  <a:effectLst>
                    <a:reflection blurRad="12700" stA="50000" endPos="50000" dist="5000" dir="5400000" sy="-100000" rotWithShape="0"/>
                  </a:effectLst>
                </a:rPr>
                <a:t>Email</a:t>
              </a:r>
              <a:endParaRPr lang="en-US" sz="5200" b="1" cap="all" spc="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endParaRPr>
            </a:p>
          </p:txBody>
        </p:sp>
        <p:pic>
          <p:nvPicPr>
            <p:cNvPr id="22" name="Picture 6" descr="research icon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7674" y="1260921"/>
              <a:ext cx="917999" cy="91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849694"/>
            <a:ext cx="139732" cy="139732"/>
          </a:xfrm>
          <a:prstGeom prst="rect">
            <a:avLst/>
          </a:prstGeom>
        </p:spPr>
      </p:pic>
      <p:pic>
        <p:nvPicPr>
          <p:cNvPr id="1026" name="Picture 2" descr="http://2.bp.blogspot.com/-cM73xosB1S0/UCda71cW72I/AAAAAAAAAIo/P2CkBIEaCWE/s1600/Screen+shot+2012-08-12+at+3.38.57+PM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7452" y="2178179"/>
            <a:ext cx="4704978" cy="2955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3012607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177800" indent="-177800">
              <a:spcAft>
                <a:spcPts val="600"/>
              </a:spcAft>
            </a:pPr>
            <a:r>
              <a:rPr lang="en-GB" sz="3600" dirty="0" smtClean="0"/>
              <a:t>Email Communication</a:t>
            </a:r>
            <a:endParaRPr lang="en-GB" sz="3600" dirty="0" smtClean="0">
              <a:solidFill>
                <a:schemeClr val="tx1"/>
              </a:solidFill>
              <a:effectLst/>
            </a:endParaRPr>
          </a:p>
        </p:txBody>
      </p:sp>
      <p:sp>
        <p:nvSpPr>
          <p:cNvPr id="23" name="Content Placeholder 1"/>
          <p:cNvSpPr txBox="1">
            <a:spLocks/>
          </p:cNvSpPr>
          <p:nvPr/>
        </p:nvSpPr>
        <p:spPr>
          <a:xfrm>
            <a:off x="214343" y="1085402"/>
            <a:ext cx="8715375" cy="5583958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>
            <a:noAutofit/>
          </a:bodyPr>
          <a:lstStyle/>
          <a:p>
            <a:pPr marL="109728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endParaRPr kumimoji="0" lang="en-GB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  <a:p>
            <a:pPr marL="109728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/>
            </a:r>
            <a:b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</a:br>
            <a: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/>
            </a:r>
            <a:b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</a:b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</p:txBody>
      </p:sp>
      <p:sp>
        <p:nvSpPr>
          <p:cNvPr id="40" name="Rectangle 3"/>
          <p:cNvSpPr>
            <a:spLocks noChangeArrowheads="1"/>
          </p:cNvSpPr>
          <p:nvPr/>
        </p:nvSpPr>
        <p:spPr bwMode="auto">
          <a:xfrm>
            <a:off x="323850" y="1196974"/>
            <a:ext cx="8496300" cy="359817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E5B8B7"/>
              </a:gs>
            </a:gsLst>
            <a:lin ang="5400000" scaled="1"/>
          </a:gradFill>
          <a:ln w="12700">
            <a:solidFill>
              <a:srgbClr val="D99594"/>
            </a:solidFill>
            <a:miter lim="800000"/>
            <a:headEnd/>
            <a:tailEnd/>
          </a:ln>
          <a:effectLst>
            <a:outerShdw dist="28398" dir="3806097" algn="ctr" rotWithShape="0">
              <a:srgbClr val="622423">
                <a:alpha val="50000"/>
              </a:srgb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LO3</a:t>
            </a:r>
            <a:r>
              <a:rPr lang="en-US" sz="1600" b="1" dirty="0">
                <a:latin typeface="Calibri" pitchFamily="34" charset="0"/>
                <a:ea typeface="Calibri" pitchFamily="34" charset="0"/>
                <a:cs typeface="Calibri" pitchFamily="34" charset="0"/>
              </a:rPr>
              <a:t>:</a:t>
            </a:r>
            <a:r>
              <a:rPr lang="en-US" sz="1600" dirty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GB" sz="1600" dirty="0">
                <a:latin typeface="Calibri" pitchFamily="34" charset="0"/>
                <a:cs typeface="Calibri" pitchFamily="34" charset="0"/>
              </a:rPr>
              <a:t>How ICT can be used to support business working </a:t>
            </a:r>
            <a:r>
              <a:rPr lang="en-GB" sz="1600" dirty="0" smtClean="0">
                <a:latin typeface="Calibri" pitchFamily="34" charset="0"/>
                <a:cs typeface="Calibri" pitchFamily="34" charset="0"/>
              </a:rPr>
              <a:t>practices</a:t>
            </a:r>
            <a:endParaRPr lang="en-GB" sz="16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323528" y="1628800"/>
            <a:ext cx="849694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dirty="0" smtClean="0">
                <a:latin typeface="Calibri" pitchFamily="34" charset="0"/>
                <a:cs typeface="Calibri" pitchFamily="34" charset="0"/>
              </a:rPr>
              <a:t>SWS events would like you to create a document to discuss the features and purposes of computing devices.</a:t>
            </a:r>
          </a:p>
        </p:txBody>
      </p:sp>
      <p:graphicFrame>
        <p:nvGraphicFramePr>
          <p:cNvPr id="50" name="Table 4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2213967"/>
              </p:ext>
            </p:extLst>
          </p:nvPr>
        </p:nvGraphicFramePr>
        <p:xfrm>
          <a:off x="395534" y="1988840"/>
          <a:ext cx="6624738" cy="449580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2141878"/>
                <a:gridCol w="4482860"/>
              </a:tblGrid>
              <a:tr h="288032">
                <a:tc gridSpan="2">
                  <a:txBody>
                    <a:bodyPr/>
                    <a:lstStyle/>
                    <a:p>
                      <a:r>
                        <a:rPr kumimoji="0" lang="en-GB" sz="1400" b="1" kern="1200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Communication methods – Email</a:t>
                      </a:r>
                      <a:endParaRPr kumimoji="0" lang="en-GB" sz="1400" b="1" kern="1200" baseline="0" noProof="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7785">
                <a:tc>
                  <a:txBody>
                    <a:bodyPr/>
                    <a:lstStyle/>
                    <a:p>
                      <a:pPr marL="177800" indent="-177800" algn="l">
                        <a:spcAft>
                          <a:spcPts val="600"/>
                        </a:spcAft>
                        <a:buFontTx/>
                        <a:buBlip>
                          <a:blip r:embed="rId3"/>
                        </a:buBlip>
                      </a:pPr>
                      <a:r>
                        <a:rPr kumimoji="0" lang="en-GB" sz="1400" b="1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Subject</a:t>
                      </a:r>
                      <a:r>
                        <a:rPr kumimoji="0" lang="en-GB" sz="1400" b="1" kern="12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 line</a:t>
                      </a:r>
                      <a:endParaRPr kumimoji="0" lang="en-GB" sz="1400" b="1" kern="1200" dirty="0" smtClean="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7800" indent="-177800" algn="l">
                        <a:spcAft>
                          <a:spcPts val="600"/>
                        </a:spcAft>
                        <a:buFontTx/>
                        <a:buBlip>
                          <a:blip r:embed="rId3"/>
                        </a:buBlip>
                      </a:pPr>
                      <a:r>
                        <a:rPr kumimoji="0" lang="en-GB" sz="14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The subject line is important to identify what the email is about and should always be included in emails.</a:t>
                      </a:r>
                    </a:p>
                    <a:p>
                      <a:pPr marL="177800" indent="-177800" algn="l">
                        <a:spcAft>
                          <a:spcPts val="600"/>
                        </a:spcAft>
                        <a:buFontTx/>
                        <a:buBlip>
                          <a:blip r:embed="rId3"/>
                        </a:buBlip>
                      </a:pPr>
                      <a:r>
                        <a:rPr kumimoji="0" lang="en-GB" sz="14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For example, if an estate agent was contacting a customer, </a:t>
                      </a:r>
                      <a:r>
                        <a:rPr kumimoji="0" lang="en-GB" sz="14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“A House”</a:t>
                      </a:r>
                      <a:r>
                        <a:rPr kumimoji="0" lang="en-GB" sz="14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would not be appropriate, whereas </a:t>
                      </a:r>
                      <a:r>
                        <a:rPr kumimoji="0" lang="en-GB" sz="14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“House for sale - Oakley Vale Corby”</a:t>
                      </a:r>
                      <a:r>
                        <a:rPr kumimoji="0" lang="en-GB" sz="14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would be.</a:t>
                      </a:r>
                    </a:p>
                    <a:p>
                      <a:pPr marL="177800" indent="-177800" algn="l">
                        <a:spcAft>
                          <a:spcPts val="600"/>
                        </a:spcAft>
                        <a:buFontTx/>
                        <a:buBlip>
                          <a:blip r:embed="rId3"/>
                        </a:buBlip>
                      </a:pPr>
                      <a:r>
                        <a:rPr kumimoji="0" lang="en-GB" sz="14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Emails with an appropriate subject line are more likely to be read and not seen as “junk mail” or spam.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7785">
                <a:tc>
                  <a:txBody>
                    <a:bodyPr/>
                    <a:lstStyle/>
                    <a:p>
                      <a:pPr marL="177800" indent="-177800" algn="l">
                        <a:spcAft>
                          <a:spcPts val="600"/>
                        </a:spcAft>
                        <a:buFontTx/>
                        <a:buBlip>
                          <a:blip r:embed="rId3"/>
                        </a:buBlip>
                      </a:pPr>
                      <a:r>
                        <a:rPr kumimoji="0" lang="en-GB" sz="1400" b="1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To, CC and BCC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7800" indent="-177800" algn="l">
                        <a:spcAft>
                          <a:spcPts val="600"/>
                        </a:spcAft>
                        <a:buFontTx/>
                        <a:buBlip>
                          <a:blip r:embed="rId3"/>
                        </a:buBlip>
                      </a:pPr>
                      <a:r>
                        <a:rPr kumimoji="0" lang="en-GB" sz="14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“To” is used to determine who will receive the email.</a:t>
                      </a:r>
                    </a:p>
                    <a:p>
                      <a:pPr marL="177800" indent="-177800" algn="l">
                        <a:spcAft>
                          <a:spcPts val="600"/>
                        </a:spcAft>
                        <a:buFontTx/>
                        <a:buBlip>
                          <a:blip r:embed="rId3"/>
                        </a:buBlip>
                      </a:pPr>
                      <a:r>
                        <a:rPr kumimoji="0" lang="en-GB" sz="14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“CC” stands for </a:t>
                      </a:r>
                      <a:r>
                        <a:rPr kumimoji="0" lang="en-GB" sz="14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C</a:t>
                      </a:r>
                      <a:r>
                        <a:rPr kumimoji="0" lang="en-GB" sz="14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arbon </a:t>
                      </a:r>
                      <a:r>
                        <a:rPr kumimoji="0" lang="en-GB" sz="14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C</a:t>
                      </a:r>
                      <a:r>
                        <a:rPr kumimoji="0" lang="en-GB" sz="14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opy and everyone in the CC line will receive an exact copy of the email sent.</a:t>
                      </a:r>
                    </a:p>
                    <a:p>
                      <a:pPr marL="177800" indent="-177800" algn="l">
                        <a:spcAft>
                          <a:spcPts val="600"/>
                        </a:spcAft>
                        <a:buFontTx/>
                        <a:buBlip>
                          <a:blip r:embed="rId3"/>
                        </a:buBlip>
                      </a:pPr>
                      <a:r>
                        <a:rPr kumimoji="0" lang="en-GB" sz="14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“BCC” stands for </a:t>
                      </a:r>
                      <a:r>
                        <a:rPr kumimoji="0" lang="en-GB" sz="14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B</a:t>
                      </a:r>
                      <a:r>
                        <a:rPr kumimoji="0" lang="en-GB" sz="14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lind </a:t>
                      </a:r>
                      <a:r>
                        <a:rPr kumimoji="0" lang="en-GB" sz="14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C</a:t>
                      </a:r>
                      <a:r>
                        <a:rPr kumimoji="0" lang="en-GB" sz="14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arbon </a:t>
                      </a:r>
                      <a:r>
                        <a:rPr kumimoji="0" lang="en-GB" sz="14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C</a:t>
                      </a:r>
                      <a:r>
                        <a:rPr kumimoji="0" lang="en-GB" sz="14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opy and works like the CC, except know one else that receives the email will know that it was sent to the person in the BCC line.</a:t>
                      </a:r>
                    </a:p>
                    <a:p>
                      <a:pPr marL="177800" indent="-177800" algn="l">
                        <a:spcAft>
                          <a:spcPts val="600"/>
                        </a:spcAft>
                        <a:buFontTx/>
                        <a:buBlip>
                          <a:blip r:embed="rId3"/>
                        </a:buBlip>
                      </a:pPr>
                      <a:r>
                        <a:rPr kumimoji="0" lang="en-GB" sz="14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An </a:t>
                      </a:r>
                      <a:r>
                        <a:rPr kumimoji="0" lang="en-GB" sz="14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example</a:t>
                      </a:r>
                      <a:r>
                        <a:rPr kumimoji="0" lang="en-GB" sz="14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of when to use BCC would be if a business wants to send information to many customers, but wants to keep their email addresses private from all of the other recipients.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pSp>
        <p:nvGrpSpPr>
          <p:cNvPr id="2" name="Group 5"/>
          <p:cNvGrpSpPr/>
          <p:nvPr/>
        </p:nvGrpSpPr>
        <p:grpSpPr>
          <a:xfrm>
            <a:off x="7312816" y="6237312"/>
            <a:ext cx="1363640" cy="288032"/>
            <a:chOff x="7164288" y="6237312"/>
            <a:chExt cx="1363640" cy="288032"/>
          </a:xfrm>
        </p:grpSpPr>
        <p:sp>
          <p:nvSpPr>
            <p:cNvPr id="4" name="Action Button: Forward or Next 3">
              <a:hlinkClick r:id="" action="ppaction://hlinkshowjump?jump=nextslide" highlightClick="1"/>
            </p:cNvPr>
            <p:cNvSpPr/>
            <p:nvPr/>
          </p:nvSpPr>
          <p:spPr>
            <a:xfrm>
              <a:off x="8028384" y="6237312"/>
              <a:ext cx="499544" cy="288032"/>
            </a:xfrm>
            <a:prstGeom prst="actionButtonForwardNex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Action Button: Back or Previous 4">
              <a:hlinkClick r:id="" action="ppaction://hlinkshowjump?jump=previousslide" highlightClick="1"/>
            </p:cNvPr>
            <p:cNvSpPr/>
            <p:nvPr/>
          </p:nvSpPr>
          <p:spPr>
            <a:xfrm>
              <a:off x="7164288" y="6237312"/>
              <a:ext cx="499544" cy="288032"/>
            </a:xfrm>
            <a:prstGeom prst="actionButtonBackPrevious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2050" name="Picture 2" descr="http://t2.gstatic.com/images?q=tbn:ANd9GcQXxSGUISx9WgeXmASXiUsrHoY4wGUn4PftxtjNkoyxF_jfewvJVw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5242" y="2348880"/>
            <a:ext cx="1651480" cy="1095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5814" y="3720430"/>
            <a:ext cx="1650908" cy="17968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55581955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177800" indent="-177800">
              <a:spcAft>
                <a:spcPts val="600"/>
              </a:spcAft>
            </a:pPr>
            <a:r>
              <a:rPr lang="en-GB" sz="3600" dirty="0" smtClean="0"/>
              <a:t>Email Communication</a:t>
            </a:r>
            <a:endParaRPr lang="en-GB" sz="3600" dirty="0" smtClean="0">
              <a:solidFill>
                <a:schemeClr val="tx1"/>
              </a:solidFill>
              <a:effectLst/>
            </a:endParaRPr>
          </a:p>
        </p:txBody>
      </p:sp>
      <p:sp>
        <p:nvSpPr>
          <p:cNvPr id="23" name="Content Placeholder 1"/>
          <p:cNvSpPr txBox="1">
            <a:spLocks/>
          </p:cNvSpPr>
          <p:nvPr/>
        </p:nvSpPr>
        <p:spPr>
          <a:xfrm>
            <a:off x="214343" y="1085402"/>
            <a:ext cx="8715375" cy="5583958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>
            <a:noAutofit/>
          </a:bodyPr>
          <a:lstStyle/>
          <a:p>
            <a:pPr marL="109728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endParaRPr kumimoji="0" lang="en-GB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  <a:p>
            <a:pPr marL="109728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/>
            </a:r>
            <a:b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</a:br>
            <a: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/>
            </a:r>
            <a:b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</a:b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</p:txBody>
      </p:sp>
      <p:sp>
        <p:nvSpPr>
          <p:cNvPr id="40" name="Rectangle 3"/>
          <p:cNvSpPr>
            <a:spLocks noChangeArrowheads="1"/>
          </p:cNvSpPr>
          <p:nvPr/>
        </p:nvSpPr>
        <p:spPr bwMode="auto">
          <a:xfrm>
            <a:off x="323850" y="1196974"/>
            <a:ext cx="8496300" cy="359817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E5B8B7"/>
              </a:gs>
            </a:gsLst>
            <a:lin ang="5400000" scaled="1"/>
          </a:gradFill>
          <a:ln w="12700">
            <a:solidFill>
              <a:srgbClr val="D99594"/>
            </a:solidFill>
            <a:miter lim="800000"/>
            <a:headEnd/>
            <a:tailEnd/>
          </a:ln>
          <a:effectLst>
            <a:outerShdw dist="28398" dir="3806097" algn="ctr" rotWithShape="0">
              <a:srgbClr val="622423">
                <a:alpha val="50000"/>
              </a:srgb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LO3</a:t>
            </a:r>
            <a:r>
              <a:rPr lang="en-US" sz="1600" b="1" dirty="0">
                <a:latin typeface="Calibri" pitchFamily="34" charset="0"/>
                <a:ea typeface="Calibri" pitchFamily="34" charset="0"/>
                <a:cs typeface="Calibri" pitchFamily="34" charset="0"/>
              </a:rPr>
              <a:t>:</a:t>
            </a:r>
            <a:r>
              <a:rPr lang="en-US" sz="1600" dirty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GB" sz="1600" dirty="0">
                <a:latin typeface="Calibri" pitchFamily="34" charset="0"/>
                <a:cs typeface="Calibri" pitchFamily="34" charset="0"/>
              </a:rPr>
              <a:t>How ICT can be used to support business working </a:t>
            </a:r>
            <a:r>
              <a:rPr lang="en-GB" sz="1600" dirty="0" smtClean="0">
                <a:latin typeface="Calibri" pitchFamily="34" charset="0"/>
                <a:cs typeface="Calibri" pitchFamily="34" charset="0"/>
              </a:rPr>
              <a:t>practices</a:t>
            </a:r>
            <a:endParaRPr lang="en-GB" sz="16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323528" y="1628800"/>
            <a:ext cx="849694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dirty="0" smtClean="0">
                <a:latin typeface="Calibri" pitchFamily="34" charset="0"/>
                <a:cs typeface="Calibri" pitchFamily="34" charset="0"/>
              </a:rPr>
              <a:t>SWS events would like you to create a document to discuss the features and purposes of computing devices.</a:t>
            </a:r>
          </a:p>
        </p:txBody>
      </p:sp>
      <p:graphicFrame>
        <p:nvGraphicFramePr>
          <p:cNvPr id="50" name="Table 4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5342319"/>
              </p:ext>
            </p:extLst>
          </p:nvPr>
        </p:nvGraphicFramePr>
        <p:xfrm>
          <a:off x="395534" y="1988840"/>
          <a:ext cx="6624738" cy="457200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2141878"/>
                <a:gridCol w="4482860"/>
              </a:tblGrid>
              <a:tr h="288032">
                <a:tc gridSpan="2">
                  <a:txBody>
                    <a:bodyPr/>
                    <a:lstStyle/>
                    <a:p>
                      <a:r>
                        <a:rPr kumimoji="0" lang="en-GB" sz="1400" b="1" kern="1200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Communication methods – Email</a:t>
                      </a:r>
                      <a:endParaRPr kumimoji="0" lang="en-GB" sz="1400" b="1" kern="1200" baseline="0" noProof="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7785">
                <a:tc>
                  <a:txBody>
                    <a:bodyPr/>
                    <a:lstStyle/>
                    <a:p>
                      <a:pPr marL="177800" indent="-177800" algn="l">
                        <a:spcAft>
                          <a:spcPts val="600"/>
                        </a:spcAft>
                        <a:buFontTx/>
                        <a:buBlip>
                          <a:blip r:embed="rId3"/>
                        </a:buBlip>
                      </a:pPr>
                      <a:r>
                        <a:rPr kumimoji="0" lang="en-GB" sz="1400" b="1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Attachments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7800" indent="-177800" algn="l">
                        <a:spcAft>
                          <a:spcPts val="600"/>
                        </a:spcAft>
                        <a:buFontTx/>
                        <a:buBlip>
                          <a:blip r:embed="rId3"/>
                        </a:buBlip>
                      </a:pPr>
                      <a:r>
                        <a:rPr kumimoji="0" lang="en-GB" sz="14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Attachments are files sent with emails and </a:t>
                      </a:r>
                      <a:r>
                        <a:rPr kumimoji="0" lang="en-GB" sz="14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increase</a:t>
                      </a:r>
                      <a:r>
                        <a:rPr kumimoji="0" lang="en-GB" sz="14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the </a:t>
                      </a:r>
                      <a:r>
                        <a:rPr kumimoji="0" lang="en-GB" sz="14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size</a:t>
                      </a:r>
                      <a:r>
                        <a:rPr kumimoji="0" lang="en-GB" sz="14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of the email and will make it slower to send. </a:t>
                      </a:r>
                    </a:p>
                    <a:p>
                      <a:pPr marL="177800" indent="-177800" algn="l">
                        <a:spcAft>
                          <a:spcPts val="600"/>
                        </a:spcAft>
                        <a:buFontTx/>
                        <a:buBlip>
                          <a:blip r:embed="rId3"/>
                        </a:buBlip>
                      </a:pPr>
                      <a:r>
                        <a:rPr kumimoji="0" lang="en-GB" sz="14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Attachments could have viruses or spyware and should therefore be scanned before opening it.</a:t>
                      </a:r>
                    </a:p>
                    <a:p>
                      <a:pPr marL="177800" indent="-177800" algn="l">
                        <a:spcAft>
                          <a:spcPts val="600"/>
                        </a:spcAft>
                        <a:buFontTx/>
                        <a:buBlip>
                          <a:blip r:embed="rId3"/>
                        </a:buBlip>
                      </a:pPr>
                      <a:r>
                        <a:rPr kumimoji="0" lang="en-GB" sz="14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When businesses send emails with attachments it is important to ensure that customers have the software needed to view the attachment. Solutions could be using </a:t>
                      </a:r>
                      <a:r>
                        <a:rPr kumimoji="0" lang="en-GB" sz="14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PDF</a:t>
                      </a:r>
                      <a:r>
                        <a:rPr kumimoji="0" lang="en-GB" sz="14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files or including </a:t>
                      </a:r>
                      <a:r>
                        <a:rPr kumimoji="0" lang="en-GB" sz="14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links</a:t>
                      </a:r>
                      <a:r>
                        <a:rPr kumimoji="0" lang="en-GB" sz="14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</a:t>
                      </a:r>
                      <a:r>
                        <a:rPr kumimoji="0" lang="en-GB" sz="14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to</a:t>
                      </a:r>
                      <a:r>
                        <a:rPr kumimoji="0" lang="en-GB" sz="14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</a:t>
                      </a:r>
                      <a:r>
                        <a:rPr kumimoji="0" lang="en-GB" sz="14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websites</a:t>
                      </a:r>
                      <a:r>
                        <a:rPr kumimoji="0" lang="en-GB" sz="14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in the email body.</a:t>
                      </a:r>
                    </a:p>
                    <a:p>
                      <a:pPr marL="177800" indent="-177800" algn="l">
                        <a:spcAft>
                          <a:spcPts val="600"/>
                        </a:spcAft>
                        <a:buFontTx/>
                        <a:buBlip>
                          <a:blip r:embed="rId3"/>
                        </a:buBlip>
                      </a:pPr>
                      <a:r>
                        <a:rPr kumimoji="0" lang="en-GB" sz="14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It is always good practice to state in your email that there are attachments in case they are not received.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7785">
                <a:tc>
                  <a:txBody>
                    <a:bodyPr/>
                    <a:lstStyle/>
                    <a:p>
                      <a:pPr marL="177800" indent="-177800" algn="l">
                        <a:spcAft>
                          <a:spcPts val="600"/>
                        </a:spcAft>
                        <a:buFontTx/>
                        <a:buBlip>
                          <a:blip r:embed="rId3"/>
                        </a:buBlip>
                      </a:pPr>
                      <a:r>
                        <a:rPr kumimoji="0" lang="en-GB" sz="1400" b="1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Signatures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7800" indent="-177800" algn="l">
                        <a:spcAft>
                          <a:spcPts val="600"/>
                        </a:spcAft>
                        <a:buFontTx/>
                        <a:buBlip>
                          <a:blip r:embed="rId3"/>
                        </a:buBlip>
                      </a:pPr>
                      <a:r>
                        <a:rPr kumimoji="0" lang="en-GB" sz="14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Signatures are the text at the bottom of the email that allows you to know who sent it.</a:t>
                      </a:r>
                    </a:p>
                    <a:p>
                      <a:pPr marL="177800" indent="-177800" algn="l">
                        <a:spcAft>
                          <a:spcPts val="600"/>
                        </a:spcAft>
                        <a:buFontTx/>
                        <a:buBlip>
                          <a:blip r:embed="rId3"/>
                        </a:buBlip>
                      </a:pPr>
                      <a:r>
                        <a:rPr kumimoji="0" lang="en-GB" sz="14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Businesses should always have </a:t>
                      </a:r>
                      <a:r>
                        <a:rPr kumimoji="0" lang="en-GB" sz="14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professional</a:t>
                      </a:r>
                      <a:r>
                        <a:rPr kumimoji="0" lang="en-GB" sz="14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</a:t>
                      </a:r>
                      <a:r>
                        <a:rPr kumimoji="0" lang="en-GB" sz="14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signatures</a:t>
                      </a:r>
                      <a:r>
                        <a:rPr kumimoji="0" lang="en-GB" sz="14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and include details such as: Full name, function within the business, email address, contact number, etc.</a:t>
                      </a:r>
                    </a:p>
                    <a:p>
                      <a:pPr marL="177800" indent="-177800" algn="l">
                        <a:spcAft>
                          <a:spcPts val="600"/>
                        </a:spcAft>
                        <a:buFontTx/>
                        <a:buBlip>
                          <a:blip r:embed="rId3"/>
                        </a:buBlip>
                      </a:pPr>
                      <a:endParaRPr kumimoji="0" lang="en-GB" sz="1400" b="0" i="0" u="none" strike="noStrike" kern="1200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  <a:p>
                      <a:pPr marL="177800" indent="-177800" algn="l">
                        <a:spcAft>
                          <a:spcPts val="600"/>
                        </a:spcAft>
                        <a:buFontTx/>
                        <a:buBlip>
                          <a:blip r:embed="rId3"/>
                        </a:buBlip>
                      </a:pPr>
                      <a:endParaRPr kumimoji="0" lang="en-GB" sz="1400" b="0" i="0" u="none" strike="noStrike" kern="1200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pSp>
        <p:nvGrpSpPr>
          <p:cNvPr id="2" name="Group 5"/>
          <p:cNvGrpSpPr/>
          <p:nvPr/>
        </p:nvGrpSpPr>
        <p:grpSpPr>
          <a:xfrm>
            <a:off x="7312816" y="6237312"/>
            <a:ext cx="1363640" cy="288032"/>
            <a:chOff x="7164288" y="6237312"/>
            <a:chExt cx="1363640" cy="288032"/>
          </a:xfrm>
        </p:grpSpPr>
        <p:sp>
          <p:nvSpPr>
            <p:cNvPr id="4" name="Action Button: Forward or Next 3">
              <a:hlinkClick r:id="" action="ppaction://hlinkshowjump?jump=nextslide" highlightClick="1"/>
            </p:cNvPr>
            <p:cNvSpPr/>
            <p:nvPr/>
          </p:nvSpPr>
          <p:spPr>
            <a:xfrm>
              <a:off x="8028384" y="6237312"/>
              <a:ext cx="499544" cy="288032"/>
            </a:xfrm>
            <a:prstGeom prst="actionButtonForwardNex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Action Button: Back or Previous 4">
              <a:hlinkClick r:id="" action="ppaction://hlinkshowjump?jump=previousslide" highlightClick="1"/>
            </p:cNvPr>
            <p:cNvSpPr/>
            <p:nvPr/>
          </p:nvSpPr>
          <p:spPr>
            <a:xfrm>
              <a:off x="7164288" y="6237312"/>
              <a:ext cx="499544" cy="288032"/>
            </a:xfrm>
            <a:prstGeom prst="actionButtonBackPrevious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2050" name="Picture 2" descr="http://t2.gstatic.com/images?q=tbn:ANd9GcQXxSGUISx9WgeXmASXiUsrHoY4wGUn4PftxtjNkoyxF_jfewvJVw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5242" y="2348880"/>
            <a:ext cx="1651480" cy="1095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5814" y="3720430"/>
            <a:ext cx="1650908" cy="17968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8" t="35309" r="64581" b="9163"/>
          <a:stretch/>
        </p:blipFill>
        <p:spPr bwMode="auto">
          <a:xfrm>
            <a:off x="599268" y="5224903"/>
            <a:ext cx="1872625" cy="1156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83530219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177800" indent="-177800">
              <a:spcAft>
                <a:spcPts val="600"/>
              </a:spcAft>
            </a:pPr>
            <a:r>
              <a:rPr lang="en-GB" sz="3600" dirty="0" smtClean="0"/>
              <a:t>Email Communication</a:t>
            </a:r>
            <a:endParaRPr lang="en-GB" sz="3600" dirty="0" smtClean="0">
              <a:solidFill>
                <a:schemeClr val="tx1"/>
              </a:solidFill>
              <a:effectLst/>
            </a:endParaRPr>
          </a:p>
        </p:txBody>
      </p:sp>
      <p:sp>
        <p:nvSpPr>
          <p:cNvPr id="23" name="Content Placeholder 1"/>
          <p:cNvSpPr txBox="1">
            <a:spLocks/>
          </p:cNvSpPr>
          <p:nvPr/>
        </p:nvSpPr>
        <p:spPr>
          <a:xfrm>
            <a:off x="214343" y="1085402"/>
            <a:ext cx="8715375" cy="5583958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>
            <a:noAutofit/>
          </a:bodyPr>
          <a:lstStyle/>
          <a:p>
            <a:pPr marL="109728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endParaRPr kumimoji="0" lang="en-GB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  <a:p>
            <a:pPr marL="109728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/>
            </a:r>
            <a:b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</a:br>
            <a: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/>
            </a:r>
            <a:b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</a:b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</p:txBody>
      </p:sp>
      <p:sp>
        <p:nvSpPr>
          <p:cNvPr id="40" name="Rectangle 3"/>
          <p:cNvSpPr>
            <a:spLocks noChangeArrowheads="1"/>
          </p:cNvSpPr>
          <p:nvPr/>
        </p:nvSpPr>
        <p:spPr bwMode="auto">
          <a:xfrm>
            <a:off x="323850" y="1196974"/>
            <a:ext cx="8496300" cy="359817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E5B8B7"/>
              </a:gs>
            </a:gsLst>
            <a:lin ang="5400000" scaled="1"/>
          </a:gradFill>
          <a:ln w="12700">
            <a:solidFill>
              <a:srgbClr val="D99594"/>
            </a:solidFill>
            <a:miter lim="800000"/>
            <a:headEnd/>
            <a:tailEnd/>
          </a:ln>
          <a:effectLst>
            <a:outerShdw dist="28398" dir="3806097" algn="ctr" rotWithShape="0">
              <a:srgbClr val="622423">
                <a:alpha val="50000"/>
              </a:srgb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LO3</a:t>
            </a:r>
            <a:r>
              <a:rPr lang="en-US" sz="1600" b="1" dirty="0">
                <a:latin typeface="Calibri" pitchFamily="34" charset="0"/>
                <a:ea typeface="Calibri" pitchFamily="34" charset="0"/>
                <a:cs typeface="Calibri" pitchFamily="34" charset="0"/>
              </a:rPr>
              <a:t>:</a:t>
            </a:r>
            <a:r>
              <a:rPr lang="en-US" sz="1600" dirty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GB" sz="1600" dirty="0">
                <a:latin typeface="Calibri" pitchFamily="34" charset="0"/>
                <a:cs typeface="Calibri" pitchFamily="34" charset="0"/>
              </a:rPr>
              <a:t>How ICT can be used to support business working </a:t>
            </a:r>
            <a:r>
              <a:rPr lang="en-GB" sz="1600" dirty="0" smtClean="0">
                <a:latin typeface="Calibri" pitchFamily="34" charset="0"/>
                <a:cs typeface="Calibri" pitchFamily="34" charset="0"/>
              </a:rPr>
              <a:t>practices</a:t>
            </a:r>
            <a:endParaRPr lang="en-GB" sz="16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323528" y="1628800"/>
            <a:ext cx="849694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dirty="0" smtClean="0">
                <a:latin typeface="Calibri" pitchFamily="34" charset="0"/>
                <a:cs typeface="Calibri" pitchFamily="34" charset="0"/>
              </a:rPr>
              <a:t>SWS events would like you to create a document to discuss the features and purposes of computing devices.</a:t>
            </a:r>
          </a:p>
        </p:txBody>
      </p:sp>
      <p:graphicFrame>
        <p:nvGraphicFramePr>
          <p:cNvPr id="50" name="Table 4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5414375"/>
              </p:ext>
            </p:extLst>
          </p:nvPr>
        </p:nvGraphicFramePr>
        <p:xfrm>
          <a:off x="395534" y="1988840"/>
          <a:ext cx="6624738" cy="204216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2141878"/>
                <a:gridCol w="4482860"/>
              </a:tblGrid>
              <a:tr h="288032">
                <a:tc gridSpan="2">
                  <a:txBody>
                    <a:bodyPr/>
                    <a:lstStyle/>
                    <a:p>
                      <a:r>
                        <a:rPr kumimoji="0" lang="en-GB" sz="1400" b="1" kern="1200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Communication methods – Email</a:t>
                      </a:r>
                      <a:endParaRPr kumimoji="0" lang="en-GB" sz="1400" b="1" kern="1200" baseline="0" noProof="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7785">
                <a:tc>
                  <a:txBody>
                    <a:bodyPr/>
                    <a:lstStyle/>
                    <a:p>
                      <a:pPr marL="177800" indent="-177800" algn="l">
                        <a:spcAft>
                          <a:spcPts val="600"/>
                        </a:spcAft>
                        <a:buFontTx/>
                        <a:buBlip>
                          <a:blip r:embed="rId3"/>
                        </a:buBlip>
                      </a:pPr>
                      <a:r>
                        <a:rPr kumimoji="0" lang="en-GB" sz="1400" b="1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Address Book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7800" indent="-177800" algn="l">
                        <a:spcAft>
                          <a:spcPts val="600"/>
                        </a:spcAft>
                        <a:buFontTx/>
                        <a:buBlip>
                          <a:blip r:embed="rId3"/>
                        </a:buBlip>
                      </a:pPr>
                      <a:r>
                        <a:rPr kumimoji="0" lang="en-GB" sz="14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Extremely important for businesses and store customer details such as email addresses, mobile numbers, etc.</a:t>
                      </a:r>
                    </a:p>
                    <a:p>
                      <a:pPr marL="177800" indent="-177800" algn="l">
                        <a:spcAft>
                          <a:spcPts val="600"/>
                        </a:spcAft>
                        <a:buFontTx/>
                        <a:buBlip>
                          <a:blip r:embed="rId3"/>
                        </a:buBlip>
                      </a:pPr>
                      <a:r>
                        <a:rPr kumimoji="0" lang="en-GB" sz="14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Businesses would use this to contact customers about special offers, advertising, etc.</a:t>
                      </a:r>
                    </a:p>
                    <a:p>
                      <a:pPr marL="177800" indent="-177800" algn="l">
                        <a:spcAft>
                          <a:spcPts val="600"/>
                        </a:spcAft>
                        <a:buFontTx/>
                        <a:buBlip>
                          <a:blip r:embed="rId3"/>
                        </a:buBlip>
                      </a:pPr>
                      <a:r>
                        <a:rPr kumimoji="0" lang="en-GB" sz="14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Businesses could also create distribution lists which could be used to add customer email addresses in order to send them information.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pSp>
        <p:nvGrpSpPr>
          <p:cNvPr id="2" name="Group 5"/>
          <p:cNvGrpSpPr/>
          <p:nvPr/>
        </p:nvGrpSpPr>
        <p:grpSpPr>
          <a:xfrm>
            <a:off x="7312816" y="6237312"/>
            <a:ext cx="1363640" cy="288032"/>
            <a:chOff x="7164288" y="6237312"/>
            <a:chExt cx="1363640" cy="288032"/>
          </a:xfrm>
        </p:grpSpPr>
        <p:sp>
          <p:nvSpPr>
            <p:cNvPr id="4" name="Action Button: Forward or Next 3">
              <a:hlinkClick r:id="" action="ppaction://hlinkshowjump?jump=nextslide" highlightClick="1"/>
            </p:cNvPr>
            <p:cNvSpPr/>
            <p:nvPr/>
          </p:nvSpPr>
          <p:spPr>
            <a:xfrm>
              <a:off x="8028384" y="6237312"/>
              <a:ext cx="499544" cy="288032"/>
            </a:xfrm>
            <a:prstGeom prst="actionButtonForwardNex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Action Button: Back or Previous 4">
              <a:hlinkClick r:id="" action="ppaction://hlinkshowjump?jump=previousslide" highlightClick="1"/>
            </p:cNvPr>
            <p:cNvSpPr/>
            <p:nvPr/>
          </p:nvSpPr>
          <p:spPr>
            <a:xfrm>
              <a:off x="7164288" y="6237312"/>
              <a:ext cx="499544" cy="288032"/>
            </a:xfrm>
            <a:prstGeom prst="actionButtonBackPrevious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2050" name="Picture 2" descr="http://t2.gstatic.com/images?q=tbn:ANd9GcQXxSGUISx9WgeXmASXiUsrHoY4wGUn4PftxtjNkoyxF_jfewvJVw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5242" y="2348880"/>
            <a:ext cx="1651480" cy="1095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5814" y="3720430"/>
            <a:ext cx="1650908" cy="17968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4117567"/>
            <a:ext cx="2952328" cy="24884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117567"/>
            <a:ext cx="3609554" cy="24884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0544073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MMPROD_UIDATA" val="&lt;database version=&quot;7.0&quot;&gt;&lt;object type=&quot;1&quot; unique_id=&quot;10001&quot;&gt;&lt;object type=&quot;2&quot; unique_id=&quot;10045&quot;&gt;&lt;object type=&quot;3&quot; unique_id=&quot;10046&quot;&gt;&lt;property id=&quot;20148&quot; value=&quot;5&quot;/&gt;&lt;property id=&quot;20300&quot; value=&quot;Slide 1 - &amp;quot;Welcome&amp;quot;&quot;/&gt;&lt;property id=&quot;20307&quot; value=&quot;256&quot;/&gt;&lt;/object&gt;&lt;object type=&quot;3&quot; unique_id=&quot;10047&quot;&gt;&lt;property id=&quot;20148&quot; value=&quot;5&quot;/&gt;&lt;property id=&quot;20300&quot; value=&quot;Slide 2 - &amp;quot;Assignment Scenario&amp;quot;&quot;/&gt;&lt;property id=&quot;20307&quot; value=&quot;258&quot;/&gt;&lt;/object&gt;&lt;object type=&quot;3&quot; unique_id=&quot;10048&quot;&gt;&lt;property id=&quot;20148&quot; value=&quot;5&quot;/&gt;&lt;property id=&quot;20300&quot; value=&quot;Slide 3 - &amp;quot;Excel Sales Scenario&amp;quot;&quot;/&gt;&lt;property id=&quot;20307&quot; value=&quot;286&quot;/&gt;&lt;/object&gt;&lt;object type=&quot;3&quot; unique_id=&quot;10049&quot;&gt;&lt;property id=&quot;20148&quot; value=&quot;5&quot;/&gt;&lt;property id=&quot;20300&quot; value=&quot;Slide 4 - &amp;quot;Task 1 – Excel Sales Spreadsheet&amp;quot;&quot;/&gt;&lt;property id=&quot;20307&quot; value=&quot;287&quot;/&gt;&lt;/object&gt;&lt;object type=&quot;3&quot; unique_id=&quot;10050&quot;&gt;&lt;property id=&quot;20148&quot; value=&quot;5&quot;/&gt;&lt;property id=&quot;20300&quot; value=&quot;Slide 5 - &amp;quot;Task 2 – Excel Sales Spreadsheet&amp;quot;&quot;/&gt;&lt;property id=&quot;20307&quot; value=&quot;288&quot;/&gt;&lt;/object&gt;&lt;object type=&quot;3&quot; unique_id=&quot;10051&quot;&gt;&lt;property id=&quot;20148&quot; value=&quot;5&quot;/&gt;&lt;property id=&quot;20300&quot; value=&quot;Slide 6 - &amp;quot;Task 3 – Excel Sales Spreadsheet&amp;quot;&quot;/&gt;&lt;property id=&quot;20307&quot; value=&quot;289&quot;/&gt;&lt;/object&gt;&lt;object type=&quot;3&quot; unique_id=&quot;10052&quot;&gt;&lt;property id=&quot;20148&quot; value=&quot;5&quot;/&gt;&lt;property id=&quot;20300&quot; value=&quot;Slide 7 - &amp;quot;Task 4 – Excel Sales Spreadsheet&amp;quot;&quot;/&gt;&lt;property id=&quot;20307&quot; value=&quot;290&quot;/&gt;&lt;/object&gt;&lt;object type=&quot;3&quot; unique_id=&quot;10053&quot;&gt;&lt;property id=&quot;20148&quot; value=&quot;5&quot;/&gt;&lt;property id=&quot;20300&quot; value=&quot;Slide 8 - &amp;quot;Task 5 – Excel Sales Spreadsheet&amp;quot;&quot;/&gt;&lt;property id=&quot;20307&quot; value=&quot;291&quot;/&gt;&lt;/object&gt;&lt;object type=&quot;3&quot; unique_id=&quot;10054&quot;&gt;&lt;property id=&quot;20148&quot; value=&quot;5&quot;/&gt;&lt;property id=&quot;20300&quot; value=&quot;Slide 9 - &amp;quot;Task 6 – Excel Sales Spreadsheet&amp;quot;&quot;/&gt;&lt;property id=&quot;20307&quot; value=&quot;292&quot;/&gt;&lt;/object&gt;&lt;object type=&quot;3&quot; unique_id=&quot;10055&quot;&gt;&lt;property id=&quot;20148&quot; value=&quot;5&quot;/&gt;&lt;property id=&quot;20300&quot; value=&quot;Slide 10 - &amp;quot;Task 7 – Excel Sales Spreadsheet&amp;quot;&quot;/&gt;&lt;property id=&quot;20307&quot; value=&quot;294&quot;/&gt;&lt;/object&gt;&lt;object type=&quot;3&quot; unique_id=&quot;10056&quot;&gt;&lt;property id=&quot;20148&quot; value=&quot;5&quot;/&gt;&lt;property id=&quot;20300&quot; value=&quot;Slide 11 - &amp;quot;Task 8 – Excel Sales Spreadsheet&amp;quot;&quot;/&gt;&lt;property id=&quot;20307&quot; value=&quot;295&quot;/&gt;&lt;/object&gt;&lt;object type=&quot;3&quot; unique_id=&quot;10057&quot;&gt;&lt;property id=&quot;20148&quot; value=&quot;5&quot;/&gt;&lt;property id=&quot;20300&quot; value=&quot;Slide 12 - &amp;quot;Excel Tutorials – Click to View&amp;quot;&quot;/&gt;&lt;property id=&quot;20307&quot; value=&quot;332&quot;/&gt;&lt;/object&gt;&lt;object type=&quot;3&quot; unique_id=&quot;10058&quot;&gt;&lt;property id=&quot;20148&quot; value=&quot;5&quot;/&gt;&lt;property id=&quot;20300&quot; value=&quot;Slide 13 - &amp;quot;Excel Sales – Assessment (St/Ex/Ad)&amp;quot;&quot;/&gt;&lt;property id=&quot;20307&quot; value=&quot;297&quot;/&gt;&lt;/object&gt;&lt;object type=&quot;3&quot; unique_id=&quot;10059&quot;&gt;&lt;property id=&quot;20148&quot; value=&quot;5&quot;/&gt;&lt;property id=&quot;20300&quot; value=&quot;Slide 14 - &amp;quot;Excel Bookings Scenario&amp;quot;&quot;/&gt;&lt;property id=&quot;20307&quot; value=&quot;299&quot;/&gt;&lt;/object&gt;&lt;object type=&quot;3&quot; unique_id=&quot;10060&quot;&gt;&lt;property id=&quot;20148&quot; value=&quot;5&quot;/&gt;&lt;property id=&quot;20300&quot; value=&quot;Slide 15 - &amp;quot;Task 1 – Excel Bookings Spreadsheet&amp;quot;&quot;/&gt;&lt;property id=&quot;20307&quot; value=&quot;300&quot;/&gt;&lt;/object&gt;&lt;object type=&quot;3&quot; unique_id=&quot;10061&quot;&gt;&lt;property id=&quot;20148&quot; value=&quot;5&quot;/&gt;&lt;property id=&quot;20300&quot; value=&quot;Slide 16 - &amp;quot;Task 2 – Excel Bookings Spreadsheet&amp;quot;&quot;/&gt;&lt;property id=&quot;20307&quot; value=&quot;301&quot;/&gt;&lt;/object&gt;&lt;object type=&quot;3&quot; unique_id=&quot;10062&quot;&gt;&lt;property id=&quot;20148&quot; value=&quot;5&quot;/&gt;&lt;property id=&quot;20300&quot; value=&quot;Slide 17 - &amp;quot;Task 3 – Excel Bookings Spreadsheet&amp;quot;&quot;/&gt;&lt;property id=&quot;20307&quot; value=&quot;302&quot;/&gt;&lt;/object&gt;&lt;object type=&quot;3&quot; unique_id=&quot;10063&quot;&gt;&lt;property id=&quot;20148&quot; value=&quot;5&quot;/&gt;&lt;property id=&quot;20300&quot; value=&quot;Slide 18 - &amp;quot;Task 4 – Excel Bookings Spreadsheet&amp;quot;&quot;/&gt;&lt;property id=&quot;20307&quot; value=&quot;309&quot;/&gt;&lt;/object&gt;&lt;object type=&quot;3&quot; unique_id=&quot;10064&quot;&gt;&lt;property id=&quot;20148&quot; value=&quot;5&quot;/&gt;&lt;property id=&quot;20300&quot; value=&quot;Slide 19 - &amp;quot;Task 5 – Excel Bookings Spreadsheet&amp;quot;&quot;/&gt;&lt;property id=&quot;20307&quot; value=&quot;304&quot;/&gt;&lt;/object&gt;&lt;object type=&quot;3&quot; unique_id=&quot;10065&quot;&gt;&lt;property id=&quot;20148&quot; value=&quot;5&quot;/&gt;&lt;property id=&quot;20300&quot; value=&quot;Slide 20 - &amp;quot;Task 6 – Excel Bookings Spreadsheet&amp;quot;&quot;/&gt;&lt;property id=&quot;20307&quot; value=&quot;305&quot;/&gt;&lt;/object&gt;&lt;object type=&quot;3&quot; unique_id=&quot;10066&quot;&gt;&lt;property id=&quot;20148&quot; value=&quot;5&quot;/&gt;&lt;property id=&quot;20300&quot; value=&quot;Slide 21 - &amp;quot;Task 7 – Excel Bookings Spreadsheet&amp;quot;&quot;/&gt;&lt;property id=&quot;20307&quot; value=&quot;306&quot;/&gt;&lt;/object&gt;&lt;object type=&quot;3&quot; unique_id=&quot;10067&quot;&gt;&lt;property id=&quot;20148&quot; value=&quot;5&quot;/&gt;&lt;property id=&quot;20300&quot; value=&quot;Slide 22 - &amp;quot;Task 8 – Excel Bookings Spreadsheet&amp;quot;&quot;/&gt;&lt;property id=&quot;20307&quot; value=&quot;307&quot;/&gt;&lt;/object&gt;&lt;object type=&quot;3&quot; unique_id=&quot;10068&quot;&gt;&lt;property id=&quot;20148&quot; value=&quot;5&quot;/&gt;&lt;property id=&quot;20300&quot; value=&quot;Slide 23 - &amp;quot;Excel Tutorials – Click to View&amp;quot;&quot;/&gt;&lt;property id=&quot;20307&quot; value=&quot;334&quot;/&gt;&lt;/object&gt;&lt;object type=&quot;3&quot; unique_id=&quot;10069&quot;&gt;&lt;property id=&quot;20148&quot; value=&quot;5&quot;/&gt;&lt;property id=&quot;20300&quot; value=&quot;Slide 24 - &amp;quot;Excel Bookings – Assessment (St/Ex/Ad)&amp;quot;&quot;/&gt;&lt;property id=&quot;20307&quot; value=&quot;308&quot;/&gt;&lt;/object&gt;&lt;object type=&quot;3&quot; unique_id=&quot;10070&quot;&gt;&lt;property id=&quot;20148&quot; value=&quot;5&quot;/&gt;&lt;property id=&quot;20300&quot; value=&quot;Slide 25 - &amp;quot;Graphics Scenario&amp;quot;&quot;/&gt;&lt;property id=&quot;20307&quot; value=&quot;310&quot;/&gt;&lt;/object&gt;&lt;object type=&quot;3&quot; unique_id=&quot;10071&quot;&gt;&lt;property id=&quot;20148&quot; value=&quot;5&quot;/&gt;&lt;property id=&quot;20300&quot; value=&quot;Slide 26 - &amp;quot;Task 1 – Bitmap Montage&amp;quot;&quot;/&gt;&lt;property id=&quot;20307&quot; value=&quot;311&quot;/&gt;&lt;/object&gt;&lt;object type=&quot;3&quot; unique_id=&quot;10072&quot;&gt;&lt;property id=&quot;20148&quot; value=&quot;5&quot;/&gt;&lt;property id=&quot;20300&quot; value=&quot;Slide 27 - &amp;quot;Task 2 – Bitmap Montage&amp;quot;&quot;/&gt;&lt;property id=&quot;20307&quot; value=&quot;312&quot;/&gt;&lt;/object&gt;&lt;object type=&quot;3&quot; unique_id=&quot;10073&quot;&gt;&lt;property id=&quot;20148&quot; value=&quot;5&quot;/&gt;&lt;property id=&quot;20300&quot; value=&quot;Slide 28 - &amp;quot;Task 3 – Bitmap Montage&amp;quot;&quot;/&gt;&lt;property id=&quot;20307&quot; value=&quot;313&quot;/&gt;&lt;/object&gt;&lt;object type=&quot;3&quot; unique_id=&quot;10074&quot;&gt;&lt;property id=&quot;20148&quot; value=&quot;5&quot;/&gt;&lt;property id=&quot;20300&quot; value=&quot;Slide 29 - &amp;quot;Task 4 – Bitmap Montage&amp;quot;&quot;/&gt;&lt;property id=&quot;20307&quot; value=&quot;314&quot;/&gt;&lt;/object&gt;&lt;object type=&quot;3&quot; unique_id=&quot;10075&quot;&gt;&lt;property id=&quot;20148&quot; value=&quot;5&quot;/&gt;&lt;property id=&quot;20300&quot; value=&quot;Slide 30 - &amp;quot;Task 5 – Vector Map&amp;quot;&quot;/&gt;&lt;property id=&quot;20307&quot; value=&quot;315&quot;/&gt;&lt;/object&gt;&lt;object type=&quot;3&quot; unique_id=&quot;10076&quot;&gt;&lt;property id=&quot;20148&quot; value=&quot;5&quot;/&gt;&lt;property id=&quot;20300&quot; value=&quot;Slide 31 - &amp;quot;Task 6 – Vector Map&amp;quot;&quot;/&gt;&lt;property id=&quot;20307&quot; value=&quot;316&quot;/&gt;&lt;/object&gt;&lt;object type=&quot;3&quot; unique_id=&quot;10077&quot;&gt;&lt;property id=&quot;20148&quot; value=&quot;5&quot;/&gt;&lt;property id=&quot;20300&quot; value=&quot;Slide 32 - &amp;quot;Task 7 – Vector Map&amp;quot;&quot;/&gt;&lt;property id=&quot;20307&quot; value=&quot;317&quot;/&gt;&lt;/object&gt;&lt;object type=&quot;3&quot; unique_id=&quot;10078&quot;&gt;&lt;property id=&quot;20148&quot; value=&quot;5&quot;/&gt;&lt;property id=&quot;20300&quot; value=&quot;Slide 33 - &amp;quot;Task 8 – Graphics&amp;quot;&quot;/&gt;&lt;property id=&quot;20307&quot; value=&quot;318&quot;/&gt;&lt;/object&gt;&lt;object type=&quot;3&quot; unique_id=&quot;10079&quot;&gt;&lt;property id=&quot;20148&quot; value=&quot;5&quot;/&gt;&lt;property id=&quot;20300&quot; value=&quot;Slide 34 - &amp;quot;Task 9 – Graphics&amp;quot;&quot;/&gt;&lt;property id=&quot;20307&quot; value=&quot;321&quot;/&gt;&lt;/object&gt;&lt;object type=&quot;3&quot; unique_id=&quot;10080&quot;&gt;&lt;property id=&quot;20148&quot; value=&quot;5&quot;/&gt;&lt;property id=&quot;20300&quot; value=&quot;Slide 35 - &amp;quot;Graphics – Assessment (St/Ex/Ad)&amp;quot;&quot;/&gt;&lt;property id=&quot;20307&quot; value=&quot;319&quot;/&gt;&lt;/object&gt;&lt;object type=&quot;3&quot; unique_id=&quot;10081&quot;&gt;&lt;property id=&quot;20148&quot; value=&quot;5&quot;/&gt;&lt;property id=&quot;20300&quot; value=&quot;Slide 36 - &amp;quot;E-Safety Scenario&amp;quot;&quot;/&gt;&lt;property id=&quot;20307&quot; value=&quot;322&quot;/&gt;&lt;/object&gt;&lt;object type=&quot;3&quot; unique_id=&quot;10082&quot;&gt;&lt;property id=&quot;20148&quot; value=&quot;5&quot;/&gt;&lt;property id=&quot;20300&quot; value=&quot;Slide 37 - &amp;quot;Task 1 – E-Safety&amp;quot;&quot;/&gt;&lt;property id=&quot;20307&quot; value=&quot;323&quot;/&gt;&lt;/object&gt;&lt;object type=&quot;3&quot; unique_id=&quot;10083&quot;&gt;&lt;property id=&quot;20148&quot; value=&quot;5&quot;/&gt;&lt;property id=&quot;20300&quot; value=&quot;Slide 38 - &amp;quot;Task 2 – E-Safety&amp;quot;&quot;/&gt;&lt;property id=&quot;20307&quot; value=&quot;324&quot;/&gt;&lt;/object&gt;&lt;object type=&quot;3&quot; unique_id=&quot;10084&quot;&gt;&lt;property id=&quot;20148&quot; value=&quot;5&quot;/&gt;&lt;property id=&quot;20300&quot; value=&quot;Slide 39 - &amp;quot;Task 3 – E-Safety&amp;quot;&quot;/&gt;&lt;property id=&quot;20307&quot; value=&quot;325&quot;/&gt;&lt;/object&gt;&lt;object type=&quot;3&quot; unique_id=&quot;10085&quot;&gt;&lt;property id=&quot;20148&quot; value=&quot;5&quot;/&gt;&lt;property id=&quot;20300&quot; value=&quot;Slide 40 - &amp;quot;Task 4 – E-Safety&amp;quot;&quot;/&gt;&lt;property id=&quot;20307&quot; value=&quot;326&quot;/&gt;&lt;/object&gt;&lt;object type=&quot;3&quot; unique_id=&quot;10086&quot;&gt;&lt;property id=&quot;20148&quot; value=&quot;5&quot;/&gt;&lt;property id=&quot;20300&quot; value=&quot;Slide 41 - &amp;quot;Task 5 – E-Safety&amp;quot;&quot;/&gt;&lt;property id=&quot;20307&quot; value=&quot;327&quot;/&gt;&lt;/object&gt;&lt;object type=&quot;3&quot; unique_id=&quot;10087&quot;&gt;&lt;property id=&quot;20148&quot; value=&quot;5&quot;/&gt;&lt;property id=&quot;20300&quot; value=&quot;Slide 42 - &amp;quot;Task 6 – E-Safety&amp;quot;&quot;/&gt;&lt;property id=&quot;20307&quot; value=&quot;328&quot;/&gt;&lt;/object&gt;&lt;object type=&quot;3&quot; unique_id=&quot;10088&quot;&gt;&lt;property id=&quot;20148&quot; value=&quot;5&quot;/&gt;&lt;property id=&quot;20300&quot; value=&quot;Slide 43 - &amp;quot;Task 7 – E-Safety&amp;quot;&quot;/&gt;&lt;property id=&quot;20307&quot; value=&quot;329&quot;/&gt;&lt;/object&gt;&lt;object type=&quot;3&quot; unique_id=&quot;10089&quot;&gt;&lt;property id=&quot;20148&quot; value=&quot;5&quot;/&gt;&lt;property id=&quot;20300&quot; value=&quot;Slide 44 - &amp;quot;E-Safety – Assessment (St/Ex/Ad)&amp;quot;&quot;/&gt;&lt;property id=&quot;20307&quot; value=&quot;331&quot;/&gt;&lt;/object&gt;&lt;/object&gt;&lt;object type=&quot;8&quot; unique_id=&quot;10135&quot;&gt;&lt;/object&gt;&lt;/object&gt;&lt;/database&gt;"/>
  <p:tag name="SECTOMILLISECCONVERTED" val="1"/>
  <p:tag name="ISPRING_RESOURCE_PATHS_HASH_2" val="615f80d164982744af188f2d345e38bcfb0e5d7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ookeWeston">
  <a:themeElements>
    <a:clrScheme name="Custom 8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1A0AEC"/>
      </a:hlink>
      <a:folHlink>
        <a:srgbClr val="800080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303C8A099435F469B82EC500073A18D" ma:contentTypeVersion="0" ma:contentTypeDescription="Create a new document." ma:contentTypeScope="" ma:versionID="db11316f7499926a5aef36baba7827a0">
  <xsd:schema xmlns:xsd="http://www.w3.org/2001/XMLSchema" xmlns:p="http://schemas.microsoft.com/office/2006/metadata/properties" targetNamespace="http://schemas.microsoft.com/office/2006/metadata/properties" ma:root="true" ma:fieldsID="4aeb20c0e3442673af7ee1078645876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6DD945F-B7B0-4691-A0D0-E2EAD6DA23B3}">
  <ds:schemaRefs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E16A05FF-1C8D-47AA-A52A-FF79015719B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3.xml><?xml version="1.0" encoding="utf-8"?>
<ds:datastoreItem xmlns:ds="http://schemas.openxmlformats.org/officeDocument/2006/customXml" ds:itemID="{E5A8F797-114D-47DC-A43E-E9D7D887189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BrookeWeston</Template>
  <TotalTime>30427</TotalTime>
  <Words>2099</Words>
  <Application>Microsoft Office PowerPoint</Application>
  <PresentationFormat>On-screen Show (4:3)</PresentationFormat>
  <Paragraphs>271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Calibri</vt:lpstr>
      <vt:lpstr>Lucida Sans Unicode</vt:lpstr>
      <vt:lpstr>Verdana</vt:lpstr>
      <vt:lpstr>Wingdings 2</vt:lpstr>
      <vt:lpstr>Wingdings 3</vt:lpstr>
      <vt:lpstr>BrookeWeston</vt:lpstr>
      <vt:lpstr>Communication Methods</vt:lpstr>
      <vt:lpstr>Communication Methods</vt:lpstr>
      <vt:lpstr>Communication Methods</vt:lpstr>
      <vt:lpstr>Communication Methods</vt:lpstr>
      <vt:lpstr>Communication Methods</vt:lpstr>
      <vt:lpstr>Communication Methods</vt:lpstr>
      <vt:lpstr>Email Communication</vt:lpstr>
      <vt:lpstr>Email Communication</vt:lpstr>
      <vt:lpstr>Email Communication</vt:lpstr>
      <vt:lpstr>Email Communication</vt:lpstr>
      <vt:lpstr>Diary Management Software</vt:lpstr>
      <vt:lpstr>Diary Management Software</vt:lpstr>
      <vt:lpstr>Diary Management Software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ICT supports business working practices</dc:title>
  <dc:subject/>
  <dc:creator>Declan Lynch</dc:creator>
  <cp:lastModifiedBy>Declan Lynch</cp:lastModifiedBy>
  <cp:revision>1123</cp:revision>
  <cp:lastPrinted>2012-09-28T14:36:43Z</cp:lastPrinted>
  <dcterms:created xsi:type="dcterms:W3CDTF">2008-03-12T11:01:44Z</dcterms:created>
  <dcterms:modified xsi:type="dcterms:W3CDTF">2015-12-03T13:04:38Z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0x0101006303C8A099435F469B82EC500073A18D</vt:lpwstr>
  </property>
  <property fmtid="{D5CDD505-2E9C-101B-9397-08002B2CF9AE}" pid="3" name="Unit">
    <vt:lpwstr>U1</vt:lpwstr>
  </property>
</Properties>
</file>