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5"/>
  </p:notesMasterIdLst>
  <p:sldIdLst>
    <p:sldId id="465" r:id="rId5"/>
    <p:sldId id="466" r:id="rId6"/>
    <p:sldId id="467" r:id="rId7"/>
    <p:sldId id="469" r:id="rId8"/>
    <p:sldId id="471" r:id="rId9"/>
    <p:sldId id="472" r:id="rId10"/>
    <p:sldId id="477" r:id="rId11"/>
    <p:sldId id="480" r:id="rId12"/>
    <p:sldId id="481" r:id="rId13"/>
    <p:sldId id="488" r:id="rId14"/>
    <p:sldId id="491" r:id="rId15"/>
    <p:sldId id="495" r:id="rId16"/>
    <p:sldId id="492" r:id="rId17"/>
    <p:sldId id="494" r:id="rId18"/>
    <p:sldId id="496" r:id="rId19"/>
    <p:sldId id="497" r:id="rId20"/>
    <p:sldId id="499" r:id="rId21"/>
    <p:sldId id="500" r:id="rId22"/>
    <p:sldId id="501" r:id="rId23"/>
    <p:sldId id="502" r:id="rId24"/>
  </p:sldIdLst>
  <p:sldSz cx="9144000" cy="6858000" type="screen4x3"/>
  <p:notesSz cx="6797675" cy="9874250"/>
  <p:custDataLst>
    <p:tags r:id="rId2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38" autoAdjust="0"/>
  </p:normalViewPr>
  <p:slideViewPr>
    <p:cSldViewPr>
      <p:cViewPr varScale="1">
        <p:scale>
          <a:sx n="87" d="100"/>
          <a:sy n="87" d="100"/>
        </p:scale>
        <p:origin x="1494" y="102"/>
      </p:cViewPr>
      <p:guideLst>
        <p:guide orient="horz" pos="2160"/>
        <p:guide pos="2880"/>
      </p:guideLst>
    </p:cSldViewPr>
  </p:slideViewPr>
  <p:outlineViewPr>
    <p:cViewPr>
      <p:scale>
        <a:sx n="33" d="100"/>
        <a:sy n="33" d="100"/>
      </p:scale>
      <p:origin x="0" y="59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12/3/2015</a:t>
            </a:fld>
            <a:endParaRPr lang="en-GB" dirty="0"/>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3875293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317097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3890631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169523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3252364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2613736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4178241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2249719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480445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3843544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348953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273881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extLst>
      <p:ext uri="{BB962C8B-B14F-4D97-AF65-F5344CB8AC3E}">
        <p14:creationId xmlns:p14="http://schemas.microsoft.com/office/powerpoint/2010/main" val="51501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3086912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343855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2105639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113718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353237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346827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1387910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11.xm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slide" Target="../slides/slide8.xml"/><Relationship Id="rId11" Type="http://schemas.openxmlformats.org/officeDocument/2006/relationships/slide" Target="../slides/slide20.xml"/><Relationship Id="rId5" Type="http://schemas.openxmlformats.org/officeDocument/2006/relationships/slide" Target="../slides/slide1.xml"/><Relationship Id="rId10" Type="http://schemas.openxmlformats.org/officeDocument/2006/relationships/slide" Target="../slides/slide17.xml"/><Relationship Id="rId4" Type="http://schemas.openxmlformats.org/officeDocument/2006/relationships/slide" Target="../slides/slide6.xml"/><Relationship Id="rId9" Type="http://schemas.openxmlformats.org/officeDocument/2006/relationships/slide" Target="../slides/slide15.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slide" Target="../slides/slide2.xml"/><Relationship Id="rId4" Type="http://schemas.openxmlformats.org/officeDocument/2006/relationships/slide" Target="../slides/slide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00108"/>
            <a:ext cx="4038600" cy="4525963"/>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000108"/>
            <a:ext cx="4038600" cy="4525963"/>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Title 7"/>
          <p:cNvSpPr>
            <a:spLocks noGrp="1"/>
          </p:cNvSpPr>
          <p:nvPr>
            <p:ph type="title"/>
          </p:nvPr>
        </p:nvSpPr>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O2 1-7">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pic>
        <p:nvPicPr>
          <p:cNvPr id="9" name="Picture 8"/>
          <p:cNvPicPr>
            <a:picLocks noChangeAspect="1"/>
          </p:cNvPicPr>
          <p:nvPr userDrawn="1"/>
        </p:nvPicPr>
        <p:blipFill>
          <a:blip r:embed="rId2" cstate="print"/>
          <a:srcRect b="25660"/>
          <a:stretch>
            <a:fillRect/>
          </a:stretch>
        </p:blipFill>
        <p:spPr>
          <a:xfrm>
            <a:off x="7146496" y="128507"/>
            <a:ext cx="1890000" cy="504056"/>
          </a:xfrm>
          <a:prstGeom prst="rect">
            <a:avLst/>
          </a:prstGeom>
        </p:spPr>
      </p:pic>
      <p:sp>
        <p:nvSpPr>
          <p:cNvPr id="4" name="Round Same Side Corner Rectangle 3">
            <a:hlinkClick r:id="rId3" action="ppaction://hlinksldjump"/>
          </p:cNvPr>
          <p:cNvSpPr/>
          <p:nvPr userDrawn="1"/>
        </p:nvSpPr>
        <p:spPr>
          <a:xfrm>
            <a:off x="2567740"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a:t>
            </a:r>
            <a:endParaRPr lang="en-GB" b="1" dirty="0"/>
          </a:p>
        </p:txBody>
      </p:sp>
      <p:sp>
        <p:nvSpPr>
          <p:cNvPr id="5" name="Round Same Side Corner Rectangle 4"/>
          <p:cNvSpPr/>
          <p:nvPr userDrawn="1"/>
        </p:nvSpPr>
        <p:spPr>
          <a:xfrm>
            <a:off x="311404" y="717964"/>
            <a:ext cx="1643074"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7" name="Round Same Side Corner Rectangle 6">
            <a:hlinkClick r:id="rId4" action="ppaction://hlinksldjump"/>
          </p:cNvPr>
          <p:cNvSpPr/>
          <p:nvPr userDrawn="1"/>
        </p:nvSpPr>
        <p:spPr>
          <a:xfrm>
            <a:off x="3035748" y="719296"/>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2</a:t>
            </a:r>
            <a:endParaRPr lang="en-GB" b="1" dirty="0"/>
          </a:p>
        </p:txBody>
      </p:sp>
      <p:sp>
        <p:nvSpPr>
          <p:cNvPr id="8" name="Round Same Side Corner Rectangle 7">
            <a:hlinkClick r:id="rId5" action="ppaction://hlinksldjump"/>
          </p:cNvPr>
          <p:cNvSpPr/>
          <p:nvPr userDrawn="1"/>
        </p:nvSpPr>
        <p:spPr>
          <a:xfrm>
            <a:off x="2027212" y="720054"/>
            <a:ext cx="468519"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LO2</a:t>
            </a:r>
            <a:endParaRPr lang="en-GB" sz="1400" b="1" dirty="0"/>
          </a:p>
        </p:txBody>
      </p:sp>
      <p:sp>
        <p:nvSpPr>
          <p:cNvPr id="11" name="Round Same Side Corner Rectangle 10">
            <a:hlinkClick r:id="rId6" action="ppaction://hlinksldjump"/>
          </p:cNvPr>
          <p:cNvSpPr/>
          <p:nvPr userDrawn="1"/>
        </p:nvSpPr>
        <p:spPr>
          <a:xfrm>
            <a:off x="3503755" y="71720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3</a:t>
            </a:r>
            <a:endParaRPr lang="en-GB" b="1" dirty="0"/>
          </a:p>
        </p:txBody>
      </p:sp>
      <p:sp>
        <p:nvSpPr>
          <p:cNvPr id="12" name="Round Same Side Corner Rectangle 11">
            <a:hlinkClick r:id="rId7" action="ppaction://hlinksldjump"/>
          </p:cNvPr>
          <p:cNvSpPr/>
          <p:nvPr userDrawn="1"/>
        </p:nvSpPr>
        <p:spPr>
          <a:xfrm>
            <a:off x="3971428" y="717204"/>
            <a:ext cx="396000" cy="357190"/>
          </a:xfrm>
          <a:prstGeom prst="round2SameRect">
            <a:avLst/>
          </a:prstGeom>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100" b="1" dirty="0" smtClean="0"/>
              <a:t>4c</a:t>
            </a:r>
            <a:endParaRPr lang="en-GB" b="1" dirty="0"/>
          </a:p>
        </p:txBody>
      </p:sp>
      <p:sp>
        <p:nvSpPr>
          <p:cNvPr id="13" name="Round Same Side Corner Rectangle 12">
            <a:hlinkClick r:id="rId8" action="ppaction://hlinksldjump"/>
          </p:cNvPr>
          <p:cNvSpPr/>
          <p:nvPr userDrawn="1"/>
        </p:nvSpPr>
        <p:spPr>
          <a:xfrm>
            <a:off x="4439859" y="716446"/>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4</a:t>
            </a:r>
            <a:endParaRPr lang="en-GB" b="1" dirty="0"/>
          </a:p>
        </p:txBody>
      </p:sp>
      <p:sp>
        <p:nvSpPr>
          <p:cNvPr id="14" name="Round Same Side Corner Rectangle 13">
            <a:hlinkClick r:id="rId9" action="ppaction://hlinksldjump"/>
          </p:cNvPr>
          <p:cNvSpPr/>
          <p:nvPr userDrawn="1"/>
        </p:nvSpPr>
        <p:spPr>
          <a:xfrm>
            <a:off x="4907955" y="71720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5</a:t>
            </a:r>
            <a:endParaRPr lang="en-GB" b="1" dirty="0"/>
          </a:p>
        </p:txBody>
      </p:sp>
      <p:sp>
        <p:nvSpPr>
          <p:cNvPr id="15" name="Round Same Side Corner Rectangle 14">
            <a:hlinkClick r:id="rId10" action="ppaction://hlinksldjump"/>
          </p:cNvPr>
          <p:cNvSpPr/>
          <p:nvPr userDrawn="1"/>
        </p:nvSpPr>
        <p:spPr>
          <a:xfrm>
            <a:off x="5375627" y="716446"/>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6</a:t>
            </a:r>
            <a:endParaRPr lang="en-GB" b="1" dirty="0"/>
          </a:p>
        </p:txBody>
      </p:sp>
      <p:sp>
        <p:nvSpPr>
          <p:cNvPr id="16" name="Round Same Side Corner Rectangle 15">
            <a:hlinkClick r:id="rId11" action="ppaction://hlinksldjump"/>
          </p:cNvPr>
          <p:cNvSpPr/>
          <p:nvPr userDrawn="1"/>
        </p:nvSpPr>
        <p:spPr>
          <a:xfrm>
            <a:off x="5844059" y="719296"/>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7</a:t>
            </a:r>
            <a:endParaRPr lang="en-GB" b="1" dirty="0"/>
          </a:p>
        </p:txBody>
      </p:sp>
      <p:sp>
        <p:nvSpPr>
          <p:cNvPr id="18" name="Round Same Side Corner Rectangle 17">
            <a:hlinkClick r:id="" action="ppaction://noaction"/>
          </p:cNvPr>
          <p:cNvSpPr/>
          <p:nvPr userDrawn="1"/>
        </p:nvSpPr>
        <p:spPr>
          <a:xfrm>
            <a:off x="6312490" y="720054"/>
            <a:ext cx="396000" cy="357190"/>
          </a:xfrm>
          <a:prstGeom prst="round2SameRect">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100" b="1" dirty="0" smtClean="0"/>
              <a:t>8</a:t>
            </a:r>
            <a:endParaRPr lang="en-GB" b="1" dirty="0"/>
          </a:p>
        </p:txBody>
      </p:sp>
      <p:sp>
        <p:nvSpPr>
          <p:cNvPr id="20" name="Round Same Side Corner Rectangle 19">
            <a:hlinkClick r:id="" action="ppaction://noaction"/>
          </p:cNvPr>
          <p:cNvSpPr/>
          <p:nvPr userDrawn="1"/>
        </p:nvSpPr>
        <p:spPr>
          <a:xfrm>
            <a:off x="7249017"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9</a:t>
            </a:r>
            <a:endParaRPr lang="en-GB" b="1" dirty="0"/>
          </a:p>
        </p:txBody>
      </p:sp>
      <p:sp>
        <p:nvSpPr>
          <p:cNvPr id="21" name="Round Same Side Corner Rectangle 20">
            <a:hlinkClick r:id="" action="ppaction://noaction"/>
          </p:cNvPr>
          <p:cNvSpPr/>
          <p:nvPr userDrawn="1"/>
        </p:nvSpPr>
        <p:spPr>
          <a:xfrm>
            <a:off x="7717025"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10</a:t>
            </a:r>
            <a:endParaRPr lang="en-GB" b="1" dirty="0"/>
          </a:p>
        </p:txBody>
      </p:sp>
      <p:sp>
        <p:nvSpPr>
          <p:cNvPr id="22" name="Round Same Side Corner Rectangle 21">
            <a:hlinkClick r:id="" action="ppaction://noaction"/>
          </p:cNvPr>
          <p:cNvSpPr/>
          <p:nvPr userDrawn="1"/>
        </p:nvSpPr>
        <p:spPr>
          <a:xfrm>
            <a:off x="8184698"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11</a:t>
            </a:r>
            <a:endParaRPr lang="en-GB" b="1" dirty="0"/>
          </a:p>
        </p:txBody>
      </p:sp>
      <p:sp>
        <p:nvSpPr>
          <p:cNvPr id="23" name="Round Same Side Corner Rectangle 22">
            <a:hlinkClick r:id="" action="ppaction://noaction"/>
          </p:cNvPr>
          <p:cNvSpPr/>
          <p:nvPr userDrawn="1"/>
        </p:nvSpPr>
        <p:spPr>
          <a:xfrm>
            <a:off x="6780163" y="717204"/>
            <a:ext cx="396000" cy="357190"/>
          </a:xfrm>
          <a:prstGeom prst="round2SameRect">
            <a:avLst/>
          </a:prstGeom>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100" b="1" dirty="0" smtClean="0"/>
              <a:t>9c</a:t>
            </a:r>
            <a:endParaRPr lang="en-GB" b="1"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O2 8-14">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pic>
        <p:nvPicPr>
          <p:cNvPr id="9" name="Picture 8"/>
          <p:cNvPicPr>
            <a:picLocks noChangeAspect="1"/>
          </p:cNvPicPr>
          <p:nvPr userDrawn="1"/>
        </p:nvPicPr>
        <p:blipFill>
          <a:blip r:embed="rId2" cstate="print"/>
          <a:srcRect b="25660"/>
          <a:stretch>
            <a:fillRect/>
          </a:stretch>
        </p:blipFill>
        <p:spPr>
          <a:xfrm>
            <a:off x="7146496" y="128507"/>
            <a:ext cx="1890000" cy="504056"/>
          </a:xfrm>
          <a:prstGeom prst="rect">
            <a:avLst/>
          </a:prstGeom>
        </p:spPr>
      </p:pic>
      <p:sp>
        <p:nvSpPr>
          <p:cNvPr id="4" name="Round Same Side Corner Rectangle 3">
            <a:hlinkClick r:id="" action="ppaction://noaction"/>
          </p:cNvPr>
          <p:cNvSpPr/>
          <p:nvPr userDrawn="1"/>
        </p:nvSpPr>
        <p:spPr>
          <a:xfrm>
            <a:off x="2567739"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8</a:t>
            </a:r>
            <a:endParaRPr lang="en-GB" b="1" dirty="0"/>
          </a:p>
        </p:txBody>
      </p:sp>
      <p:sp>
        <p:nvSpPr>
          <p:cNvPr id="5" name="Round Same Side Corner Rectangle 4"/>
          <p:cNvSpPr/>
          <p:nvPr userDrawn="1"/>
        </p:nvSpPr>
        <p:spPr>
          <a:xfrm>
            <a:off x="311404" y="717964"/>
            <a:ext cx="1643074"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8" name="Round Same Side Corner Rectangle 7">
            <a:hlinkClick r:id="rId3" action="ppaction://hlinksldjump"/>
          </p:cNvPr>
          <p:cNvSpPr/>
          <p:nvPr userDrawn="1"/>
        </p:nvSpPr>
        <p:spPr>
          <a:xfrm>
            <a:off x="2027211" y="720054"/>
            <a:ext cx="468519"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LO1</a:t>
            </a:r>
            <a:endParaRPr lang="en-GB" sz="1400" b="1" dirty="0"/>
          </a:p>
        </p:txBody>
      </p:sp>
      <p:sp>
        <p:nvSpPr>
          <p:cNvPr id="7" name="Round Same Side Corner Rectangle 6">
            <a:hlinkClick r:id="" action="ppaction://noaction"/>
          </p:cNvPr>
          <p:cNvSpPr/>
          <p:nvPr userDrawn="1"/>
        </p:nvSpPr>
        <p:spPr>
          <a:xfrm>
            <a:off x="3035747"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9</a:t>
            </a:r>
            <a:endParaRPr lang="en-GB" b="1" dirty="0"/>
          </a:p>
        </p:txBody>
      </p:sp>
      <p:sp>
        <p:nvSpPr>
          <p:cNvPr id="10" name="Round Same Side Corner Rectangle 9">
            <a:hlinkClick r:id="" action="ppaction://noaction"/>
          </p:cNvPr>
          <p:cNvSpPr/>
          <p:nvPr userDrawn="1"/>
        </p:nvSpPr>
        <p:spPr>
          <a:xfrm>
            <a:off x="3503755"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10</a:t>
            </a:r>
            <a:endParaRPr lang="en-GB" b="1" dirty="0"/>
          </a:p>
        </p:txBody>
      </p:sp>
      <p:sp>
        <p:nvSpPr>
          <p:cNvPr id="11" name="Round Same Side Corner Rectangle 10">
            <a:hlinkClick r:id="" action="ppaction://noaction"/>
          </p:cNvPr>
          <p:cNvSpPr/>
          <p:nvPr userDrawn="1"/>
        </p:nvSpPr>
        <p:spPr>
          <a:xfrm>
            <a:off x="3959976"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11</a:t>
            </a:r>
            <a:endParaRPr lang="en-GB" b="1" dirty="0"/>
          </a:p>
        </p:txBody>
      </p:sp>
      <p:sp>
        <p:nvSpPr>
          <p:cNvPr id="12" name="Round Same Side Corner Rectangle 11">
            <a:hlinkClick r:id="" action="ppaction://noaction"/>
          </p:cNvPr>
          <p:cNvSpPr/>
          <p:nvPr userDrawn="1"/>
        </p:nvSpPr>
        <p:spPr>
          <a:xfrm>
            <a:off x="4992173"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12</a:t>
            </a:r>
            <a:endParaRPr lang="en-GB" b="1" dirty="0"/>
          </a:p>
        </p:txBody>
      </p:sp>
      <p:sp>
        <p:nvSpPr>
          <p:cNvPr id="13" name="Round Same Side Corner Rectangle 12">
            <a:hlinkClick r:id="" action="ppaction://noaction"/>
          </p:cNvPr>
          <p:cNvSpPr/>
          <p:nvPr userDrawn="1"/>
        </p:nvSpPr>
        <p:spPr>
          <a:xfrm>
            <a:off x="4415774" y="729079"/>
            <a:ext cx="516266" cy="357190"/>
          </a:xfrm>
          <a:prstGeom prst="round2SameRect">
            <a:avLst/>
          </a:prstGeom>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100" b="1" dirty="0" smtClean="0"/>
              <a:t>12c</a:t>
            </a:r>
            <a:endParaRPr lang="en-GB" b="1" dirty="0"/>
          </a:p>
        </p:txBody>
      </p:sp>
      <p:sp>
        <p:nvSpPr>
          <p:cNvPr id="14" name="Round Same Side Corner Rectangle 13">
            <a:hlinkClick r:id="" action="ppaction://noaction"/>
          </p:cNvPr>
          <p:cNvSpPr/>
          <p:nvPr userDrawn="1"/>
        </p:nvSpPr>
        <p:spPr>
          <a:xfrm>
            <a:off x="5447636" y="731929"/>
            <a:ext cx="516266" cy="357190"/>
          </a:xfrm>
          <a:prstGeom prst="round2SameRect">
            <a:avLst/>
          </a:prstGeom>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100" b="1" dirty="0" smtClean="0"/>
              <a:t>13c</a:t>
            </a:r>
            <a:endParaRPr lang="en-GB" b="1" dirty="0"/>
          </a:p>
        </p:txBody>
      </p:sp>
      <p:sp>
        <p:nvSpPr>
          <p:cNvPr id="15" name="Round Same Side Corner Rectangle 14">
            <a:hlinkClick r:id="rId4" action="ppaction://hlinksldjump"/>
          </p:cNvPr>
          <p:cNvSpPr/>
          <p:nvPr userDrawn="1"/>
        </p:nvSpPr>
        <p:spPr>
          <a:xfrm>
            <a:off x="6479833" y="731929"/>
            <a:ext cx="516266" cy="357190"/>
          </a:xfrm>
          <a:prstGeom prst="round2SameRect">
            <a:avLst/>
          </a:prstGeom>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1100" b="1" dirty="0" smtClean="0"/>
              <a:t>14c</a:t>
            </a:r>
            <a:endParaRPr lang="en-GB" b="1" dirty="0"/>
          </a:p>
        </p:txBody>
      </p:sp>
      <p:sp>
        <p:nvSpPr>
          <p:cNvPr id="16" name="Round Same Side Corner Rectangle 15">
            <a:hlinkClick r:id="" action="ppaction://noaction"/>
          </p:cNvPr>
          <p:cNvSpPr/>
          <p:nvPr userDrawn="1"/>
        </p:nvSpPr>
        <p:spPr>
          <a:xfrm>
            <a:off x="6024458"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13</a:t>
            </a:r>
            <a:endParaRPr lang="en-GB" b="1" dirty="0"/>
          </a:p>
        </p:txBody>
      </p:sp>
      <p:sp>
        <p:nvSpPr>
          <p:cNvPr id="17" name="Round Same Side Corner Rectangle 16">
            <a:hlinkClick r:id="rId5" action="ppaction://hlinksldjump"/>
          </p:cNvPr>
          <p:cNvSpPr/>
          <p:nvPr userDrawn="1"/>
        </p:nvSpPr>
        <p:spPr>
          <a:xfrm>
            <a:off x="7056320"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14</a:t>
            </a:r>
            <a:endParaRPr lang="en-GB" b="1" dirty="0"/>
          </a:p>
        </p:txBody>
      </p:sp>
      <p:sp>
        <p:nvSpPr>
          <p:cNvPr id="18" name="Round Same Side Corner Rectangle 17">
            <a:hlinkClick r:id="" action="ppaction://noaction"/>
          </p:cNvPr>
          <p:cNvSpPr/>
          <p:nvPr userDrawn="1"/>
        </p:nvSpPr>
        <p:spPr>
          <a:xfrm>
            <a:off x="7512118"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15</a:t>
            </a:r>
            <a:endParaRPr lang="en-GB" b="1" dirty="0"/>
          </a:p>
        </p:txBody>
      </p:sp>
      <p:sp>
        <p:nvSpPr>
          <p:cNvPr id="19" name="Round Same Side Corner Rectangle 18">
            <a:hlinkClick r:id="" action="ppaction://noaction"/>
          </p:cNvPr>
          <p:cNvSpPr/>
          <p:nvPr userDrawn="1"/>
        </p:nvSpPr>
        <p:spPr>
          <a:xfrm>
            <a:off x="7967493" y="73027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16</a:t>
            </a:r>
            <a:endParaRPr lang="en-GB" b="1" dirty="0"/>
          </a:p>
        </p:txBody>
      </p:sp>
    </p:spTree>
    <p:extLst>
      <p:ext uri="{BB962C8B-B14F-4D97-AF65-F5344CB8AC3E}">
        <p14:creationId xmlns:p14="http://schemas.microsoft.com/office/powerpoint/2010/main" val="5419725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ssignment">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pic>
        <p:nvPicPr>
          <p:cNvPr id="9" name="Picture 8"/>
          <p:cNvPicPr>
            <a:picLocks noChangeAspect="1"/>
          </p:cNvPicPr>
          <p:nvPr userDrawn="1"/>
        </p:nvPicPr>
        <p:blipFill>
          <a:blip r:embed="rId2" cstate="print"/>
          <a:srcRect b="25660"/>
          <a:stretch>
            <a:fillRect/>
          </a:stretch>
        </p:blipFill>
        <p:spPr>
          <a:xfrm>
            <a:off x="7146496" y="128507"/>
            <a:ext cx="1890000" cy="504056"/>
          </a:xfrm>
          <a:prstGeom prst="rect">
            <a:avLst/>
          </a:prstGeom>
        </p:spPr>
      </p:pic>
    </p:spTree>
    <p:extLst>
      <p:ext uri="{BB962C8B-B14F-4D97-AF65-F5344CB8AC3E}">
        <p14:creationId xmlns:p14="http://schemas.microsoft.com/office/powerpoint/2010/main" val="42893857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92869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142984"/>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142984"/>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79690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92867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2867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11"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5" r:id="rId6"/>
    <p:sldLayoutId id="2147483704" r:id="rId7"/>
    <p:sldLayoutId id="2147483702" r:id="rId8"/>
    <p:sldLayoutId id="2147483703" r:id="rId9"/>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GB" sz="3600" dirty="0" smtClean="0"/>
              <a:t>Designing Data Capture Forms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666713538"/>
              </p:ext>
            </p:extLst>
          </p:nvPr>
        </p:nvGraphicFramePr>
        <p:xfrm>
          <a:off x="395534" y="1965091"/>
          <a:ext cx="8352930" cy="4191000"/>
        </p:xfrm>
        <a:graphic>
          <a:graphicData uri="http://schemas.openxmlformats.org/drawingml/2006/table">
            <a:tbl>
              <a:tblPr firstRow="1" bandRow="1">
                <a:tableStyleId>{69012ECD-51FC-41F1-AA8D-1B2483CD663E}</a:tableStyleId>
              </a:tblPr>
              <a:tblGrid>
                <a:gridCol w="8352930"/>
              </a:tblGrid>
              <a:tr h="300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Designing Data Capture Forms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470">
                <a:tc>
                  <a:txBody>
                    <a:bodyPr/>
                    <a:lstStyle/>
                    <a:p>
                      <a:pPr marL="177800" marR="0" indent="-177800" algn="l" defTabSz="914400" rtl="0" eaLnBrk="1" fontAlgn="auto" latinLnBrk="0" hangingPunct="1">
                        <a:lnSpc>
                          <a:spcPct val="150000"/>
                        </a:lnSpc>
                        <a:spcBef>
                          <a:spcPts val="0"/>
                        </a:spcBef>
                        <a:spcAft>
                          <a:spcPts val="600"/>
                        </a:spcAft>
                        <a:buClrTx/>
                        <a:buSzTx/>
                        <a:buFontTx/>
                        <a:buNone/>
                        <a:tabLst/>
                        <a:defRPr/>
                      </a:pPr>
                      <a:r>
                        <a:rPr lang="en-GB" sz="1400" b="1" dirty="0" smtClean="0">
                          <a:latin typeface="Calibri" pitchFamily="34" charset="0"/>
                        </a:rPr>
                        <a:t>Things</a:t>
                      </a:r>
                      <a:r>
                        <a:rPr lang="en-GB" sz="1400" b="1" baseline="0" dirty="0" smtClean="0">
                          <a:latin typeface="Calibri" pitchFamily="34" charset="0"/>
                        </a:rPr>
                        <a:t> to consider when designing Data Capture Forms:</a:t>
                      </a: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Include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examples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of the data and spaces for the answers on paper-based forms.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Include the right amount of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spaces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to help ensure that the correct data is collected.</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Include the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type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of data to be entered to reduce errors.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 like temperature should be collected as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numbers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and names as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text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t>
                      </a: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None/>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None/>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None/>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None/>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528840" y="6237312"/>
            <a:ext cx="1219624" cy="288032"/>
            <a:chOff x="7308304" y="6237312"/>
            <a:chExt cx="1219624"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308304"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23554" name="Picture 2" descr="http://www.georgiaeyevet.com/wp-content/uploads/2011/02/form.jpg"/>
          <p:cNvPicPr>
            <a:picLocks noChangeAspect="1" noChangeArrowheads="1"/>
          </p:cNvPicPr>
          <p:nvPr/>
        </p:nvPicPr>
        <p:blipFill>
          <a:blip r:embed="rId4" cstate="print"/>
          <a:srcRect t="18714" b="60919"/>
          <a:stretch>
            <a:fillRect/>
          </a:stretch>
        </p:blipFill>
        <p:spPr bwMode="auto">
          <a:xfrm>
            <a:off x="467544" y="3914472"/>
            <a:ext cx="4356846" cy="1152128"/>
          </a:xfrm>
          <a:prstGeom prst="rect">
            <a:avLst/>
          </a:prstGeom>
          <a:noFill/>
        </p:spPr>
      </p:pic>
      <p:pic>
        <p:nvPicPr>
          <p:cNvPr id="23556" name="Picture 4" descr="http://www.pro-share.net/wp-content/uploads/2011/09/offline-form.jpg"/>
          <p:cNvPicPr>
            <a:picLocks noChangeAspect="1" noChangeArrowheads="1"/>
          </p:cNvPicPr>
          <p:nvPr/>
        </p:nvPicPr>
        <p:blipFill>
          <a:blip r:embed="rId5" cstate="print"/>
          <a:srcRect t="13558" b="67201"/>
          <a:stretch>
            <a:fillRect/>
          </a:stretch>
        </p:blipFill>
        <p:spPr bwMode="auto">
          <a:xfrm>
            <a:off x="4607625" y="3986480"/>
            <a:ext cx="4089672" cy="1112813"/>
          </a:xfrm>
          <a:prstGeom prst="rect">
            <a:avLst/>
          </a:prstGeom>
          <a:noFill/>
        </p:spPr>
      </p:pic>
      <p:sp>
        <p:nvSpPr>
          <p:cNvPr id="14" name="TextBox 13"/>
          <p:cNvSpPr txBox="1"/>
          <p:nvPr/>
        </p:nvSpPr>
        <p:spPr>
          <a:xfrm>
            <a:off x="526919" y="5282624"/>
            <a:ext cx="8101279" cy="738664"/>
          </a:xfrm>
          <a:prstGeom prst="rect">
            <a:avLst/>
          </a:prstGeom>
          <a:noFill/>
          <a:ln>
            <a:solidFill>
              <a:srgbClr val="FF0000"/>
            </a:solidFill>
            <a:prstDash val="dash"/>
          </a:ln>
        </p:spPr>
        <p:txBody>
          <a:bodyPr wrap="square" rtlCol="0">
            <a:spAutoFit/>
          </a:bodyPr>
          <a:lstStyle/>
          <a:p>
            <a:r>
              <a:rPr lang="en-GB" sz="1400" dirty="0" smtClean="0">
                <a:latin typeface="Calibri" pitchFamily="34" charset="0"/>
                <a:cs typeface="Calibri" pitchFamily="34" charset="0"/>
              </a:rPr>
              <a:t>The form on the left is </a:t>
            </a:r>
            <a:r>
              <a:rPr lang="en-GB" sz="1400" b="1" u="sng" dirty="0" smtClean="0">
                <a:latin typeface="Calibri" pitchFamily="34" charset="0"/>
                <a:cs typeface="Calibri" pitchFamily="34" charset="0"/>
              </a:rPr>
              <a:t>not</a:t>
            </a:r>
            <a:r>
              <a:rPr lang="en-GB" sz="1400" dirty="0" smtClean="0">
                <a:latin typeface="Calibri" pitchFamily="34" charset="0"/>
                <a:cs typeface="Calibri" pitchFamily="34" charset="0"/>
              </a:rPr>
              <a:t> as good as the one on the right as the one on the right forces the user to </a:t>
            </a:r>
            <a:r>
              <a:rPr lang="en-GB" sz="1400" b="1" dirty="0" smtClean="0">
                <a:latin typeface="Calibri" pitchFamily="34" charset="0"/>
                <a:cs typeface="Calibri" pitchFamily="34" charset="0"/>
              </a:rPr>
              <a:t>separate</a:t>
            </a:r>
            <a:r>
              <a:rPr lang="en-GB" sz="1400" dirty="0" smtClean="0">
                <a:latin typeface="Calibri" pitchFamily="34" charset="0"/>
                <a:cs typeface="Calibri" pitchFamily="34" charset="0"/>
              </a:rPr>
              <a:t> their letters and numbers so that they are easier to read. It also provides </a:t>
            </a:r>
            <a:r>
              <a:rPr lang="en-GB" sz="1400" b="1" dirty="0" smtClean="0">
                <a:latin typeface="Calibri" pitchFamily="34" charset="0"/>
                <a:cs typeface="Calibri" pitchFamily="34" charset="0"/>
              </a:rPr>
              <a:t>set spaces </a:t>
            </a:r>
            <a:r>
              <a:rPr lang="en-GB" sz="1400" dirty="0" smtClean="0">
                <a:latin typeface="Calibri" pitchFamily="34" charset="0"/>
                <a:cs typeface="Calibri" pitchFamily="34" charset="0"/>
              </a:rPr>
              <a:t>for post codes, telephone area codes and </a:t>
            </a:r>
            <a:r>
              <a:rPr lang="en-GB" sz="1400" b="1" dirty="0" smtClean="0">
                <a:latin typeface="Calibri" pitchFamily="34" charset="0"/>
                <a:cs typeface="Calibri" pitchFamily="34" charset="0"/>
              </a:rPr>
              <a:t>tick boxes </a:t>
            </a:r>
            <a:r>
              <a:rPr lang="en-GB" sz="1400" dirty="0" smtClean="0">
                <a:latin typeface="Calibri" pitchFamily="34" charset="0"/>
                <a:cs typeface="Calibri" pitchFamily="34" charset="0"/>
              </a:rPr>
              <a:t>for male and female as there are limited answers and therefore easier to just tick.</a:t>
            </a:r>
          </a:p>
        </p:txBody>
      </p:sp>
    </p:spTree>
    <p:extLst>
      <p:ext uri="{BB962C8B-B14F-4D97-AF65-F5344CB8AC3E}">
        <p14:creationId xmlns:p14="http://schemas.microsoft.com/office/powerpoint/2010/main" val="2876672893"/>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Network and Computer Security</a:t>
            </a:r>
            <a:endParaRPr lang="en-GB" sz="3600" dirty="0" smtClean="0">
              <a:solidFill>
                <a:schemeClr val="tx1"/>
              </a:solidFill>
              <a:effectLst/>
            </a:endParaRPr>
          </a:p>
        </p:txBody>
      </p:sp>
      <p:sp>
        <p:nvSpPr>
          <p:cNvPr id="23" name="Content Placeholder 1"/>
          <p:cNvSpPr txBox="1">
            <a:spLocks/>
          </p:cNvSpPr>
          <p:nvPr/>
        </p:nvSpPr>
        <p:spPr>
          <a:xfrm>
            <a:off x="214343" y="1085402"/>
            <a:ext cx="8715375" cy="5655966"/>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1371719621"/>
              </p:ext>
            </p:extLst>
          </p:nvPr>
        </p:nvGraphicFramePr>
        <p:xfrm>
          <a:off x="395534" y="1988840"/>
          <a:ext cx="5904658" cy="4709160"/>
        </p:xfrm>
        <a:graphic>
          <a:graphicData uri="http://schemas.openxmlformats.org/drawingml/2006/table">
            <a:tbl>
              <a:tblPr firstRow="1" bandRow="1">
                <a:tableStyleId>{69012ECD-51FC-41F1-AA8D-1B2483CD663E}</a:tableStyleId>
              </a:tblPr>
              <a:tblGrid>
                <a:gridCol w="1909065"/>
                <a:gridCol w="3995593"/>
              </a:tblGrid>
              <a:tr h="2880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Data Security</a:t>
                      </a:r>
                      <a:r>
                        <a:rPr lang="en-GB" sz="1400" baseline="0" dirty="0" smtClean="0"/>
                        <a:t> </a:t>
                      </a:r>
                      <a:r>
                        <a:rPr lang="en-GB" sz="1400" dirty="0" smtClean="0"/>
                        <a:t>Methods </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Network and computer security:</a:t>
                      </a:r>
                      <a:endParaRPr lang="en-GB" sz="1400" b="0" dirty="0" smtClean="0">
                        <a:latin typeface="Calibri" pitchFamily="34" charset="0"/>
                      </a:endParaRPr>
                    </a:p>
                    <a:p>
                      <a:pPr marL="177800" indent="-177800" algn="l">
                        <a:spcAft>
                          <a:spcPts val="600"/>
                        </a:spcAft>
                        <a:buFontTx/>
                        <a:buBlip>
                          <a:blip r:embed="rId3"/>
                        </a:buBlip>
                      </a:pPr>
                      <a:r>
                        <a:rPr kumimoji="0" lang="en-GB" sz="1400" b="0" kern="1200" dirty="0" smtClean="0">
                          <a:solidFill>
                            <a:schemeClr val="tx1"/>
                          </a:solidFill>
                          <a:latin typeface="Calibri" pitchFamily="34" charset="0"/>
                          <a:ea typeface="+mn-ea"/>
                          <a:cs typeface="+mn-cs"/>
                        </a:rPr>
                        <a:t>Usernames</a:t>
                      </a:r>
                      <a:r>
                        <a:rPr kumimoji="0" lang="en-GB" sz="1400" b="0" kern="1200" baseline="0" dirty="0" smtClean="0">
                          <a:solidFill>
                            <a:schemeClr val="tx1"/>
                          </a:solidFill>
                          <a:latin typeface="Calibri" pitchFamily="34" charset="0"/>
                          <a:ea typeface="+mn-ea"/>
                          <a:cs typeface="+mn-cs"/>
                        </a:rPr>
                        <a:t> and Passwords</a:t>
                      </a:r>
                      <a:endParaRPr kumimoji="0" lang="en-GB" sz="1400" b="0" kern="1200" dirty="0" smtClean="0">
                        <a:solidFill>
                          <a:schemeClr val="tx1"/>
                        </a:solidFill>
                        <a:latin typeface="Calibri" pitchFamily="34" charset="0"/>
                        <a:ea typeface="+mn-ea"/>
                        <a:cs typeface="+mn-cs"/>
                      </a:endParaRPr>
                    </a:p>
                    <a:p>
                      <a:pPr marL="177800" indent="-177800" algn="l">
                        <a:spcAft>
                          <a:spcPts val="600"/>
                        </a:spcAft>
                        <a:buFontTx/>
                        <a:buBlip>
                          <a:blip r:embed="rId3"/>
                        </a:buBlip>
                      </a:pPr>
                      <a:r>
                        <a:rPr kumimoji="0" lang="en-GB" sz="1400" b="0" kern="1200" dirty="0" smtClean="0">
                          <a:solidFill>
                            <a:schemeClr val="tx1"/>
                          </a:solidFill>
                          <a:latin typeface="Calibri" pitchFamily="34" charset="0"/>
                          <a:ea typeface="+mn-ea"/>
                          <a:cs typeface="+mn-cs"/>
                        </a:rPr>
                        <a:t>Access</a:t>
                      </a:r>
                      <a:r>
                        <a:rPr kumimoji="0" lang="en-GB" sz="1400" b="0" kern="1200" baseline="0" dirty="0" smtClean="0">
                          <a:solidFill>
                            <a:schemeClr val="tx1"/>
                          </a:solidFill>
                          <a:latin typeface="Calibri" pitchFamily="34" charset="0"/>
                          <a:ea typeface="+mn-ea"/>
                          <a:cs typeface="+mn-cs"/>
                        </a:rPr>
                        <a:t> Rights and Permissions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All staff need to be given appropriate usernames and passwords so that they cannot access sensitive data.</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Along with this each member should also have different access rights and permissions so that employees will not have access to data unless granted clearance.</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Files and folders can also be protected by making them read-only so that information is not deleted.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4037086"/>
            <a:ext cx="2310348" cy="205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8365" y="2348880"/>
            <a:ext cx="2412107" cy="31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127804"/>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Document Security - Passwords</a:t>
            </a:r>
            <a:endParaRPr lang="en-GB" sz="3600" dirty="0" smtClean="0">
              <a:solidFill>
                <a:schemeClr val="tx1"/>
              </a:solidFill>
              <a:effectLst/>
            </a:endParaRPr>
          </a:p>
        </p:txBody>
      </p:sp>
      <p:sp>
        <p:nvSpPr>
          <p:cNvPr id="23" name="Content Placeholder 1"/>
          <p:cNvSpPr txBox="1">
            <a:spLocks/>
          </p:cNvSpPr>
          <p:nvPr/>
        </p:nvSpPr>
        <p:spPr>
          <a:xfrm>
            <a:off x="214343" y="1085402"/>
            <a:ext cx="8715375" cy="5655966"/>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971300121"/>
              </p:ext>
            </p:extLst>
          </p:nvPr>
        </p:nvGraphicFramePr>
        <p:xfrm>
          <a:off x="395534" y="1988840"/>
          <a:ext cx="5904658" cy="4678680"/>
        </p:xfrm>
        <a:graphic>
          <a:graphicData uri="http://schemas.openxmlformats.org/drawingml/2006/table">
            <a:tbl>
              <a:tblPr firstRow="1" bandRow="1">
                <a:tableStyleId>{69012ECD-51FC-41F1-AA8D-1B2483CD663E}</a:tableStyleId>
              </a:tblPr>
              <a:tblGrid>
                <a:gridCol w="1909065"/>
                <a:gridCol w="3995593"/>
              </a:tblGrid>
              <a:tr h="2880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Data Security</a:t>
                      </a:r>
                      <a:r>
                        <a:rPr lang="en-GB" sz="1400" baseline="0" dirty="0" smtClean="0"/>
                        <a:t> </a:t>
                      </a:r>
                      <a:r>
                        <a:rPr lang="en-GB" sz="1400" dirty="0" smtClean="0"/>
                        <a:t>Methods </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Document security:</a:t>
                      </a:r>
                      <a:endParaRPr lang="en-GB" sz="1400" b="0" dirty="0" smtClean="0">
                        <a:latin typeface="Calibri" pitchFamily="34" charset="0"/>
                      </a:endParaRPr>
                    </a:p>
                    <a:p>
                      <a:pPr marL="177800" indent="-177800" algn="l">
                        <a:spcAft>
                          <a:spcPts val="600"/>
                        </a:spcAft>
                        <a:buFontTx/>
                        <a:buBlip>
                          <a:blip r:embed="rId3"/>
                        </a:buBlip>
                      </a:pPr>
                      <a:r>
                        <a:rPr kumimoji="0" lang="en-GB" sz="1400" b="0" kern="1200" dirty="0" smtClean="0">
                          <a:solidFill>
                            <a:schemeClr val="tx1"/>
                          </a:solidFill>
                          <a:latin typeface="Calibri" pitchFamily="34" charset="0"/>
                          <a:ea typeface="+mn-ea"/>
                          <a:cs typeface="+mn-cs"/>
                        </a:rPr>
                        <a:t>Passwords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Sensitive documents on computers can also be password protected so that they cannot be accessed. </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Read-only passwords allow users with the correct password to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only</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view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and not edit the files.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Open/Modify passwords allow uses to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edit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the files.</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 files like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spreadsheets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sheet protection can also be used to stop people editing data in the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spreadsheet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4125330"/>
            <a:ext cx="269557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descr="http://www.techfuels.com/attachments/everything-else/4668d1218029466-sort-data-protected-worksheet-sort-data-protected-workshee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8472" y="2338161"/>
            <a:ext cx="2412000" cy="289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534872"/>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Document Security - Encryption</a:t>
            </a:r>
            <a:endParaRPr lang="en-GB" sz="3600" dirty="0" smtClean="0">
              <a:solidFill>
                <a:schemeClr val="tx1"/>
              </a:solidFill>
              <a:effectLst/>
            </a:endParaRPr>
          </a:p>
        </p:txBody>
      </p:sp>
      <p:sp>
        <p:nvSpPr>
          <p:cNvPr id="23" name="Content Placeholder 1"/>
          <p:cNvSpPr txBox="1">
            <a:spLocks/>
          </p:cNvSpPr>
          <p:nvPr/>
        </p:nvSpPr>
        <p:spPr>
          <a:xfrm>
            <a:off x="214343" y="1085402"/>
            <a:ext cx="8715375" cy="5655966"/>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1129427951"/>
              </p:ext>
            </p:extLst>
          </p:nvPr>
        </p:nvGraphicFramePr>
        <p:xfrm>
          <a:off x="395534" y="1988840"/>
          <a:ext cx="5904658" cy="4541520"/>
        </p:xfrm>
        <a:graphic>
          <a:graphicData uri="http://schemas.openxmlformats.org/drawingml/2006/table">
            <a:tbl>
              <a:tblPr firstRow="1" bandRow="1">
                <a:tableStyleId>{69012ECD-51FC-41F1-AA8D-1B2483CD663E}</a:tableStyleId>
              </a:tblPr>
              <a:tblGrid>
                <a:gridCol w="1909065"/>
                <a:gridCol w="3995593"/>
              </a:tblGrid>
              <a:tr h="2880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Data Security</a:t>
                      </a:r>
                      <a:r>
                        <a:rPr lang="en-GB" sz="1400" baseline="0" dirty="0" smtClean="0"/>
                        <a:t> </a:t>
                      </a:r>
                      <a:r>
                        <a:rPr lang="en-GB" sz="1400" dirty="0" smtClean="0"/>
                        <a:t>Methods </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Document security:</a:t>
                      </a:r>
                      <a:endParaRPr lang="en-GB" sz="1400" b="0" dirty="0" smtClean="0">
                        <a:latin typeface="Calibri" pitchFamily="34" charset="0"/>
                      </a:endParaRPr>
                    </a:p>
                    <a:p>
                      <a:pPr marL="177800" indent="-177800" algn="l">
                        <a:spcAft>
                          <a:spcPts val="600"/>
                        </a:spcAft>
                        <a:buFontTx/>
                        <a:buBlip>
                          <a:blip r:embed="rId3"/>
                        </a:buBlip>
                      </a:pPr>
                      <a:r>
                        <a:rPr kumimoji="0" lang="en-GB" sz="1400" b="0" kern="1200" dirty="0" smtClean="0">
                          <a:solidFill>
                            <a:schemeClr val="tx1"/>
                          </a:solidFill>
                          <a:latin typeface="Calibri" pitchFamily="34" charset="0"/>
                          <a:ea typeface="+mn-ea"/>
                          <a:cs typeface="+mn-cs"/>
                        </a:rPr>
                        <a:t>Data Encryption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Sometimes passwords for documents can be found and in these cases data encryption is necessary.</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 encryption uses an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encryption code/key</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to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encrypt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the document and then the receiver will use the same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code/key</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to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decrypt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the file. If the wrong key is used then the data is meaningless.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Businesses should always use encryption to secure details about customers and the business.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On the internet encryption is also used when you enter your email address, passwords, payment details, etc. This is usually shown by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https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and a small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padlock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at the top of your web browser.</a:t>
                      </a:r>
                      <a:endPar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endPar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2292" name="Picture 4" descr="http://learnwebdesignonline.com/wp-content/uploads/2011/07/secured-password-transmission-ie.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6631" b="74597"/>
          <a:stretch/>
        </p:blipFill>
        <p:spPr bwMode="auto">
          <a:xfrm>
            <a:off x="2371231" y="5482103"/>
            <a:ext cx="3868828" cy="89922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3.bp.blogspot.com/_-v3w7YYXOys/TVFtOhiEhZI/AAAAAAAAASY/SHg4UjFMOyo/s1600/https-backgrou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4341" y="2348881"/>
            <a:ext cx="2220373" cy="16671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7727" y="4149080"/>
            <a:ext cx="21336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906600"/>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Physical Security</a:t>
            </a:r>
            <a:endParaRPr lang="en-GB" sz="3600" dirty="0" smtClean="0">
              <a:solidFill>
                <a:schemeClr val="tx1"/>
              </a:solidFill>
              <a:effectLst/>
            </a:endParaRPr>
          </a:p>
        </p:txBody>
      </p:sp>
      <p:sp>
        <p:nvSpPr>
          <p:cNvPr id="23" name="Content Placeholder 1"/>
          <p:cNvSpPr txBox="1">
            <a:spLocks/>
          </p:cNvSpPr>
          <p:nvPr/>
        </p:nvSpPr>
        <p:spPr>
          <a:xfrm>
            <a:off x="214343" y="1085402"/>
            <a:ext cx="8715375" cy="5655966"/>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538774379"/>
              </p:ext>
            </p:extLst>
          </p:nvPr>
        </p:nvGraphicFramePr>
        <p:xfrm>
          <a:off x="395534" y="1988840"/>
          <a:ext cx="5904658" cy="4678680"/>
        </p:xfrm>
        <a:graphic>
          <a:graphicData uri="http://schemas.openxmlformats.org/drawingml/2006/table">
            <a:tbl>
              <a:tblPr firstRow="1" bandRow="1">
                <a:tableStyleId>{69012ECD-51FC-41F1-AA8D-1B2483CD663E}</a:tableStyleId>
              </a:tblPr>
              <a:tblGrid>
                <a:gridCol w="1909065"/>
                <a:gridCol w="3995593"/>
              </a:tblGrid>
              <a:tr h="2880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Data Security</a:t>
                      </a:r>
                      <a:r>
                        <a:rPr lang="en-GB" sz="1400" baseline="0" dirty="0" smtClean="0"/>
                        <a:t> </a:t>
                      </a:r>
                      <a:r>
                        <a:rPr lang="en-GB" sz="1400" dirty="0" smtClean="0"/>
                        <a:t>Methods </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Physical security:</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Security Badges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Locking doors, window security bars, etc.</a:t>
                      </a:r>
                      <a:endParaRPr lang="en-GB" sz="1400" b="0" dirty="0" smtClean="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Offices uses security guards to monitor data security and prevent unauthorised access.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RFID tags can also be placed into security badges and cards which allow staff to enter areas only if they have the appropriate clearance.</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Other security includes not having computers on the ground floor where they are easily accessed.</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Ensuring that windows have bars, or strengthened glass and doors are thick and strong,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1266" name="Picture 2" descr="http://www.deviantart.com/download/17377015/security_cards_by_daj.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3534762"/>
            <a:ext cx="3024336" cy="2126486"/>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268709" y="2738416"/>
            <a:ext cx="2691527" cy="176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737862"/>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Data Transferring Technologies</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1558061192"/>
              </p:ext>
            </p:extLst>
          </p:nvPr>
        </p:nvGraphicFramePr>
        <p:xfrm>
          <a:off x="395534" y="1988840"/>
          <a:ext cx="6624738" cy="344424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Data Transferring Technologies </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kern="1200" dirty="0" smtClean="0">
                          <a:solidFill>
                            <a:schemeClr val="tx1"/>
                          </a:solidFill>
                          <a:latin typeface="Calibri" pitchFamily="34" charset="0"/>
                          <a:ea typeface="+mn-ea"/>
                          <a:cs typeface="+mn-cs"/>
                        </a:rPr>
                        <a:t>Wired</a:t>
                      </a:r>
                      <a:r>
                        <a:rPr kumimoji="0" lang="en-GB" sz="1400" b="1" kern="1200" baseline="0" dirty="0" smtClean="0">
                          <a:solidFill>
                            <a:schemeClr val="tx1"/>
                          </a:solidFill>
                          <a:latin typeface="Calibri" pitchFamily="34" charset="0"/>
                          <a:ea typeface="+mn-ea"/>
                          <a:cs typeface="+mn-cs"/>
                        </a:rPr>
                        <a:t> Methods</a:t>
                      </a:r>
                      <a:endParaRPr kumimoji="0" lang="en-GB" sz="1400" b="1" kern="1200" dirty="0" smtClean="0">
                        <a:solidFill>
                          <a:schemeClr val="tx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Wired methods connect computers together with cables and are therefore faster and reliable.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They are also more difficult for hackers to access but are, however, more expensive and difficult to install.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kumimoji="0" lang="en-GB" sz="1400" b="1" kern="1200" dirty="0" smtClean="0">
                          <a:solidFill>
                            <a:schemeClr val="tx1"/>
                          </a:solidFill>
                          <a:latin typeface="Calibri" pitchFamily="34" charset="0"/>
                          <a:ea typeface="+mn-ea"/>
                          <a:cs typeface="+mn-cs"/>
                        </a:rPr>
                        <a:t>Wireless</a:t>
                      </a:r>
                      <a:r>
                        <a:rPr kumimoji="0" lang="en-GB" sz="1400" b="1" kern="1200" baseline="0" dirty="0" smtClean="0">
                          <a:solidFill>
                            <a:schemeClr val="tx1"/>
                          </a:solidFill>
                          <a:latin typeface="Calibri" pitchFamily="34" charset="0"/>
                          <a:ea typeface="+mn-ea"/>
                          <a:cs typeface="+mn-cs"/>
                        </a:rPr>
                        <a:t> Methods</a:t>
                      </a:r>
                      <a:endParaRPr kumimoji="0" lang="en-GB" sz="1400" b="1" kern="1200" dirty="0" smtClean="0">
                        <a:solidFill>
                          <a:schemeClr val="tx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Wireless methods use WAPs to connect wireless devices such as smartphones, laptops, tablets, etc.</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They allow portable data transfer but not as secure as wired connections.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kern="1200" dirty="0" smtClean="0">
                          <a:solidFill>
                            <a:schemeClr val="tx1"/>
                          </a:solidFill>
                          <a:latin typeface="Calibri" pitchFamily="34" charset="0"/>
                          <a:ea typeface="+mn-ea"/>
                          <a:cs typeface="+mn-cs"/>
                        </a:rPr>
                        <a:t>Mobile Data Transmission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3G and 4G communication allows mobile phones to connect to the Internet. </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4G has a high bandwidth is faster than 3G.</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Mobile transmission is expensive as tariffs are high.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3314" name="Picture 2" descr="http://www.connectedhome.infopint.com/wp-content/uploads/2009/06/home-network-bwtest-wired-wirele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116" y="2273578"/>
            <a:ext cx="1647767" cy="136471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electronichouse.com/images/uploads/wired_vs_wireles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2901" y="3933056"/>
            <a:ext cx="1634791" cy="147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546174"/>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Data Transferring Technologies</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2968259090"/>
              </p:ext>
            </p:extLst>
          </p:nvPr>
        </p:nvGraphicFramePr>
        <p:xfrm>
          <a:off x="395534" y="1988840"/>
          <a:ext cx="6624738" cy="463296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Data Transferring Technologies </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kern="1200" dirty="0" smtClean="0">
                          <a:solidFill>
                            <a:schemeClr val="tx1"/>
                          </a:solidFill>
                          <a:latin typeface="Calibri" pitchFamily="34" charset="0"/>
                          <a:ea typeface="+mn-ea"/>
                          <a:cs typeface="+mn-cs"/>
                        </a:rPr>
                        <a:t>Remote Methods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Email</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 this is used by employees to transfer data no matter where they are. Emails are unsecure though and hackers can access information and files sent.</a:t>
                      </a:r>
                    </a:p>
                    <a:p>
                      <a:pPr marL="177800" indent="-177800" algn="l">
                        <a:spcAft>
                          <a:spcPts val="600"/>
                        </a:spcAft>
                        <a:buFontTx/>
                        <a:buBlip>
                          <a:blip r:embed="rId3"/>
                        </a:buBlip>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File Sharing</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 Also know as peer-to-peer, this allows people to upload and share files with each other on the Internet. This does however allow illegal sharing of files.</a:t>
                      </a:r>
                    </a:p>
                    <a:p>
                      <a:pPr marL="177800" indent="-177800" algn="l">
                        <a:spcAft>
                          <a:spcPts val="600"/>
                        </a:spcAft>
                        <a:buFontTx/>
                        <a:buBlip>
                          <a:blip r:embed="rId3"/>
                        </a:buBlip>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Cloud</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 This stores company files on the Internet to be accessed anywhere. The company offering the cloud storage is also responsible for the data security which is good, but you pay a lot of money for Internet 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kern="1200" dirty="0" smtClean="0">
                          <a:solidFill>
                            <a:schemeClr val="tx1"/>
                          </a:solidFill>
                          <a:latin typeface="Calibri" pitchFamily="34" charset="0"/>
                          <a:ea typeface="+mn-ea"/>
                          <a:cs typeface="+mn-cs"/>
                        </a:rPr>
                        <a:t>File Compression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File compression allows you to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“shrink”</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(compress) the size or the file so that it can be easily transferred by email or over the Internet.</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This also helps devices such as mobiles which have to transfer files over a low bandwidth.</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Compressing audio and video files can help save space and make file transfer quicker, but the more compressed they are the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lower the sound and video quality</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5361" name="Picture 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769" b="6137"/>
          <a:stretch/>
        </p:blipFill>
        <p:spPr bwMode="auto">
          <a:xfrm>
            <a:off x="7212546" y="2058875"/>
            <a:ext cx="1512168" cy="128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9409" y="3469325"/>
            <a:ext cx="1624680" cy="1039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descr="http://surgeworks.com/wp-content/uploads/2011/06/icloud-wwdc-20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4341" y="4745585"/>
            <a:ext cx="1661623" cy="1131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875428"/>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Data Transferring Technologies</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603643018"/>
              </p:ext>
            </p:extLst>
          </p:nvPr>
        </p:nvGraphicFramePr>
        <p:xfrm>
          <a:off x="395534" y="1988840"/>
          <a:ext cx="6624738" cy="347472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Data Transferring Technologies </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kumimoji="0" lang="en-GB" sz="1400" b="1" kern="1200" dirty="0" smtClean="0">
                          <a:solidFill>
                            <a:schemeClr val="tx1"/>
                          </a:solidFill>
                          <a:latin typeface="Calibri" pitchFamily="34" charset="0"/>
                          <a:ea typeface="+mn-ea"/>
                          <a:cs typeface="+mn-cs"/>
                        </a:rPr>
                        <a:t>Factors affecting the </a:t>
                      </a:r>
                      <a:r>
                        <a:rPr kumimoji="0" lang="en-GB" sz="1400" b="1" kern="1200" baseline="0" dirty="0" smtClean="0">
                          <a:solidFill>
                            <a:schemeClr val="tx1"/>
                          </a:solidFill>
                          <a:latin typeface="Calibri" pitchFamily="34" charset="0"/>
                          <a:ea typeface="+mn-ea"/>
                          <a:cs typeface="+mn-cs"/>
                        </a:rPr>
                        <a:t>Choice of Method</a:t>
                      </a:r>
                      <a:endParaRPr kumimoji="0" lang="en-GB" sz="1400" b="1" kern="1200" dirty="0" smtClean="0">
                        <a:solidFill>
                          <a:schemeClr val="tx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USB flash drives are usually affordable and quick for transferring files between computers, work and home. Unfortunately they can be easily lost so data is unsecure.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CDs and DVDs are not as big as flash drives and it takes a long time to write data to them using a CD/DVD writer.</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Emails are useful for transferring small files, but not secure and therefore files should be encrypted.</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For wired and wireless data transfer, speed and bandwidth are important, especially when transferring large files such as videos. Wired methods are therefore usually quicker more suited to large files.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3G and 4G wireless data transfer for mobiles can stream videos, but it usually takes long to process big files.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5122" name="Picture 2" descr="http://t1.gstatic.com/images?q=tbn:ANd9GcSLJ4dNovChqg_RhNue7s4NVRy8tlG1mTgLG9qn0VnJRByytPCQw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6231" y="2151900"/>
            <a:ext cx="1443541" cy="14629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0.gstatic.com/images?q=tbn:ANd9GcSF2ufFKROIDWwANv1Tx0QXmz4el7ECS1vFim633BR3mZxDLEA3X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4372" y="3808084"/>
            <a:ext cx="1367257" cy="134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68903"/>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Data Backup and Recovery</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4288745401"/>
              </p:ext>
            </p:extLst>
          </p:nvPr>
        </p:nvGraphicFramePr>
        <p:xfrm>
          <a:off x="395534" y="1988840"/>
          <a:ext cx="6624738" cy="426720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Data Backup</a:t>
                      </a:r>
                      <a:r>
                        <a:rPr lang="en-GB" sz="1400" baseline="0" dirty="0" smtClean="0"/>
                        <a:t> and Recovery</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kern="1200" dirty="0" smtClean="0">
                          <a:solidFill>
                            <a:schemeClr val="tx1"/>
                          </a:solidFill>
                          <a:latin typeface="Calibri" pitchFamily="34" charset="0"/>
                          <a:ea typeface="+mn-ea"/>
                          <a:cs typeface="+mn-cs"/>
                        </a:rPr>
                        <a:t>Data Storage Media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If you need to backup huge amounts of data then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CDs/DVDs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and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USBs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are not suitable. </a:t>
                      </a:r>
                    </a:p>
                    <a:p>
                      <a:pPr marL="177800" indent="-177800" algn="l">
                        <a:spcAft>
                          <a:spcPts val="600"/>
                        </a:spcAft>
                        <a:buFontTx/>
                        <a:buBlip>
                          <a:blip r:embed="rId3"/>
                        </a:buBlip>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CDs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and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DVDs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also have the problem that you will need many of them and therefore piles of CD/DVD backups is usually a problem.</a:t>
                      </a:r>
                    </a:p>
                    <a:p>
                      <a:pPr marL="177800" indent="-177800" algn="l">
                        <a:spcAft>
                          <a:spcPts val="600"/>
                        </a:spcAft>
                        <a:buFontTx/>
                        <a:buBlip>
                          <a:blip r:embed="rId3"/>
                        </a:buBlip>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CDs/DVDs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and</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USBs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have the advantage that they can be kept away from the computer in case of fire, etc.</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 cases of large amounts of data companies can use tape drives  or extra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hard</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disks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t>
                      </a:r>
                    </a:p>
                    <a:p>
                      <a:pPr marL="177800" indent="-177800" algn="l">
                        <a:spcAft>
                          <a:spcPts val="600"/>
                        </a:spcAft>
                        <a:buFontTx/>
                        <a:buBlip>
                          <a:blip r:embed="rId3"/>
                        </a:buBlip>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Tape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systems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have large amounts of space but are expensive whereas hard drives are not as expensive.</a:t>
                      </a:r>
                    </a:p>
                    <a:p>
                      <a:pPr marL="177800" indent="-177800" algn="l">
                        <a:spcAft>
                          <a:spcPts val="600"/>
                        </a:spcAft>
                        <a:buFontTx/>
                        <a:buBlip>
                          <a:blip r:embed="rId3"/>
                        </a:buBlip>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Cloud</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storage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on the other hand is very useful for smaller companies that do not have much money. </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Cloud storage providers can also charge customers to provide security and data backup, but can be cheaper than doing it themselves.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3314" name="Picture 2" descr="http://www.connectedhome.infopint.com/wp-content/uploads/2009/06/home-network-bwtest-wired-wirele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116" y="2273578"/>
            <a:ext cx="1647767" cy="136471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electronichouse.com/images/uploads/wired_vs_wireles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2901" y="3933056"/>
            <a:ext cx="1634791" cy="147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381789"/>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Data Backup and Recovery</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327083566"/>
              </p:ext>
            </p:extLst>
          </p:nvPr>
        </p:nvGraphicFramePr>
        <p:xfrm>
          <a:off x="395534" y="1988840"/>
          <a:ext cx="6624738" cy="437388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Data Backup</a:t>
                      </a:r>
                      <a:r>
                        <a:rPr lang="en-GB" sz="1400" baseline="0" dirty="0" smtClean="0"/>
                        <a:t> and Recovery</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kern="1200" dirty="0" smtClean="0">
                          <a:solidFill>
                            <a:schemeClr val="tx1"/>
                          </a:solidFill>
                          <a:latin typeface="Calibri" pitchFamily="34" charset="0"/>
                          <a:ea typeface="+mn-ea"/>
                          <a:cs typeface="+mn-cs"/>
                        </a:rPr>
                        <a:t>Backup 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Most businesses will backup data after every work day, usually at night when staff are not using the system.</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Bigger businesses will even backup more often, like banks that backup every few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kern="1200" dirty="0" smtClean="0">
                          <a:solidFill>
                            <a:schemeClr val="tx1"/>
                          </a:solidFill>
                          <a:latin typeface="Calibri" pitchFamily="34" charset="0"/>
                          <a:ea typeface="+mn-ea"/>
                          <a:cs typeface="+mn-cs"/>
                        </a:rPr>
                        <a:t>Backup Recovery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lost file can usually be recovered from a backup. </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disk</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image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can restore a whole hard disk but today most backup software can also allow you to select the specific file you are missing.</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How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up-to-date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the files you recover are, will all depend on the frequency of your backups.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kern="1200" dirty="0" smtClean="0">
                          <a:solidFill>
                            <a:schemeClr val="tx1"/>
                          </a:solidFill>
                          <a:latin typeface="Calibri" pitchFamily="34" charset="0"/>
                          <a:ea typeface="+mn-ea"/>
                          <a:cs typeface="+mn-cs"/>
                        </a:rPr>
                        <a:t>Archiving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Collections of data that are backed up or “archived” as they are no longer needed in day-to-day operations.</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Once archives are made they can usually be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deleted</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off the hard disk as they will be stored separately.</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Examples of archives, could be the sales and financial reports from last year, or student work from 2 years ago.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3314" name="Picture 2" descr="http://www.connectedhome.infopint.com/wp-content/uploads/2009/06/home-network-bwtest-wired-wirele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116" y="2273578"/>
            <a:ext cx="1647767" cy="136471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electronichouse.com/images/uploads/wired_vs_wireles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2901" y="3933056"/>
            <a:ext cx="1634791" cy="147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634501"/>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Data Backup and Recovery</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671746437"/>
              </p:ext>
            </p:extLst>
          </p:nvPr>
        </p:nvGraphicFramePr>
        <p:xfrm>
          <a:off x="395534" y="1988840"/>
          <a:ext cx="6624738" cy="246888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Data Backup</a:t>
                      </a:r>
                      <a:r>
                        <a:rPr lang="en-GB" sz="1400" baseline="0" dirty="0" smtClean="0"/>
                        <a:t> and Recovery</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kern="1200" dirty="0" smtClean="0">
                          <a:solidFill>
                            <a:schemeClr val="tx1"/>
                          </a:solidFill>
                          <a:latin typeface="Calibri" pitchFamily="34" charset="0"/>
                          <a:ea typeface="+mn-ea"/>
                          <a:cs typeface="+mn-cs"/>
                        </a:rPr>
                        <a:t>Automated versus </a:t>
                      </a:r>
                      <a:r>
                        <a:rPr kumimoji="0" lang="en-GB" sz="1400" b="1" kern="1200" baseline="0" dirty="0" smtClean="0">
                          <a:solidFill>
                            <a:schemeClr val="tx1"/>
                          </a:solidFill>
                          <a:latin typeface="Calibri" pitchFamily="34" charset="0"/>
                          <a:ea typeface="+mn-ea"/>
                          <a:cs typeface="+mn-cs"/>
                        </a:rPr>
                        <a:t> Manual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Most companies will backup frequently, such as the end of each day. To speed up the process they can choose to do this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automatically</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for example at 1am each morning.</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At other times due to how difficult the backup is it might require technical knowledge and so IT specialists would need to back each system up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manually</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t>
                      </a:r>
                    </a:p>
                    <a:p>
                      <a:pPr marL="177800" indent="-177800" algn="l">
                        <a:spcAft>
                          <a:spcPts val="600"/>
                        </a:spcAft>
                        <a:buFontTx/>
                        <a:buBlip>
                          <a:blip r:embed="rId3"/>
                        </a:buBlip>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Manual</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backups can also be useful if backup times change regularly or if backups are rarely made (for example in a small store).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3314" name="Picture 2" descr="http://www.connectedhome.infopint.com/wp-content/uploads/2009/06/home-network-bwtest-wired-wirele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4116" y="2273578"/>
            <a:ext cx="1647767" cy="136471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electronichouse.com/images/uploads/wired_vs_wireles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52901" y="3933056"/>
            <a:ext cx="1634791" cy="1476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160870"/>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GB" sz="3600" dirty="0" smtClean="0"/>
              <a:t>What to DO when Designing Forms</a:t>
            </a:r>
            <a:endParaRPr lang="en-GB" sz="36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4107921322"/>
              </p:ext>
            </p:extLst>
          </p:nvPr>
        </p:nvGraphicFramePr>
        <p:xfrm>
          <a:off x="395534" y="1965091"/>
          <a:ext cx="8352930" cy="4214341"/>
        </p:xfrm>
        <a:graphic>
          <a:graphicData uri="http://schemas.openxmlformats.org/drawingml/2006/table">
            <a:tbl>
              <a:tblPr firstRow="1" bandRow="1">
                <a:tableStyleId>{69012ECD-51FC-41F1-AA8D-1B2483CD663E}</a:tableStyleId>
              </a:tblPr>
              <a:tblGrid>
                <a:gridCol w="8352930"/>
              </a:tblGrid>
              <a:tr h="290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Designing Data Capture Forms – Improving Online Forms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09541">
                <a:tc>
                  <a:txBody>
                    <a:bodyPr/>
                    <a:lstStyle/>
                    <a:p>
                      <a:pPr marL="177800" marR="0" indent="-177800" algn="l" defTabSz="914400" rtl="0" eaLnBrk="1" fontAlgn="auto" latinLnBrk="0" hangingPunct="1">
                        <a:lnSpc>
                          <a:spcPct val="150000"/>
                        </a:lnSpc>
                        <a:spcBef>
                          <a:spcPts val="0"/>
                        </a:spcBef>
                        <a:spcAft>
                          <a:spcPts val="600"/>
                        </a:spcAft>
                        <a:buClrTx/>
                        <a:buSzTx/>
                        <a:buFontTx/>
                        <a:buNone/>
                        <a:tabLst/>
                        <a:defRPr/>
                      </a:pPr>
                      <a:r>
                        <a:rPr lang="en-GB" sz="1400" b="1" dirty="0" smtClean="0">
                          <a:latin typeface="Calibri" pitchFamily="34" charset="0"/>
                        </a:rPr>
                        <a:t>Online </a:t>
                      </a:r>
                      <a:r>
                        <a:rPr lang="en-GB" sz="1400" b="1" baseline="0" dirty="0" smtClean="0">
                          <a:latin typeface="Calibri" pitchFamily="34" charset="0"/>
                        </a:rPr>
                        <a:t>Data Capture Forms can be improved even more in the following ways:</a:t>
                      </a: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Include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drop-down menus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 force the user to select from a pre-set selection of choices.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Use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tick boxes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 simplify the input of data – especially if there are multiple answers.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Use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radio</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buttons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to ensure that users can only select one answer.</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When online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do not use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separate boxes for each letter like on an offline form.</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Use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pre-set formats –</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for example all dates are entered as DD/MM/YYYY.</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Break information into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smaller</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 E.g. Address is: Number, Street, Town, County and Postcode.</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Use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validation</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rules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to make sure that data entered is correct.</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528840" y="6237312"/>
            <a:ext cx="1219624" cy="288032"/>
            <a:chOff x="7308304" y="6237312"/>
            <a:chExt cx="1219624"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308304"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sp>
        <p:nvSpPr>
          <p:cNvPr id="14" name="TextBox 13"/>
          <p:cNvSpPr txBox="1"/>
          <p:nvPr/>
        </p:nvSpPr>
        <p:spPr>
          <a:xfrm>
            <a:off x="526919" y="4851737"/>
            <a:ext cx="8101279" cy="1169551"/>
          </a:xfrm>
          <a:prstGeom prst="rect">
            <a:avLst/>
          </a:prstGeom>
          <a:noFill/>
          <a:ln>
            <a:solidFill>
              <a:srgbClr val="FF0000"/>
            </a:solidFill>
            <a:prstDash val="dash"/>
          </a:ln>
        </p:spPr>
        <p:txBody>
          <a:bodyPr wrap="square" rtlCol="0">
            <a:spAutoFit/>
          </a:bodyPr>
          <a:lstStyle/>
          <a:p>
            <a:r>
              <a:rPr lang="en-GB" sz="1400" dirty="0" smtClean="0">
                <a:latin typeface="Calibri" pitchFamily="34" charset="0"/>
                <a:cs typeface="Calibri" pitchFamily="34" charset="0"/>
              </a:rPr>
              <a:t>Validation rules </a:t>
            </a:r>
            <a:r>
              <a:rPr lang="en-GB" sz="1400" b="1" dirty="0" smtClean="0">
                <a:latin typeface="Calibri" pitchFamily="34" charset="0"/>
                <a:cs typeface="Calibri" pitchFamily="34" charset="0"/>
              </a:rPr>
              <a:t>reduce errors </a:t>
            </a:r>
            <a:r>
              <a:rPr lang="en-GB" sz="1400" dirty="0" smtClean="0">
                <a:latin typeface="Calibri" pitchFamily="34" charset="0"/>
                <a:cs typeface="Calibri" pitchFamily="34" charset="0"/>
              </a:rPr>
              <a:t>when entering information as they check if the </a:t>
            </a:r>
            <a:r>
              <a:rPr lang="en-GB" sz="1400" b="1" dirty="0" smtClean="0">
                <a:latin typeface="Calibri" pitchFamily="34" charset="0"/>
                <a:cs typeface="Calibri" pitchFamily="34" charset="0"/>
              </a:rPr>
              <a:t>data entered is correctly </a:t>
            </a:r>
            <a:r>
              <a:rPr lang="en-GB" sz="1400" dirty="0" smtClean="0">
                <a:latin typeface="Calibri" pitchFamily="34" charset="0"/>
                <a:cs typeface="Calibri" pitchFamily="34" charset="0"/>
              </a:rPr>
              <a:t>according to a </a:t>
            </a:r>
            <a:r>
              <a:rPr lang="en-GB" sz="1400" b="1" dirty="0" smtClean="0">
                <a:latin typeface="Calibri" pitchFamily="34" charset="0"/>
                <a:cs typeface="Calibri" pitchFamily="34" charset="0"/>
              </a:rPr>
              <a:t>set rules</a:t>
            </a:r>
            <a:r>
              <a:rPr lang="en-GB" sz="1400" dirty="0" smtClean="0">
                <a:latin typeface="Calibri" pitchFamily="34" charset="0"/>
                <a:cs typeface="Calibri" pitchFamily="34" charset="0"/>
              </a:rPr>
              <a:t>, such as the right number of letters, numbers, no spaces, etc.</a:t>
            </a:r>
          </a:p>
          <a:p>
            <a:endParaRPr lang="en-GB" sz="1400" dirty="0" smtClean="0">
              <a:latin typeface="Calibri" pitchFamily="34" charset="0"/>
              <a:cs typeface="Calibri" pitchFamily="34" charset="0"/>
            </a:endParaRPr>
          </a:p>
          <a:p>
            <a:r>
              <a:rPr lang="en-GB" sz="1400" dirty="0" smtClean="0">
                <a:latin typeface="Calibri" pitchFamily="34" charset="0"/>
                <a:cs typeface="Calibri" pitchFamily="34" charset="0"/>
              </a:rPr>
              <a:t>For example, it will not allow date that are not in the format </a:t>
            </a:r>
            <a:r>
              <a:rPr lang="en-GB" sz="1400" b="1" dirty="0" smtClean="0">
                <a:latin typeface="Calibri" pitchFamily="34" charset="0"/>
                <a:cs typeface="Calibri" pitchFamily="34" charset="0"/>
              </a:rPr>
              <a:t>DD/MM/YYYY</a:t>
            </a:r>
            <a:r>
              <a:rPr lang="en-GB" sz="1400" dirty="0" smtClean="0">
                <a:latin typeface="Calibri" pitchFamily="34" charset="0"/>
                <a:cs typeface="Calibri" pitchFamily="34" charset="0"/>
              </a:rPr>
              <a:t> or telephone numbers that are not (00000) 0000000. This ensures that data is entered correctly </a:t>
            </a:r>
          </a:p>
        </p:txBody>
      </p:sp>
      <p:grpSp>
        <p:nvGrpSpPr>
          <p:cNvPr id="15" name="Group 14"/>
          <p:cNvGrpSpPr/>
          <p:nvPr/>
        </p:nvGrpSpPr>
        <p:grpSpPr>
          <a:xfrm>
            <a:off x="6516216" y="3429000"/>
            <a:ext cx="1368152" cy="315728"/>
            <a:chOff x="6372200" y="3140968"/>
            <a:chExt cx="1368152" cy="315728"/>
          </a:xfrm>
        </p:grpSpPr>
        <p:pic>
          <p:nvPicPr>
            <p:cNvPr id="11" name="Picture 4" descr="http://www.pro-share.net/wp-content/uploads/2011/09/offline-form.jpg"/>
            <p:cNvPicPr>
              <a:picLocks noChangeAspect="1" noChangeArrowheads="1"/>
            </p:cNvPicPr>
            <p:nvPr/>
          </p:nvPicPr>
          <p:blipFill>
            <a:blip r:embed="rId4" cstate="print"/>
            <a:srcRect l="73951" t="26008" r="3160" b="70257"/>
            <a:stretch>
              <a:fillRect/>
            </a:stretch>
          </p:blipFill>
          <p:spPr bwMode="auto">
            <a:xfrm>
              <a:off x="6372200" y="3140968"/>
              <a:ext cx="1368152" cy="315728"/>
            </a:xfrm>
            <a:prstGeom prst="rect">
              <a:avLst/>
            </a:prstGeom>
            <a:noFill/>
          </p:spPr>
        </p:pic>
        <p:cxnSp>
          <p:nvCxnSpPr>
            <p:cNvPr id="13" name="Straight Connector 12"/>
            <p:cNvCxnSpPr/>
            <p:nvPr/>
          </p:nvCxnSpPr>
          <p:spPr>
            <a:xfrm>
              <a:off x="6372200" y="3140968"/>
              <a:ext cx="1296144" cy="288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6672893"/>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Data Backup and Recovery</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1078717512"/>
              </p:ext>
            </p:extLst>
          </p:nvPr>
        </p:nvGraphicFramePr>
        <p:xfrm>
          <a:off x="395534" y="1988840"/>
          <a:ext cx="8424616" cy="4191000"/>
        </p:xfrm>
        <a:graphic>
          <a:graphicData uri="http://schemas.openxmlformats.org/drawingml/2006/table">
            <a:tbl>
              <a:tblPr firstRow="1" bandRow="1">
                <a:tableStyleId>{69012ECD-51FC-41F1-AA8D-1B2483CD663E}</a:tableStyleId>
              </a:tblPr>
              <a:tblGrid>
                <a:gridCol w="864098"/>
                <a:gridCol w="1800200"/>
                <a:gridCol w="2736304"/>
                <a:gridCol w="3024014"/>
              </a:tblGrid>
              <a:tr h="288032">
                <a:tc gridSpan="4">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kumimoji="0" lang="en-GB" sz="1400" b="1" kern="1200" dirty="0" smtClean="0">
                          <a:solidFill>
                            <a:schemeClr val="bg1"/>
                          </a:solidFill>
                          <a:latin typeface="+mn-lt"/>
                          <a:ea typeface="+mn-ea"/>
                          <a:cs typeface="+mn-cs"/>
                        </a:rPr>
                        <a:t>Factors affecting Choice of 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kumimoji="0" lang="en-GB" sz="1400" b="1" kern="1200" dirty="0" smtClean="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600"/>
                        </a:spcAft>
                        <a:buClrTx/>
                        <a:buSzTx/>
                        <a:buFontTx/>
                        <a:buNone/>
                        <a:tabLst/>
                        <a:defRPr/>
                      </a:pPr>
                      <a:endParaRPr kumimoji="0" lang="en-GB" sz="1400" b="1" kern="1200" dirty="0" smtClean="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032">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kumimoji="0" lang="en-GB" sz="1400" b="1" kern="1200" dirty="0" smtClean="0">
                          <a:solidFill>
                            <a:schemeClr val="bg1"/>
                          </a:solidFill>
                          <a:latin typeface="+mn-lt"/>
                          <a:ea typeface="+mn-ea"/>
                          <a:cs typeface="+mn-cs"/>
                        </a:rPr>
                        <a:t>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kumimoji="0" lang="en-GB" sz="1400" b="1" kern="1200" dirty="0" smtClean="0">
                          <a:solidFill>
                            <a:schemeClr val="bg1"/>
                          </a:solidFill>
                          <a:latin typeface="+mn-lt"/>
                          <a:ea typeface="+mn-ea"/>
                          <a:cs typeface="+mn-cs"/>
                        </a:rPr>
                        <a:t>Cost</a:t>
                      </a:r>
                      <a:endParaRPr kumimoji="0" lang="en-GB" sz="14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kumimoji="0" lang="en-GB" sz="1400" b="1" kern="1200" dirty="0" smtClean="0">
                          <a:solidFill>
                            <a:schemeClr val="bg1"/>
                          </a:solidFill>
                          <a:latin typeface="+mn-lt"/>
                          <a:ea typeface="+mn-ea"/>
                          <a:cs typeface="+mn-cs"/>
                        </a:rPr>
                        <a:t>Ease of Use</a:t>
                      </a:r>
                      <a:endParaRPr kumimoji="0" lang="en-GB" sz="14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kumimoji="0" lang="en-GB" sz="1400" b="1" kern="1200" dirty="0" smtClean="0">
                          <a:solidFill>
                            <a:schemeClr val="bg1"/>
                          </a:solidFill>
                          <a:latin typeface="+mn-lt"/>
                          <a:ea typeface="+mn-ea"/>
                          <a:cs typeface="+mn-cs"/>
                        </a:rPr>
                        <a:t>Security</a:t>
                      </a:r>
                      <a:endParaRPr kumimoji="0" lang="en-GB" sz="1400" b="1"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59778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kumimoji="0" lang="en-GB" sz="1300" b="1" kern="1200" baseline="0" dirty="0" smtClean="0">
                          <a:solidFill>
                            <a:schemeClr val="tx1"/>
                          </a:solidFill>
                          <a:latin typeface="Calibri" pitchFamily="34" charset="0"/>
                          <a:ea typeface="+mn-ea"/>
                          <a:cs typeface="+mn-cs"/>
                        </a:rPr>
                        <a:t>Tape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Expensive device and media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Tapes need to be replaced after each backup</a:t>
                      </a:r>
                    </a:p>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Tapes are easily damaged, e.g. fire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 is encrypted</a:t>
                      </a:r>
                    </a:p>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Small so easily stolen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kumimoji="0" lang="en-GB" sz="1300" b="1" kern="1200" baseline="0" dirty="0" smtClean="0">
                          <a:solidFill>
                            <a:schemeClr val="tx1"/>
                          </a:solidFill>
                          <a:latin typeface="Calibri" pitchFamily="34" charset="0"/>
                          <a:ea typeface="+mn-ea"/>
                          <a:cs typeface="+mn-cs"/>
                        </a:rPr>
                        <a:t>External Hard Disks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Relatively cheap for large amounts of space, e.g. 1TB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Connects via USB so easy to use if the devices have USB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 can be encrypted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Small so easily stolen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kumimoji="0" lang="en-GB" sz="1300" b="1" kern="1200" baseline="0" dirty="0" smtClean="0">
                          <a:solidFill>
                            <a:schemeClr val="tx1"/>
                          </a:solidFill>
                          <a:latin typeface="Calibri" pitchFamily="34" charset="0"/>
                          <a:ea typeface="+mn-ea"/>
                          <a:cs typeface="+mn-cs"/>
                        </a:rPr>
                        <a:t>CDs and DVDs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Cheap unless large amounts of backups are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Small amount of space and therefore needs to be changed during backups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 can be encrypted</a:t>
                      </a:r>
                    </a:p>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Small so easily stolen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kumimoji="0" lang="en-GB" sz="1300" b="1" kern="1200" baseline="0" dirty="0" smtClean="0">
                          <a:solidFill>
                            <a:schemeClr val="tx1"/>
                          </a:solidFill>
                          <a:latin typeface="Calibri" pitchFamily="34" charset="0"/>
                          <a:ea typeface="+mn-ea"/>
                          <a:cs typeface="+mn-cs"/>
                        </a:rPr>
                        <a:t>USB Flash Drive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Very cheap to buy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Will work on any device with a USB</a:t>
                      </a:r>
                    </a:p>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Most smartphones and tablets do not have USB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Most USBs have software that will secure the drive with a password</a:t>
                      </a:r>
                    </a:p>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Small so easily stolen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kumimoji="0" lang="en-GB" sz="1300" b="1" kern="1200" baseline="0" dirty="0" smtClean="0">
                          <a:solidFill>
                            <a:schemeClr val="tx1"/>
                          </a:solidFill>
                          <a:latin typeface="Calibri" pitchFamily="34" charset="0"/>
                          <a:ea typeface="+mn-ea"/>
                          <a:cs typeface="+mn-cs"/>
                        </a:rPr>
                        <a:t>Cloud Storage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Expensive for small amounts of 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Easy to use once setup and can be accessed from anywhere with the Internet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3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 security is the responsibility of the cloud provider and therefore helps smaller businesses.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309320"/>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2347184156"/>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GB" sz="3200" dirty="0" smtClean="0"/>
              <a:t>What to AVOID when Designing Forms</a:t>
            </a:r>
            <a:endParaRPr lang="en-GB" sz="3200" b="1" dirty="0" smtClean="0"/>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666713538"/>
              </p:ext>
            </p:extLst>
          </p:nvPr>
        </p:nvGraphicFramePr>
        <p:xfrm>
          <a:off x="395534" y="1965091"/>
          <a:ext cx="4968554" cy="2804160"/>
        </p:xfrm>
        <a:graphic>
          <a:graphicData uri="http://schemas.openxmlformats.org/drawingml/2006/table">
            <a:tbl>
              <a:tblPr firstRow="1" bandRow="1">
                <a:tableStyleId>{69012ECD-51FC-41F1-AA8D-1B2483CD663E}</a:tableStyleId>
              </a:tblPr>
              <a:tblGrid>
                <a:gridCol w="4968554"/>
              </a:tblGrid>
              <a:tr h="300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smtClean="0">
                          <a:ln>
                            <a:noFill/>
                          </a:ln>
                          <a:effectLst/>
                          <a:uLnTx/>
                          <a:uFillTx/>
                        </a:rPr>
                        <a:t>What to AVOID when Designing Online Forms</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470">
                <a:tc>
                  <a:txBody>
                    <a:bodyPr/>
                    <a:lstStyle/>
                    <a:p>
                      <a:pPr marL="177800" marR="0" indent="-177800" algn="l" defTabSz="914400" rtl="0" eaLnBrk="1" fontAlgn="auto" latinLnBrk="0" hangingPunct="1">
                        <a:lnSpc>
                          <a:spcPct val="150000"/>
                        </a:lnSpc>
                        <a:spcBef>
                          <a:spcPts val="0"/>
                        </a:spcBef>
                        <a:spcAft>
                          <a:spcPts val="600"/>
                        </a:spcAft>
                        <a:buClrTx/>
                        <a:buSzTx/>
                        <a:buFontTx/>
                        <a:buNone/>
                        <a:tabLst/>
                        <a:defRPr/>
                      </a:pPr>
                      <a:r>
                        <a:rPr lang="en-GB" sz="1400" b="1" dirty="0" smtClean="0">
                          <a:latin typeface="Calibri" pitchFamily="34" charset="0"/>
                        </a:rPr>
                        <a:t>Things </a:t>
                      </a:r>
                      <a:r>
                        <a:rPr lang="en-GB" sz="1400" b="1" u="sng" dirty="0" smtClean="0">
                          <a:latin typeface="Calibri" pitchFamily="34" charset="0"/>
                        </a:rPr>
                        <a:t>NOT</a:t>
                      </a:r>
                      <a:r>
                        <a:rPr lang="en-GB" sz="1400" b="1" baseline="0" dirty="0" smtClean="0">
                          <a:latin typeface="Calibri" pitchFamily="34" charset="0"/>
                        </a:rPr>
                        <a:t> to do when designing online data forms:</a:t>
                      </a: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Do not make the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font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too</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small</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so that it cannot be read.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Do not make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input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boxes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too</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small</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E.g. 4 spaces for post code when 8-10 are needed.</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Do not ask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vague</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questions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like “what do you like best?”</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Not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specifying the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input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format</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as an empty line for date of birth could typed in many ways.</a:t>
                      </a:r>
                    </a:p>
                    <a:p>
                      <a:pPr marL="177800" marR="0" indent="-177800" algn="l" defTabSz="914400" rtl="0" eaLnBrk="1" fontAlgn="auto" latinLnBrk="0" hangingPunct="1">
                        <a:lnSpc>
                          <a:spcPct val="100000"/>
                        </a:lnSpc>
                        <a:spcBef>
                          <a:spcPts val="0"/>
                        </a:spcBef>
                        <a:spcAft>
                          <a:spcPts val="600"/>
                        </a:spcAft>
                        <a:buClrTx/>
                        <a:buSzTx/>
                        <a:buFontTx/>
                        <a:buBlip>
                          <a:blip r:embed="rId3"/>
                        </a:buBlip>
                        <a:tabLst/>
                        <a:defRPr/>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Do not use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ranges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that </a:t>
                      </a: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overlap</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as this is confusing – </a:t>
                      </a:r>
                      <a:b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E.g. 0-5, 5-10, 10-15.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528840" y="6237312"/>
            <a:ext cx="1219624" cy="288032"/>
            <a:chOff x="7308304" y="6237312"/>
            <a:chExt cx="1219624"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308304"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2050" name="Picture 2" descr="http://kieranchapmandesign.com/wp/wp-content/uploads/2010/04/yav-2-541x550.png"/>
          <p:cNvPicPr>
            <a:picLocks noChangeAspect="1" noChangeArrowheads="1"/>
          </p:cNvPicPr>
          <p:nvPr/>
        </p:nvPicPr>
        <p:blipFill>
          <a:blip r:embed="rId4" cstate="print"/>
          <a:srcRect/>
          <a:stretch>
            <a:fillRect/>
          </a:stretch>
        </p:blipFill>
        <p:spPr bwMode="auto">
          <a:xfrm>
            <a:off x="5562306" y="1988840"/>
            <a:ext cx="3258165" cy="3312368"/>
          </a:xfrm>
          <a:prstGeom prst="rect">
            <a:avLst/>
          </a:prstGeom>
          <a:noFill/>
        </p:spPr>
      </p:pic>
    </p:spTree>
    <p:extLst>
      <p:ext uri="{BB962C8B-B14F-4D97-AF65-F5344CB8AC3E}">
        <p14:creationId xmlns:p14="http://schemas.microsoft.com/office/powerpoint/2010/main" val="287667289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200" dirty="0" smtClean="0"/>
              <a:t>Automatically Collecting Physical Data </a:t>
            </a:r>
            <a:endParaRPr lang="en-GB" sz="32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495330889"/>
              </p:ext>
            </p:extLst>
          </p:nvPr>
        </p:nvGraphicFramePr>
        <p:xfrm>
          <a:off x="395534" y="1988840"/>
          <a:ext cx="6624738" cy="2829675"/>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Automatically Collecting Physical Data </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lvl="1" indent="-177800" algn="l">
                        <a:spcAft>
                          <a:spcPts val="600"/>
                        </a:spcAft>
                        <a:buFontTx/>
                        <a:buNone/>
                      </a:pPr>
                      <a:r>
                        <a:rPr lang="en-GB" sz="1400" b="1" dirty="0" smtClean="0">
                          <a:latin typeface="Calibri" pitchFamily="34" charset="0"/>
                        </a:rPr>
                        <a:t>Temperature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Measuring the temperature in a room or controlling the heat of a swimming pool can all be done through sensors.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lvl="1" indent="-177800" algn="l">
                        <a:spcAft>
                          <a:spcPts val="600"/>
                        </a:spcAft>
                        <a:buFontTx/>
                        <a:buNone/>
                      </a:pPr>
                      <a:r>
                        <a:rPr lang="en-GB" sz="1400" b="1" baseline="0" dirty="0" smtClean="0">
                          <a:latin typeface="Calibri" pitchFamily="34" charset="0"/>
                        </a:rPr>
                        <a:t>pH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 keep water clean data such as PH readings can be automatically collected in water quality control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lvl="1" indent="-17780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Lighting systems can collect data automatically so that lights can be managed effectively and efficiently.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lvl="1" indent="-17780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Pressure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Pressure sensors are often used to find out if someone is in a specific area, such as those used in alarm systems.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8196" name="Picture 4" descr="http://www.underfloorheating1.co.uk/media/catalog/product/cache/1/image/9df78eab33525d08d6e5fb8d27136e95/h/o/honeywell-cm907-thermostat.jpg"/>
          <p:cNvPicPr>
            <a:picLocks noChangeAspect="1" noChangeArrowheads="1"/>
          </p:cNvPicPr>
          <p:nvPr/>
        </p:nvPicPr>
        <p:blipFill>
          <a:blip r:embed="rId4" cstate="print"/>
          <a:srcRect/>
          <a:stretch>
            <a:fillRect/>
          </a:stretch>
        </p:blipFill>
        <p:spPr bwMode="auto">
          <a:xfrm>
            <a:off x="7092280" y="2096572"/>
            <a:ext cx="1738163" cy="1404436"/>
          </a:xfrm>
          <a:prstGeom prst="rect">
            <a:avLst/>
          </a:prstGeom>
          <a:noFill/>
        </p:spPr>
      </p:pic>
      <p:pic>
        <p:nvPicPr>
          <p:cNvPr id="8198" name="Picture 6" descr="http://www.dosingsolutions.com/content/images/ph%20dose%20screenz.jpg"/>
          <p:cNvPicPr>
            <a:picLocks noChangeAspect="1" noChangeArrowheads="1"/>
          </p:cNvPicPr>
          <p:nvPr/>
        </p:nvPicPr>
        <p:blipFill>
          <a:blip r:embed="rId5" cstate="print"/>
          <a:srcRect/>
          <a:stretch>
            <a:fillRect/>
          </a:stretch>
        </p:blipFill>
        <p:spPr bwMode="auto">
          <a:xfrm>
            <a:off x="7308305" y="3645024"/>
            <a:ext cx="1368152" cy="1249579"/>
          </a:xfrm>
          <a:prstGeom prst="rect">
            <a:avLst/>
          </a:prstGeom>
          <a:noFill/>
        </p:spPr>
      </p:pic>
      <p:pic>
        <p:nvPicPr>
          <p:cNvPr id="8202" name="Picture 10" descr="http://1.bp.blogspot.com/-mY5_deWJI84/UGA62ilc1lI/AAAAAAAAADw/Uu6vJPP3iXo/s1600/Lighting+Controls.jpg"/>
          <p:cNvPicPr>
            <a:picLocks noChangeAspect="1" noChangeArrowheads="1"/>
          </p:cNvPicPr>
          <p:nvPr/>
        </p:nvPicPr>
        <p:blipFill>
          <a:blip r:embed="rId6" cstate="print"/>
          <a:srcRect b="42189"/>
          <a:stretch>
            <a:fillRect/>
          </a:stretch>
        </p:blipFill>
        <p:spPr bwMode="auto">
          <a:xfrm>
            <a:off x="1979712" y="4952710"/>
            <a:ext cx="3600400" cy="1572633"/>
          </a:xfrm>
          <a:prstGeom prst="rect">
            <a:avLst/>
          </a:prstGeom>
          <a:noFill/>
        </p:spPr>
      </p:pic>
    </p:spTree>
    <p:extLst>
      <p:ext uri="{BB962C8B-B14F-4D97-AF65-F5344CB8AC3E}">
        <p14:creationId xmlns:p14="http://schemas.microsoft.com/office/powerpoint/2010/main" val="125213407"/>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Choice of Data Collection Methods </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495330889"/>
              </p:ext>
            </p:extLst>
          </p:nvPr>
        </p:nvGraphicFramePr>
        <p:xfrm>
          <a:off x="395534" y="1988840"/>
          <a:ext cx="6624738" cy="457200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Choice of Data Collection Methods </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lang="en-GB" sz="1400" b="1" dirty="0" smtClean="0">
                          <a:latin typeface="Calibri" pitchFamily="34" charset="0"/>
                        </a:rPr>
                        <a:t>Nature of data to be captured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 nature of the information that you are going to be collecting will influence the data needed. For example Names, Addresses and Postcodes are all text and height and weight will be collected as a number data type.</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On top of this, sometimes online is better than offline (paper based) methods. For example, collecting information for new members joining a large retail store would be easier online, but collecting information for new gym members at a local leisure centre, would be easier through offline (paper based) methods.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None/>
                      </a:pPr>
                      <a:r>
                        <a:rPr lang="en-GB" sz="1400" b="1" baseline="0" dirty="0" smtClean="0">
                          <a:latin typeface="Calibri" pitchFamily="34" charset="0"/>
                        </a:rPr>
                        <a:t>Location of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If data collection is in extreme locations then automatic could be better than paper-based. For example readings of a volcano could be done automatically.</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Sometimes automatic is also better just to free up employees so that they can do other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None/>
                      </a:pPr>
                      <a:r>
                        <a:rPr lang="en-GB" sz="1400" b="1" dirty="0" smtClean="0">
                          <a:latin typeface="Calibri" pitchFamily="34" charset="0"/>
                        </a:rPr>
                        <a:t>Cost</a:t>
                      </a:r>
                      <a:r>
                        <a:rPr lang="en-GB" sz="1400" b="1" baseline="0" dirty="0" smtClean="0">
                          <a:latin typeface="Calibri" pitchFamily="34" charset="0"/>
                        </a:rPr>
                        <a:t> and availability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Cost also affects data collection as paper based methods are cheaper than setting up websites, etc. Therefore some companies will go paper based for this reason.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10242" name="Picture 2" descr="http://www.freedback.com/new/images/homepage/forms.jpg"/>
          <p:cNvPicPr>
            <a:picLocks noChangeAspect="1" noChangeArrowheads="1"/>
          </p:cNvPicPr>
          <p:nvPr/>
        </p:nvPicPr>
        <p:blipFill>
          <a:blip r:embed="rId4" cstate="print"/>
          <a:srcRect/>
          <a:stretch>
            <a:fillRect/>
          </a:stretch>
        </p:blipFill>
        <p:spPr bwMode="auto">
          <a:xfrm>
            <a:off x="7208803" y="2348880"/>
            <a:ext cx="1539661" cy="1728191"/>
          </a:xfrm>
          <a:prstGeom prst="rect">
            <a:avLst/>
          </a:prstGeom>
          <a:noFill/>
        </p:spPr>
      </p:pic>
      <p:pic>
        <p:nvPicPr>
          <p:cNvPr id="10244" name="Picture 4" descr="http://cms.imperial.edu/admin/Media/File_Upload/60-Files/onlineRequest%20forms.jpg"/>
          <p:cNvPicPr>
            <a:picLocks noChangeAspect="1" noChangeArrowheads="1"/>
          </p:cNvPicPr>
          <p:nvPr/>
        </p:nvPicPr>
        <p:blipFill>
          <a:blip r:embed="rId5" cstate="print"/>
          <a:srcRect l="5826" t="6854" r="20920"/>
          <a:stretch>
            <a:fillRect/>
          </a:stretch>
        </p:blipFill>
        <p:spPr bwMode="auto">
          <a:xfrm>
            <a:off x="7133398" y="4293096"/>
            <a:ext cx="1710824" cy="1453158"/>
          </a:xfrm>
          <a:prstGeom prst="rect">
            <a:avLst/>
          </a:prstGeom>
          <a:noFill/>
        </p:spPr>
      </p:pic>
    </p:spTree>
    <p:extLst>
      <p:ext uri="{BB962C8B-B14F-4D97-AF65-F5344CB8AC3E}">
        <p14:creationId xmlns:p14="http://schemas.microsoft.com/office/powerpoint/2010/main" val="125213407"/>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Choice of Data Collection Methods </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495330889"/>
              </p:ext>
            </p:extLst>
          </p:nvPr>
        </p:nvGraphicFramePr>
        <p:xfrm>
          <a:off x="395534" y="1988840"/>
          <a:ext cx="6624738" cy="457200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Choice of Data Collection Methods </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None/>
                      </a:pPr>
                      <a:r>
                        <a:rPr lang="en-GB" sz="1400" b="1" baseline="0" dirty="0" smtClean="0">
                          <a:latin typeface="Calibri" pitchFamily="34" charset="0"/>
                        </a:rPr>
                        <a:t>Ease of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Paper based is easy to use for many people, but bad handwriting could make it difficult to read. Data on the sheet could also be left incomplete and errors made when entering the information.</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Online forms are much easier to use in these respects as it is easy to read and data entered can limited through rules and check and tick boxes.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Analogue to digital convertor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When sensors record information (heat, light, pH, etc) they can change it from analogue to digital so that computers can understand the information. This is done with a analogue to digital convertor.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177800" indent="-177800" algn="l">
                        <a:spcAft>
                          <a:spcPts val="600"/>
                        </a:spcAft>
                        <a:buFontTx/>
                        <a:buNone/>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Information about people must be kept secure. This means that it cannot be lost, damaged, changed so that it is inaccurate or used for the wrong reasons (such as fraud). Rules covering this are in the Data Protection Act.</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To protect data backups should be made, passwords should be used and encryption enabled to prevent unauthorised people accessing the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8194" name="Picture 2" descr="http://t2.gstatic.com/images?q=tbn:ANd9GcTUanQbJaTCPX5re6ES1lrh0IYNfcblcSbVZo-PxMxPuF8S3u4O"/>
          <p:cNvPicPr>
            <a:picLocks noChangeAspect="1" noChangeArrowheads="1"/>
          </p:cNvPicPr>
          <p:nvPr/>
        </p:nvPicPr>
        <p:blipFill>
          <a:blip r:embed="rId4" cstate="print"/>
          <a:srcRect/>
          <a:stretch>
            <a:fillRect/>
          </a:stretch>
        </p:blipFill>
        <p:spPr bwMode="auto">
          <a:xfrm>
            <a:off x="7147092" y="2060848"/>
            <a:ext cx="1637984" cy="1080120"/>
          </a:xfrm>
          <a:prstGeom prst="rect">
            <a:avLst/>
          </a:prstGeom>
          <a:noFill/>
        </p:spPr>
      </p:pic>
      <p:pic>
        <p:nvPicPr>
          <p:cNvPr id="3" name="Picture 4" descr="http://www.technicalcommunicationcenter.com/wp-content/uploads/2011/02/Adobe-FormsCentral.png"/>
          <p:cNvPicPr>
            <a:picLocks noChangeAspect="1" noChangeArrowheads="1"/>
          </p:cNvPicPr>
          <p:nvPr/>
        </p:nvPicPr>
        <p:blipFill>
          <a:blip r:embed="rId5" cstate="print"/>
          <a:srcRect/>
          <a:stretch>
            <a:fillRect/>
          </a:stretch>
        </p:blipFill>
        <p:spPr bwMode="auto">
          <a:xfrm>
            <a:off x="7152412" y="3296859"/>
            <a:ext cx="1638000" cy="1313225"/>
          </a:xfrm>
          <a:prstGeom prst="rect">
            <a:avLst/>
          </a:prstGeom>
          <a:noFill/>
        </p:spPr>
      </p:pic>
      <p:pic>
        <p:nvPicPr>
          <p:cNvPr id="6" name="Picture 6" descr="http://t3.gstatic.com/images?q=tbn:ANd9GcT2jxHzeabvqGXsXSLblD_wTC3IqO75Kf3fexHbrfvM5LJ7WBwl"/>
          <p:cNvPicPr>
            <a:picLocks noChangeAspect="1" noChangeArrowheads="1"/>
          </p:cNvPicPr>
          <p:nvPr/>
        </p:nvPicPr>
        <p:blipFill>
          <a:blip r:embed="rId6" cstate="print"/>
          <a:srcRect/>
          <a:stretch>
            <a:fillRect/>
          </a:stretch>
        </p:blipFill>
        <p:spPr bwMode="auto">
          <a:xfrm>
            <a:off x="7152413" y="4707762"/>
            <a:ext cx="1638000" cy="1457542"/>
          </a:xfrm>
          <a:prstGeom prst="rect">
            <a:avLst/>
          </a:prstGeom>
          <a:noFill/>
        </p:spPr>
      </p:pic>
    </p:spTree>
    <p:extLst>
      <p:ext uri="{BB962C8B-B14F-4D97-AF65-F5344CB8AC3E}">
        <p14:creationId xmlns:p14="http://schemas.microsoft.com/office/powerpoint/2010/main" val="125213407"/>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Choice of Data Type</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573471781"/>
              </p:ext>
            </p:extLst>
          </p:nvPr>
        </p:nvGraphicFramePr>
        <p:xfrm>
          <a:off x="395535" y="1988840"/>
          <a:ext cx="8352929" cy="4127632"/>
        </p:xfrm>
        <a:graphic>
          <a:graphicData uri="http://schemas.openxmlformats.org/drawingml/2006/table">
            <a:tbl>
              <a:tblPr firstRow="1" bandRow="1">
                <a:tableStyleId>{69012ECD-51FC-41F1-AA8D-1B2483CD663E}</a:tableStyleId>
              </a:tblPr>
              <a:tblGrid>
                <a:gridCol w="1440161"/>
                <a:gridCol w="2088232"/>
                <a:gridCol w="2088232"/>
                <a:gridCol w="2736304"/>
              </a:tblGrid>
              <a:tr h="3008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bg1"/>
                          </a:solidFill>
                          <a:effectLst/>
                          <a:uLnTx/>
                          <a:uFillTx/>
                          <a:latin typeface="Calibri" pitchFamily="34" charset="0"/>
                          <a:ea typeface="+mn-ea"/>
                          <a:cs typeface="Calibri" pitchFamily="34" charset="0"/>
                        </a:rPr>
                        <a:t>Data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bg1"/>
                          </a:solidFill>
                          <a:effectLst/>
                          <a:uLnTx/>
                          <a:uFillTx/>
                          <a:latin typeface="Calibri" pitchFamily="34" charset="0"/>
                          <a:ea typeface="+mn-ea"/>
                          <a:cs typeface="Calibri"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bg1"/>
                          </a:solidFill>
                          <a:effectLst/>
                          <a:uLnTx/>
                          <a:uFillTx/>
                          <a:latin typeface="Calibri" pitchFamily="34" charset="0"/>
                          <a:ea typeface="+mn-ea"/>
                          <a:cs typeface="Calibri" pitchFamily="34" charset="0"/>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chemeClr val="bg1"/>
                          </a:solidFill>
                          <a:effectLst/>
                          <a:uLnTx/>
                          <a:uFillTx/>
                          <a:latin typeface="Calibri" pitchFamily="34" charset="0"/>
                          <a:ea typeface="+mn-ea"/>
                          <a:cs typeface="Calibri" pitchFamily="34" charset="0"/>
                        </a:rPr>
                        <a:t>Typical 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930">
                <a:tc>
                  <a:txBody>
                    <a:bodyPr/>
                    <a:lstStyle/>
                    <a:p>
                      <a:pPr marL="0" indent="0" algn="l">
                        <a:spcAft>
                          <a:spcPts val="600"/>
                        </a:spcAft>
                        <a:buFontTx/>
                        <a:buNone/>
                      </a:pPr>
                      <a:r>
                        <a:rPr lang="en-GB" sz="1400" b="1" dirty="0" smtClean="0">
                          <a:latin typeface="Calibri" pitchFamily="34" charset="0"/>
                        </a:rPr>
                        <a:t>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Any Character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Hello @! 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Names of people, address, telephone numbers (this is text as it can have spaces!)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948">
                <a:tc>
                  <a:txBody>
                    <a:bodyPr/>
                    <a:lstStyle/>
                    <a:p>
                      <a:pPr marL="177800" indent="-177800" algn="l">
                        <a:spcAft>
                          <a:spcPts val="600"/>
                        </a:spcAft>
                        <a:buFontTx/>
                        <a:buNone/>
                      </a:pPr>
                      <a:r>
                        <a:rPr lang="en-GB" sz="1400" b="1" baseline="0" dirty="0" smtClean="0">
                          <a:latin typeface="Calibri" pitchFamily="34" charset="0"/>
                        </a:rPr>
                        <a:t>Integer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Whole Numbers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1234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Number of items in stock or items sold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948">
                <a:tc>
                  <a:txBody>
                    <a:bodyPr/>
                    <a:lstStyle/>
                    <a:p>
                      <a:pPr marL="0" indent="0" algn="l">
                        <a:spcAft>
                          <a:spcPts val="600"/>
                        </a:spcAft>
                        <a:buFontTx/>
                        <a:buNone/>
                      </a:pPr>
                      <a:r>
                        <a:rPr kumimoji="0" lang="en-GB" sz="1400" b="1" kern="1200" dirty="0" smtClean="0">
                          <a:solidFill>
                            <a:schemeClr val="tx1"/>
                          </a:solidFill>
                          <a:latin typeface="Calibri" pitchFamily="34" charset="0"/>
                          <a:ea typeface="+mn-ea"/>
                          <a:cs typeface="+mn-cs"/>
                        </a:rPr>
                        <a:t>Real Number</a:t>
                      </a:r>
                      <a:endParaRPr lang="en-GB" sz="1400" b="1" baseline="0" dirty="0" smtClean="0">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Any number with or without decimal places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10.50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Prices, height, 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94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kumimoji="0" lang="en-GB" sz="1400" b="1" kern="1200" dirty="0" smtClean="0">
                          <a:solidFill>
                            <a:schemeClr val="tx1"/>
                          </a:solidFill>
                          <a:latin typeface="Calibri" pitchFamily="34" charset="0"/>
                          <a:ea typeface="+mn-ea"/>
                          <a:cs typeface="+mn-cs"/>
                        </a:rPr>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Stores a date in various formats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10/08/2012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For dates in various formats, e.g. 10/08/12 or 10 August 2012,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etc</a:t>
                      </a:r>
                      <a:endPar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93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kumimoji="0" lang="en-GB" sz="1400" b="1" kern="1200" dirty="0" smtClean="0">
                          <a:solidFill>
                            <a:schemeClr val="tx1"/>
                          </a:solidFill>
                          <a:latin typeface="Calibri" pitchFamily="34" charset="0"/>
                          <a:ea typeface="+mn-ea"/>
                          <a:cs typeface="+mn-cs"/>
                        </a:rPr>
                        <a:t>Boolean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True or 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When there are choices between two options, Y/N, True or False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Enter whether customers have paid or if they are vegetarian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948">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kumimoji="0" lang="en-GB" sz="1400" b="1" kern="1200" dirty="0" smtClean="0">
                          <a:solidFill>
                            <a:schemeClr val="tx1"/>
                          </a:solidFill>
                          <a:latin typeface="Calibri" pitchFamily="34" charset="0"/>
                          <a:ea typeface="+mn-ea"/>
                          <a:cs typeface="+mn-cs"/>
                        </a:rPr>
                        <a:t>Image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graphic 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photograph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A customer membership photo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1221557581"/>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Data Verification Methods</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1917830215"/>
              </p:ext>
            </p:extLst>
          </p:nvPr>
        </p:nvGraphicFramePr>
        <p:xfrm>
          <a:off x="395534" y="1988840"/>
          <a:ext cx="6624738" cy="246888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Data Verification</a:t>
                      </a:r>
                      <a:r>
                        <a:rPr lang="en-GB" sz="1400" baseline="0" dirty="0" smtClean="0"/>
                        <a:t> </a:t>
                      </a:r>
                      <a:r>
                        <a:rPr lang="en-GB" sz="1400" dirty="0" smtClean="0"/>
                        <a:t>Methods </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lang="en-GB" sz="1400" b="1" dirty="0" smtClean="0">
                          <a:latin typeface="Calibri" pitchFamily="34" charset="0"/>
                        </a:rPr>
                        <a:t>Verification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Verification is used to ensure that data entered into the system is the same as that on the form.</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For small amounts of data a visual check is enough, but for large amounts two people can enter the same data and the computer can check this and report any problems to the people entering the data.</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Other ways of doing this is by using double input – for example, entering a password, where the user is asked twice to enter the data to insure it is correct.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5122" name="Picture 2" descr="http://t1.gstatic.com/images?q=tbn:ANd9GcSLJ4dNovChqg_RhNue7s4NVRy8tlG1mTgLG9qn0VnJRByytPCQw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6231" y="2151900"/>
            <a:ext cx="1443541" cy="14629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0.gstatic.com/images?q=tbn:ANd9GcSF2ufFKROIDWwANv1Tx0QXmz4el7ECS1vFim633BR3mZxDLEA3X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4372" y="3808084"/>
            <a:ext cx="1367257" cy="134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62768"/>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marL="177800" indent="-177800">
              <a:spcAft>
                <a:spcPts val="600"/>
              </a:spcAft>
            </a:pPr>
            <a:r>
              <a:rPr lang="en-GB" sz="3600" dirty="0" smtClean="0"/>
              <a:t>Data Validation Methods</a:t>
            </a:r>
            <a:endParaRPr lang="en-GB" sz="3600" dirty="0" smtClean="0">
              <a:solidFill>
                <a:schemeClr val="tx1"/>
              </a:solidFill>
              <a:effectLst/>
            </a:endParaRPr>
          </a:p>
        </p:txBody>
      </p:sp>
      <p:sp>
        <p:nvSpPr>
          <p:cNvPr id="23" name="Content Placeholder 1"/>
          <p:cNvSpPr txBox="1">
            <a:spLocks/>
          </p:cNvSpPr>
          <p:nvPr/>
        </p:nvSpPr>
        <p:spPr>
          <a:xfrm>
            <a:off x="214343" y="1085402"/>
            <a:ext cx="8715375" cy="5583958"/>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pPr lvl="0" fontAlgn="auto">
              <a:spcBef>
                <a:spcPts val="0"/>
              </a:spcBef>
              <a:spcAft>
                <a:spcPts val="0"/>
              </a:spcAft>
              <a:defRPr/>
            </a:pPr>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H</a:t>
            </a:r>
            <a:r>
              <a:rPr lang="en-GB" sz="1600" dirty="0" err="1" smtClean="0">
                <a:latin typeface="Calibri" pitchFamily="34" charset="0"/>
                <a:cs typeface="Calibri" pitchFamily="34" charset="0"/>
              </a:rPr>
              <a:t>ow</a:t>
            </a:r>
            <a:r>
              <a:rPr lang="en-GB" sz="1600" dirty="0" smtClean="0">
                <a:latin typeface="Calibri" pitchFamily="34" charset="0"/>
                <a:cs typeface="Calibri" pitchFamily="34" charset="0"/>
              </a:rPr>
              <a:t> to work with information and data to meet specific business needs</a:t>
            </a:r>
            <a:endParaRPr lang="en-GB" sz="1600" dirty="0">
              <a:latin typeface="Calibri" pitchFamily="34" charset="0"/>
              <a:cs typeface="Calibri" pitchFamily="34" charset="0"/>
            </a:endParaRPr>
          </a:p>
        </p:txBody>
      </p:sp>
      <p:sp>
        <p:nvSpPr>
          <p:cNvPr id="34" name="Rectangle 33"/>
          <p:cNvSpPr/>
          <p:nvPr/>
        </p:nvSpPr>
        <p:spPr>
          <a:xfrm>
            <a:off x="323528" y="1628800"/>
            <a:ext cx="8496944" cy="307777"/>
          </a:xfrm>
          <a:prstGeom prst="rect">
            <a:avLst/>
          </a:prstGeom>
        </p:spPr>
        <p:txBody>
          <a:bodyPr wrap="square">
            <a:spAutoFit/>
          </a:bodyPr>
          <a:lstStyle/>
          <a:p>
            <a:pPr lvl="0" fontAlgn="auto">
              <a:spcBef>
                <a:spcPts val="0"/>
              </a:spcBef>
              <a:spcAft>
                <a:spcPts val="0"/>
              </a:spcAft>
              <a:defRPr/>
            </a:pPr>
            <a:r>
              <a:rPr lang="en-GB" sz="1400" dirty="0" smtClean="0">
                <a:latin typeface="Calibri" pitchFamily="34" charset="0"/>
                <a:cs typeface="Calibri" pitchFamily="34" charset="0"/>
              </a:rPr>
              <a:t>SWS events would like you to create a document to discuss the features and purposes of computing devices.</a:t>
            </a:r>
          </a:p>
        </p:txBody>
      </p:sp>
      <p:graphicFrame>
        <p:nvGraphicFramePr>
          <p:cNvPr id="50" name="Table 49"/>
          <p:cNvGraphicFramePr>
            <a:graphicFrameLocks noGrp="1"/>
          </p:cNvGraphicFramePr>
          <p:nvPr>
            <p:extLst>
              <p:ext uri="{D42A27DB-BD31-4B8C-83A1-F6EECF244321}">
                <p14:modId xmlns:p14="http://schemas.microsoft.com/office/powerpoint/2010/main" val="3022046720"/>
              </p:ext>
            </p:extLst>
          </p:nvPr>
        </p:nvGraphicFramePr>
        <p:xfrm>
          <a:off x="395534" y="1988840"/>
          <a:ext cx="6624738" cy="4343400"/>
        </p:xfrm>
        <a:graphic>
          <a:graphicData uri="http://schemas.openxmlformats.org/drawingml/2006/table">
            <a:tbl>
              <a:tblPr firstRow="1" bandRow="1">
                <a:tableStyleId>{69012ECD-51FC-41F1-AA8D-1B2483CD663E}</a:tableStyleId>
              </a:tblPr>
              <a:tblGrid>
                <a:gridCol w="2141878"/>
                <a:gridCol w="4482860"/>
              </a:tblGrid>
              <a:tr h="2880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Data Validation</a:t>
                      </a:r>
                      <a:r>
                        <a:rPr lang="en-GB" sz="1400" baseline="0" dirty="0" smtClean="0"/>
                        <a:t> </a:t>
                      </a:r>
                      <a:r>
                        <a:rPr lang="en-GB" sz="1400" dirty="0" smtClean="0"/>
                        <a:t>Methods </a:t>
                      </a: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785">
                <a:tc>
                  <a:txBody>
                    <a:bodyPr/>
                    <a:lstStyle/>
                    <a:p>
                      <a:pPr marL="0" indent="0" algn="l">
                        <a:spcAft>
                          <a:spcPts val="600"/>
                        </a:spcAft>
                        <a:buFontTx/>
                        <a:buNone/>
                      </a:pPr>
                      <a:r>
                        <a:rPr lang="en-GB" sz="1400" b="1" dirty="0" smtClean="0">
                          <a:latin typeface="Calibri" pitchFamily="34" charset="0"/>
                        </a:rPr>
                        <a:t>Validation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Validation checks to see if the data entered is correct as the user enters it into the system.</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Validation rules are used in </a:t>
                      </a:r>
                      <a:r>
                        <a:rPr kumimoji="0" lang="en-GB" sz="1400" b="0" i="0" u="none" strike="noStrike" kern="1200" cap="none" spc="0" normalizeH="0" baseline="0" dirty="0" err="1" smtClean="0">
                          <a:ln>
                            <a:noFill/>
                          </a:ln>
                          <a:solidFill>
                            <a:schemeClr val="tx1"/>
                          </a:solidFill>
                          <a:effectLst/>
                          <a:uLnTx/>
                          <a:uFillTx/>
                          <a:latin typeface="Calibri" pitchFamily="34" charset="0"/>
                          <a:ea typeface="+mn-ea"/>
                          <a:cs typeface="Calibri" pitchFamily="34" charset="0"/>
                        </a:rPr>
                        <a:t>spreadsheets</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and databases to check that data is entered correctly.</a:t>
                      </a:r>
                    </a:p>
                    <a:p>
                      <a:pPr marL="177800" indent="-177800" algn="l">
                        <a:spcAft>
                          <a:spcPts val="600"/>
                        </a:spcAft>
                        <a:buFontTx/>
                        <a:buBlip>
                          <a:blip r:embed="rId3"/>
                        </a:buBlip>
                      </a:pP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There are various types of validation checks:</a:t>
                      </a:r>
                    </a:p>
                    <a:p>
                      <a:pPr marL="515938" lvl="1" indent="-342900" algn="l">
                        <a:spcAft>
                          <a:spcPts val="600"/>
                        </a:spcAft>
                        <a:buFontTx/>
                        <a:buAutoNum type="arabicPeriod"/>
                        <a:tabLst>
                          <a:tab pos="355600" algn="l"/>
                        </a:tabLst>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Presence check</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 This checks to see that all required data is entered and not left blank.</a:t>
                      </a:r>
                    </a:p>
                    <a:p>
                      <a:pPr marL="515938" lvl="1" indent="-342900" algn="l">
                        <a:spcAft>
                          <a:spcPts val="600"/>
                        </a:spcAft>
                        <a:buFontTx/>
                        <a:buAutoNum type="arabicPeriod"/>
                        <a:tabLst>
                          <a:tab pos="355600" algn="l"/>
                        </a:tabLst>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Data type check</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 This checks that if numbers are required, then only numbers are entered.</a:t>
                      </a:r>
                    </a:p>
                    <a:p>
                      <a:pPr marL="515938" lvl="1" indent="-342900" algn="l">
                        <a:spcAft>
                          <a:spcPts val="600"/>
                        </a:spcAft>
                        <a:buFontTx/>
                        <a:buAutoNum type="arabicPeriod"/>
                        <a:tabLst>
                          <a:tab pos="355600" algn="l"/>
                        </a:tabLst>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Format check</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 This ensures that data is entered correctly, for example: DD/MM/YYYY</a:t>
                      </a:r>
                    </a:p>
                    <a:p>
                      <a:pPr marL="515938" lvl="1" indent="-342900" algn="l">
                        <a:spcAft>
                          <a:spcPts val="600"/>
                        </a:spcAft>
                        <a:buFontTx/>
                        <a:buAutoNum type="arabicPeriod"/>
                        <a:tabLst>
                          <a:tab pos="355600" algn="l"/>
                        </a:tabLst>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Range check</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 This checks that data is in a set range, for example age &gt; 18 and &lt; 60</a:t>
                      </a:r>
                    </a:p>
                    <a:p>
                      <a:pPr marL="515938" lvl="1" indent="-342900" algn="l">
                        <a:spcAft>
                          <a:spcPts val="600"/>
                        </a:spcAft>
                        <a:buFontTx/>
                        <a:buAutoNum type="arabicPeriod"/>
                        <a:tabLst>
                          <a:tab pos="355600" algn="l"/>
                        </a:tabLst>
                      </a:pPr>
                      <a:r>
                        <a:rPr kumimoji="0" lang="en-GB" sz="1400" b="1"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Character check</a:t>
                      </a:r>
                      <a:r>
                        <a:rPr kumimoji="0" lang="en-GB" sz="14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 – This checks that incorrect characters are not entered, for example there are no @ or ! in a post 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5"/>
          <p:cNvGrpSpPr/>
          <p:nvPr/>
        </p:nvGrpSpPr>
        <p:grpSpPr>
          <a:xfrm>
            <a:off x="7312816" y="6237312"/>
            <a:ext cx="1363640" cy="288032"/>
            <a:chOff x="7164288" y="6237312"/>
            <a:chExt cx="1363640" cy="288032"/>
          </a:xfrm>
        </p:grpSpPr>
        <p:sp>
          <p:nvSpPr>
            <p:cNvPr id="4" name="Action Button: Forward or Next 3">
              <a:hlinkClick r:id="" action="ppaction://hlinkshowjump?jump=nextslide" highlightClick="1"/>
            </p:cNvPr>
            <p:cNvSpPr/>
            <p:nvPr/>
          </p:nvSpPr>
          <p:spPr>
            <a:xfrm>
              <a:off x="8028384" y="6237312"/>
              <a:ext cx="499544" cy="288032"/>
            </a:xfrm>
            <a:prstGeom prst="actionButtonForwardNex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5" name="Action Button: Back or Previous 4">
              <a:hlinkClick r:id="" action="ppaction://hlinkshowjump?jump=previousslide" highlightClick="1"/>
            </p:cNvPr>
            <p:cNvSpPr/>
            <p:nvPr/>
          </p:nvSpPr>
          <p:spPr>
            <a:xfrm>
              <a:off x="7164288" y="6237312"/>
              <a:ext cx="499544" cy="288032"/>
            </a:xfrm>
            <a:prstGeom prst="actionButtonBackPrevio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grpSp>
      <p:pic>
        <p:nvPicPr>
          <p:cNvPr id="4098" name="Picture 2" descr="http://t1.gstatic.com/images?q=tbn:ANd9GcS0YtgTMxTAQBMmrdTNZRj6vNmvjWMHf2x6tpIaHf2V7FgD-KuXF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3682" y="3991385"/>
            <a:ext cx="1434215" cy="10937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3.gstatic.com/images?q=tbn:ANd9GcSQjcpQIUkNtgTs4BpFrDT80O6dAoq1zb15YPZZz53NbO3yawb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4091" y="2283226"/>
            <a:ext cx="1433806" cy="143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187421"/>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4e5991172ea6b47a44edc9656f3d2a84c5fca68d"/>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eWeston">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6DD945F-B7B0-4691-A0D0-E2EAD6DA23B3}">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3.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BrookeWeston</Template>
  <TotalTime>29615</TotalTime>
  <Words>3276</Words>
  <Application>Microsoft Office PowerPoint</Application>
  <PresentationFormat>On-screen Show (4:3)</PresentationFormat>
  <Paragraphs>345</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Lucida Sans Unicode</vt:lpstr>
      <vt:lpstr>Verdana</vt:lpstr>
      <vt:lpstr>Wingdings 2</vt:lpstr>
      <vt:lpstr>Wingdings 3</vt:lpstr>
      <vt:lpstr>BrookeWeston</vt:lpstr>
      <vt:lpstr>Designing Data Capture Forms</vt:lpstr>
      <vt:lpstr>What to DO when Designing Forms</vt:lpstr>
      <vt:lpstr>What to AVOID when Designing Forms</vt:lpstr>
      <vt:lpstr>Automatically Collecting Physical Data </vt:lpstr>
      <vt:lpstr>Choice of Data Collection Methods </vt:lpstr>
      <vt:lpstr>Choice of Data Collection Methods </vt:lpstr>
      <vt:lpstr>Choice of Data Type</vt:lpstr>
      <vt:lpstr>Data Verification Methods</vt:lpstr>
      <vt:lpstr>Data Validation Methods</vt:lpstr>
      <vt:lpstr>Network and Computer Security</vt:lpstr>
      <vt:lpstr>Document Security - Passwords</vt:lpstr>
      <vt:lpstr>Document Security - Encryption</vt:lpstr>
      <vt:lpstr>Physical Security</vt:lpstr>
      <vt:lpstr>Data Transferring Technologies</vt:lpstr>
      <vt:lpstr>Data Transferring Technologies</vt:lpstr>
      <vt:lpstr>Data Transferring Technologies</vt:lpstr>
      <vt:lpstr>Data Backup and Recovery</vt:lpstr>
      <vt:lpstr>Data Backup and Recovery</vt:lpstr>
      <vt:lpstr>Data Backup and Recovery</vt:lpstr>
      <vt:lpstr>Data Backup and Recovery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Information and Data</dc:title>
  <dc:subject/>
  <dc:creator>Declan Lynch</dc:creator>
  <cp:lastModifiedBy>Declan Lynch</cp:lastModifiedBy>
  <cp:revision>1054</cp:revision>
  <cp:lastPrinted>2012-09-28T14:36:43Z</cp:lastPrinted>
  <dcterms:created xsi:type="dcterms:W3CDTF">2008-03-12T11:01:44Z</dcterms:created>
  <dcterms:modified xsi:type="dcterms:W3CDTF">2015-12-03T13:03:26Z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