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3"/>
  </p:notesMasterIdLst>
  <p:sldIdLst>
    <p:sldId id="256" r:id="rId5"/>
    <p:sldId id="258" r:id="rId6"/>
    <p:sldId id="363" r:id="rId7"/>
    <p:sldId id="364" r:id="rId8"/>
    <p:sldId id="365" r:id="rId9"/>
    <p:sldId id="366" r:id="rId10"/>
    <p:sldId id="367" r:id="rId11"/>
    <p:sldId id="370" r:id="rId12"/>
    <p:sldId id="371" r:id="rId13"/>
    <p:sldId id="374" r:id="rId14"/>
    <p:sldId id="375" r:id="rId15"/>
    <p:sldId id="394" r:id="rId16"/>
    <p:sldId id="395" r:id="rId17"/>
    <p:sldId id="396" r:id="rId18"/>
    <p:sldId id="398" r:id="rId19"/>
    <p:sldId id="399" r:id="rId20"/>
    <p:sldId id="400" r:id="rId21"/>
    <p:sldId id="402" r:id="rId22"/>
    <p:sldId id="407" r:id="rId23"/>
    <p:sldId id="415" r:id="rId24"/>
    <p:sldId id="408" r:id="rId25"/>
    <p:sldId id="409" r:id="rId26"/>
    <p:sldId id="428" r:id="rId27"/>
    <p:sldId id="429" r:id="rId28"/>
    <p:sldId id="430" r:id="rId29"/>
    <p:sldId id="431" r:id="rId30"/>
    <p:sldId id="432" r:id="rId31"/>
    <p:sldId id="440" r:id="rId32"/>
    <p:sldId id="450" r:id="rId33"/>
    <p:sldId id="451" r:id="rId34"/>
    <p:sldId id="454" r:id="rId35"/>
    <p:sldId id="455" r:id="rId36"/>
    <p:sldId id="458" r:id="rId37"/>
    <p:sldId id="460" r:id="rId38"/>
    <p:sldId id="463" r:id="rId39"/>
    <p:sldId id="465" r:id="rId40"/>
    <p:sldId id="468" r:id="rId41"/>
    <p:sldId id="469" r:id="rId42"/>
  </p:sldIdLst>
  <p:sldSz cx="9144000" cy="6858000" type="screen4x3"/>
  <p:notesSz cx="6797675" cy="987425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varScale="1">
        <p:scale>
          <a:sx n="87" d="100"/>
          <a:sy n="87" d="100"/>
        </p:scale>
        <p:origin x="1494" y="102"/>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12/3/2015</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80113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247031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409141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283186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27349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170527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168860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2517084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3819178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52419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287223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671384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85945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2070972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3014001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62902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3821761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39057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1576366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224634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98308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14171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938777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2789261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3087734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3404988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3890129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3382853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4201854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104588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396849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141621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61018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221434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242409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185815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97522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799611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13.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38.xml"/><Relationship Id="rId5" Type="http://schemas.openxmlformats.org/officeDocument/2006/relationships/slide" Target="../slides/slide12.xml"/><Relationship Id="rId10" Type="http://schemas.openxmlformats.org/officeDocument/2006/relationships/slide" Target="../slides/slide31.xml"/><Relationship Id="rId4" Type="http://schemas.openxmlformats.org/officeDocument/2006/relationships/slide" Target="../slides/slide2.xml"/><Relationship Id="rId9" Type="http://schemas.openxmlformats.org/officeDocument/2006/relationships/slide" Target="../slides/slide30.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slide" Target="../slides/slide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rId3" action="ppaction://hlinksldjump"/>
          </p:cNvPr>
          <p:cNvSpPr/>
          <p:nvPr userDrawn="1"/>
        </p:nvSpPr>
        <p:spPr>
          <a:xfrm>
            <a:off x="256773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a:t>
            </a:r>
            <a:endParaRPr lang="en-GB" b="1" dirty="0"/>
          </a:p>
        </p:txBody>
      </p:sp>
      <p:sp>
        <p:nvSpPr>
          <p:cNvPr id="5" name="Round Same Side Corner Rectangle 4">
            <a:hlinkClick r:id="rId4"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7" name="Round Same Side Corner Rectangle 6">
            <a:hlinkClick r:id="rId5" action="ppaction://hlinksldjump"/>
          </p:cNvPr>
          <p:cNvSpPr/>
          <p:nvPr userDrawn="1"/>
        </p:nvSpPr>
        <p:spPr>
          <a:xfrm>
            <a:off x="3035747" y="71929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2</a:t>
            </a:r>
            <a:endParaRPr lang="en-GB" b="1" dirty="0"/>
          </a:p>
        </p:txBody>
      </p:sp>
      <p:sp>
        <p:nvSpPr>
          <p:cNvPr id="8" name="Round Same Side Corner Rectangle 7">
            <a:hlinkClick r:id="rId6"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10" name="Round Same Side Corner Rectangle 9">
            <a:hlinkClick r:id="rId7" action="ppaction://hlinksldjump"/>
          </p:cNvPr>
          <p:cNvSpPr/>
          <p:nvPr userDrawn="1"/>
        </p:nvSpPr>
        <p:spPr>
          <a:xfrm>
            <a:off x="3504178" y="720054"/>
            <a:ext cx="396000"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3c</a:t>
            </a:r>
            <a:endParaRPr lang="en-GB" b="1" dirty="0"/>
          </a:p>
        </p:txBody>
      </p:sp>
      <p:sp>
        <p:nvSpPr>
          <p:cNvPr id="11" name="Round Same Side Corner Rectangle 10">
            <a:hlinkClick r:id="rId8" action="ppaction://hlinksldjump"/>
          </p:cNvPr>
          <p:cNvSpPr/>
          <p:nvPr userDrawn="1"/>
        </p:nvSpPr>
        <p:spPr>
          <a:xfrm>
            <a:off x="3972186"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3</a:t>
            </a:r>
            <a:endParaRPr lang="en-GB" b="1" dirty="0"/>
          </a:p>
        </p:txBody>
      </p:sp>
      <p:sp>
        <p:nvSpPr>
          <p:cNvPr id="12" name="Round Same Side Corner Rectangle 11">
            <a:hlinkClick r:id="rId9" action="ppaction://hlinksldjump"/>
          </p:cNvPr>
          <p:cNvSpPr/>
          <p:nvPr userDrawn="1"/>
        </p:nvSpPr>
        <p:spPr>
          <a:xfrm>
            <a:off x="4439859" y="717204"/>
            <a:ext cx="396000"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4c</a:t>
            </a:r>
            <a:endParaRPr lang="en-GB" b="1" dirty="0"/>
          </a:p>
        </p:txBody>
      </p:sp>
      <p:sp>
        <p:nvSpPr>
          <p:cNvPr id="13" name="Round Same Side Corner Rectangle 12">
            <a:hlinkClick r:id="rId10" action="ppaction://hlinksldjump"/>
          </p:cNvPr>
          <p:cNvSpPr/>
          <p:nvPr userDrawn="1"/>
        </p:nvSpPr>
        <p:spPr>
          <a:xfrm>
            <a:off x="4908290"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4</a:t>
            </a:r>
            <a:endParaRPr lang="en-GB" b="1" dirty="0"/>
          </a:p>
        </p:txBody>
      </p:sp>
      <p:sp>
        <p:nvSpPr>
          <p:cNvPr id="14" name="Round Same Side Corner Rectangle 13">
            <a:hlinkClick r:id="rId11" action="ppaction://hlinksldjump"/>
          </p:cNvPr>
          <p:cNvSpPr/>
          <p:nvPr userDrawn="1"/>
        </p:nvSpPr>
        <p:spPr>
          <a:xfrm>
            <a:off x="5376386"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5</a:t>
            </a:r>
            <a:endParaRPr lang="en-GB" b="1" dirty="0"/>
          </a:p>
        </p:txBody>
      </p:sp>
      <p:sp>
        <p:nvSpPr>
          <p:cNvPr id="15" name="Round Same Side Corner Rectangle 14">
            <a:hlinkClick r:id="" action="ppaction://noaction"/>
          </p:cNvPr>
          <p:cNvSpPr/>
          <p:nvPr userDrawn="1"/>
        </p:nvSpPr>
        <p:spPr>
          <a:xfrm>
            <a:off x="6312067"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6</a:t>
            </a:r>
            <a:endParaRPr lang="en-GB" b="1" dirty="0"/>
          </a:p>
        </p:txBody>
      </p:sp>
      <p:sp>
        <p:nvSpPr>
          <p:cNvPr id="16" name="Round Same Side Corner Rectangle 15">
            <a:hlinkClick r:id="" action="ppaction://noaction"/>
          </p:cNvPr>
          <p:cNvSpPr/>
          <p:nvPr userDrawn="1"/>
        </p:nvSpPr>
        <p:spPr>
          <a:xfrm>
            <a:off x="7247836"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7</a:t>
            </a:r>
            <a:endParaRPr lang="en-GB" b="1" dirty="0"/>
          </a:p>
        </p:txBody>
      </p:sp>
      <p:sp>
        <p:nvSpPr>
          <p:cNvPr id="17" name="Round Same Side Corner Rectangle 16">
            <a:hlinkClick r:id="" action="ppaction://noaction"/>
          </p:cNvPr>
          <p:cNvSpPr/>
          <p:nvPr userDrawn="1"/>
        </p:nvSpPr>
        <p:spPr>
          <a:xfrm>
            <a:off x="5844394" y="717204"/>
            <a:ext cx="396000"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6c</a:t>
            </a:r>
            <a:endParaRPr lang="en-GB" b="1" dirty="0"/>
          </a:p>
        </p:txBody>
      </p:sp>
      <p:sp>
        <p:nvSpPr>
          <p:cNvPr id="18" name="Round Same Side Corner Rectangle 17">
            <a:hlinkClick r:id="" action="ppaction://noaction"/>
          </p:cNvPr>
          <p:cNvSpPr/>
          <p:nvPr userDrawn="1"/>
        </p:nvSpPr>
        <p:spPr>
          <a:xfrm>
            <a:off x="6780163" y="717204"/>
            <a:ext cx="396000"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7c</a:t>
            </a:r>
            <a:endParaRPr lang="en-GB" b="1" dirty="0"/>
          </a:p>
        </p:txBody>
      </p:sp>
      <p:sp>
        <p:nvSpPr>
          <p:cNvPr id="19" name="Round Same Side Corner Rectangle 18">
            <a:hlinkClick r:id="" action="ppaction://noaction"/>
          </p:cNvPr>
          <p:cNvSpPr/>
          <p:nvPr userDrawn="1"/>
        </p:nvSpPr>
        <p:spPr>
          <a:xfrm>
            <a:off x="7715756" y="717204"/>
            <a:ext cx="600660"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8-16</a:t>
            </a:r>
            <a:endParaRPr lang="en-GB" sz="1400" b="1"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O1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 action="ppaction://noaction"/>
          </p:cNvPr>
          <p:cNvSpPr/>
          <p:nvPr userDrawn="1"/>
        </p:nvSpPr>
        <p:spPr>
          <a:xfrm>
            <a:off x="256773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8</a:t>
            </a:r>
            <a:endParaRPr lang="en-GB" b="1" dirty="0"/>
          </a:p>
        </p:txBody>
      </p:sp>
      <p:sp>
        <p:nvSpPr>
          <p:cNvPr id="5" name="Round Same Side Corner Rectangle 4">
            <a:hlinkClick r:id="rId3"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rId4"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7" name="Round Same Side Corner Rectangle 6">
            <a:hlinkClick r:id="" action="ppaction://noaction"/>
          </p:cNvPr>
          <p:cNvSpPr/>
          <p:nvPr userDrawn="1"/>
        </p:nvSpPr>
        <p:spPr>
          <a:xfrm>
            <a:off x="3035747"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9</a:t>
            </a:r>
            <a:endParaRPr lang="en-GB" b="1" dirty="0"/>
          </a:p>
        </p:txBody>
      </p:sp>
      <p:sp>
        <p:nvSpPr>
          <p:cNvPr id="10" name="Round Same Side Corner Rectangle 9">
            <a:hlinkClick r:id="" action="ppaction://noaction"/>
          </p:cNvPr>
          <p:cNvSpPr/>
          <p:nvPr userDrawn="1"/>
        </p:nvSpPr>
        <p:spPr>
          <a:xfrm>
            <a:off x="3503755"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10</a:t>
            </a:r>
            <a:endParaRPr lang="en-GB" b="1" dirty="0"/>
          </a:p>
        </p:txBody>
      </p:sp>
      <p:sp>
        <p:nvSpPr>
          <p:cNvPr id="11" name="Round Same Side Corner Rectangle 10">
            <a:hlinkClick r:id="" action="ppaction://noaction"/>
          </p:cNvPr>
          <p:cNvSpPr/>
          <p:nvPr userDrawn="1"/>
        </p:nvSpPr>
        <p:spPr>
          <a:xfrm>
            <a:off x="395997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11</a:t>
            </a:r>
            <a:endParaRPr lang="en-GB" b="1" dirty="0"/>
          </a:p>
        </p:txBody>
      </p:sp>
      <p:sp>
        <p:nvSpPr>
          <p:cNvPr id="12" name="Round Same Side Corner Rectangle 11">
            <a:hlinkClick r:id="" action="ppaction://noaction"/>
          </p:cNvPr>
          <p:cNvSpPr/>
          <p:nvPr userDrawn="1"/>
        </p:nvSpPr>
        <p:spPr>
          <a:xfrm>
            <a:off x="4992173"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13" name="Round Same Side Corner Rectangle 12">
            <a:hlinkClick r:id="" action="ppaction://noaction"/>
          </p:cNvPr>
          <p:cNvSpPr/>
          <p:nvPr userDrawn="1"/>
        </p:nvSpPr>
        <p:spPr>
          <a:xfrm>
            <a:off x="4415774" y="72907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12c</a:t>
            </a:r>
            <a:endParaRPr lang="en-GB" b="1" dirty="0"/>
          </a:p>
        </p:txBody>
      </p:sp>
      <p:sp>
        <p:nvSpPr>
          <p:cNvPr id="14" name="Round Same Side Corner Rectangle 13">
            <a:hlinkClick r:id="" action="ppaction://noaction"/>
          </p:cNvPr>
          <p:cNvSpPr/>
          <p:nvPr userDrawn="1"/>
        </p:nvSpPr>
        <p:spPr>
          <a:xfrm>
            <a:off x="5447636" y="73192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13c</a:t>
            </a:r>
            <a:endParaRPr lang="en-GB" b="1" dirty="0"/>
          </a:p>
        </p:txBody>
      </p:sp>
      <p:sp>
        <p:nvSpPr>
          <p:cNvPr id="15" name="Round Same Side Corner Rectangle 14">
            <a:hlinkClick r:id="" action="ppaction://noaction"/>
          </p:cNvPr>
          <p:cNvSpPr/>
          <p:nvPr userDrawn="1"/>
        </p:nvSpPr>
        <p:spPr>
          <a:xfrm>
            <a:off x="6479833" y="73192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14c</a:t>
            </a:r>
            <a:endParaRPr lang="en-GB" b="1" dirty="0"/>
          </a:p>
        </p:txBody>
      </p:sp>
      <p:sp>
        <p:nvSpPr>
          <p:cNvPr id="16" name="Round Same Side Corner Rectangle 15">
            <a:hlinkClick r:id="" action="ppaction://noaction"/>
          </p:cNvPr>
          <p:cNvSpPr/>
          <p:nvPr userDrawn="1"/>
        </p:nvSpPr>
        <p:spPr>
          <a:xfrm>
            <a:off x="6024458"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7" name="Round Same Side Corner Rectangle 16">
            <a:hlinkClick r:id="" action="ppaction://noaction"/>
          </p:cNvPr>
          <p:cNvSpPr/>
          <p:nvPr userDrawn="1"/>
        </p:nvSpPr>
        <p:spPr>
          <a:xfrm>
            <a:off x="7056320"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8" name="Round Same Side Corner Rectangle 17">
            <a:hlinkClick r:id="" action="ppaction://noaction"/>
          </p:cNvPr>
          <p:cNvSpPr/>
          <p:nvPr userDrawn="1"/>
        </p:nvSpPr>
        <p:spPr>
          <a:xfrm>
            <a:off x="7512118"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19" name="Round Same Side Corner Rectangle 18">
            <a:hlinkClick r:id="" action="ppaction://noaction"/>
          </p:cNvPr>
          <p:cNvSpPr/>
          <p:nvPr userDrawn="1"/>
        </p:nvSpPr>
        <p:spPr>
          <a:xfrm>
            <a:off x="7967493" y="73027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9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 id="2147483704" r:id="rId7"/>
    <p:sldLayoutId id="2147483702" r:id="rId8"/>
    <p:sldLayoutId id="2147483703" r:id="rId9"/>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hyperlink" Target="http://en.wikipedia.org/wiki/File:Logitechms48.jp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hyperlink" Target="http://en.wikipedia.org/wiki/File:3-Tastenmaus_Microsoft.jpg" TargetMode="External"/><Relationship Id="rId4" Type="http://schemas.openxmlformats.org/officeDocument/2006/relationships/image" Target="../media/image21.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1.jpe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png"/><Relationship Id="rId7"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hyperlink" Target="http://www.google.co.uk/imgres?q=puff-suck+switch&amp;um=1&amp;hl=en&amp;sa=N&amp;biw=1280&amp;bih=836&amp;tbm=isch&amp;tbnid=Jup_BCThGo5mgM:&amp;imgrefurl=http://www.broadenedhorizons.com/ultimate-arcade&amp;docid=iZzMM-ncRVToJM&amp;imgurl=http://www.broadenedhorizons.com/media/catalog/product/cache/1/small_image/500x/e5c3f25dbe2a3021345b55270d5894a1/s/i/sip_puff_headset-front_copy/Sip-&amp;-Puff-USB-Gaming-Headset-for-PS2_PS3_Wii_PC-Motorola-NFL-Style-21.jpg&amp;w=500&amp;h=475&amp;ei=O1FXUPCQKa-a0QXJtoGoDg&amp;zoom=1&amp;iact=hc&amp;vpx=405&amp;vpy=367&amp;dur=422&amp;hovh=219&amp;hovw=230&amp;tx=144&amp;ty=115&amp;sig=108414246606036421439&amp;page=2&amp;tbnh=150&amp;tbnw=158&amp;start=22&amp;ndsp=27&amp;ved=1t:429,r:1,s:22,i:162" TargetMode="External"/><Relationship Id="rId9"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en.wikipedia.org/wiki/File:Virtual_Private_Network_overview.sv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77.jpeg"/><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6.png"/><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20.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5949280"/>
            <a:ext cx="820891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 – Understanding Computer Systems</a:t>
            </a:r>
            <a:endParaRPr lang="en-GB"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685800" y="214291"/>
            <a:ext cx="7772400" cy="1143008"/>
          </a:xfrm>
        </p:spPr>
        <p:txBody>
          <a:bodyPr/>
          <a:lstStyle/>
          <a:p>
            <a:r>
              <a:rPr lang="en-GB" dirty="0" smtClean="0"/>
              <a:t>Welcome</a:t>
            </a:r>
            <a:endParaRPr lang="en-GB" dirty="0"/>
          </a:p>
        </p:txBody>
      </p:sp>
      <p:pic>
        <p:nvPicPr>
          <p:cNvPr id="2" name="Picture 1"/>
          <p:cNvPicPr>
            <a:picLocks noChangeAspect="1"/>
          </p:cNvPicPr>
          <p:nvPr/>
        </p:nvPicPr>
        <p:blipFill>
          <a:blip r:embed="rId3" cstate="print"/>
          <a:stretch>
            <a:fillRect/>
          </a:stretch>
        </p:blipFill>
        <p:spPr>
          <a:xfrm>
            <a:off x="1179071" y="2006930"/>
            <a:ext cx="6785857" cy="2434440"/>
          </a:xfrm>
          <a:prstGeom prst="rect">
            <a:avLst/>
          </a:prstGeom>
        </p:spPr>
      </p:pic>
      <p:sp>
        <p:nvSpPr>
          <p:cNvPr id="9" name="Footer Placeholder 18"/>
          <p:cNvSpPr txBox="1">
            <a:spLocks/>
          </p:cNvSpPr>
          <p:nvPr/>
        </p:nvSpPr>
        <p:spPr>
          <a:xfrm>
            <a:off x="25583" y="6592267"/>
            <a:ext cx="971944"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accent1">
                    <a:tint val="20000"/>
                  </a:schemeClr>
                </a:solidFill>
                <a:effectLst/>
                <a:uLnTx/>
                <a:uFillTx/>
                <a:latin typeface="Calibri" pitchFamily="34" charset="0"/>
                <a:ea typeface="+mn-ea"/>
                <a:cs typeface="Calibri" pitchFamily="34" charset="0"/>
              </a:rPr>
              <a:t>ICT Dept</a:t>
            </a:r>
            <a:endParaRPr kumimoji="0" lang="en-US" sz="1200" b="1" i="0" u="none" strike="noStrike" kern="1200" cap="none" spc="0" normalizeH="0" baseline="0" noProof="0" dirty="0">
              <a:ln>
                <a:noFill/>
              </a:ln>
              <a:solidFill>
                <a:schemeClr val="accent1">
                  <a:tint val="20000"/>
                </a:schemeClr>
              </a:solidFill>
              <a:effectLst/>
              <a:uLnTx/>
              <a:uFillTx/>
              <a:latin typeface="Calibri" pitchFamily="34" charset="0"/>
              <a:ea typeface="+mn-ea"/>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Mouse</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4048394000"/>
              </p:ext>
            </p:extLst>
          </p:nvPr>
        </p:nvGraphicFramePr>
        <p:xfrm>
          <a:off x="395534" y="1988840"/>
          <a:ext cx="6312621" cy="419100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mouse is seen on the screen as a pointer and usually uses one or more buttons to click on items.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trackball is a type of mouse, but the ball is found on the top and is particularly easy to use for those with limited movement in their hands.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Typically a mouse can be either wired or wireless, with a wireless mouse being connected via Bluetooth.</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Originally a mouse contained a ball in order to make the pointer move, but today most new models work through optical or infra-red light.</a:t>
                      </a:r>
                    </a:p>
                    <a:p>
                      <a:pPr marL="0" indent="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0" baseline="0" dirty="0" smtClean="0">
                          <a:effectLst/>
                          <a:latin typeface="Calibri" pitchFamily="34" charset="0"/>
                          <a:ea typeface="Times New Roman"/>
                          <a:cs typeface="Calibri" pitchFamily="34" charset="0"/>
                        </a:rPr>
                        <a:t>To navigate around a desktop, laptop and/or netbook.</a:t>
                      </a:r>
                      <a:br>
                        <a:rPr lang="en-GB" sz="1400" b="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a:t>
                      </a:r>
                      <a:r>
                        <a:rPr lang="en-GB" sz="1400" b="0" baseline="0" dirty="0" smtClean="0">
                          <a:effectLst/>
                          <a:latin typeface="Calibri" pitchFamily="34" charset="0"/>
                          <a:ea typeface="Times New Roman"/>
                          <a:cs typeface="Calibri" pitchFamily="34" charset="0"/>
                        </a:rPr>
                        <a: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elect, drag, and run various software/apps.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Trackballs are extremely useful to help people with motor dysfunction.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42" name="Picture 2" descr="silver trackball with blue 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1830" y="3981796"/>
            <a:ext cx="1834759" cy="16074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thumb/a/aa/3-Tastenmaus_Microsoft.jpg/233px-3-Tastenmaus_Microsoft.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0637" y="2132856"/>
            <a:ext cx="1835952" cy="160744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upload.wikimedia.org/wikipedia/commons/thumb/e/e0/Logitechms48.jpg/220px-Logitechms48.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4689173"/>
            <a:ext cx="1488121" cy="111609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completepcpedia.com/images/optical_mous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2283" y="4957806"/>
            <a:ext cx="1427949" cy="116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2312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Keyboard</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996411466"/>
              </p:ext>
            </p:extLst>
          </p:nvPr>
        </p:nvGraphicFramePr>
        <p:xfrm>
          <a:off x="395534" y="1988840"/>
          <a:ext cx="6312621" cy="461772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Keyboards are generally keys labelled with letters and numbers, and usually set out in a way that they are easy to reach with your fingers.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most common keyboard layout is known as QWERTY.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Keyboards can cause RSI (Repetitive Strain Injury) when over used and different supports can be used to help prevent wrist damage.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When using keyboards it is important to keep your wrists straight and use them at the correct high so that you do not slouch or strain your muscles.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save time most keyboards have function keys and also shortcuts to reduce volume, brightness,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enter characters and numbers into a document such as writing a letter for a business purpose.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Keyboard shortcuts can also help people with disabilities and help people interact with their Operating Systems (e.g. Windows 7).</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type letters, PowerPoint's,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Enter customer information into databases and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Help people with disabilities or reduce RSI through Sticky Keys or keyboard shortcuts such as Ctrl-P to print,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5384" y="2482895"/>
            <a:ext cx="1851205" cy="123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3248" y="4077072"/>
            <a:ext cx="1997224" cy="15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59791"/>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Specialist Keyboard</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870580241"/>
              </p:ext>
            </p:extLst>
          </p:nvPr>
        </p:nvGraphicFramePr>
        <p:xfrm>
          <a:off x="395534" y="1988840"/>
          <a:ext cx="6312621" cy="455676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keyboards are like ‘normal keyboards’ but are either colour coded and set out in a different pattern or include raised marks such as braille so that visually impaired people can feel the keys.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keyboards can also be adjusted so that they reduce RSI and other injuries by ensuring that your wrist remains straight when typing – such as the Microsoft ergonomic keyboard.</a:t>
                      </a:r>
                    </a:p>
                    <a:p>
                      <a:pPr marL="0" indent="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enter special characters not found on normal keyboards.</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help visually impaired people with braille.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reduce RSI and other injuries.</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help people with various visual and/or motor dysfunctions.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effectLst/>
                          <a:latin typeface="Calibri" pitchFamily="34" charset="0"/>
                          <a:ea typeface="Times New Roman"/>
                          <a:cs typeface="Calibri" pitchFamily="34" charset="0"/>
                        </a:rPr>
                        <a:t>To use in specialist environment such as engineering.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help people who type all day long reduce computer related injuries.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5185798"/>
            <a:ext cx="2182203" cy="119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220" y="2482896"/>
            <a:ext cx="1870338" cy="61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2656" y="3429000"/>
            <a:ext cx="187590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4653136"/>
            <a:ext cx="1848484" cy="138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31526"/>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Microphone</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657471028"/>
              </p:ext>
            </p:extLst>
          </p:nvPr>
        </p:nvGraphicFramePr>
        <p:xfrm>
          <a:off x="395534" y="1988840"/>
          <a:ext cx="6312621" cy="455676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microphone converts analogue sound into digital data that computers can use to record and playback.</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Microphones are useful where there is a high level of noise and business people need to communicate effectively.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People with disabilities can use microphones to interact with their Operating System such as Windows 7.</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Software exists today that also allows people to speak and their words are typed for them (text to speech).</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Smartphones have APPs like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Siri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that can be communicated with like a person in order to perform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communicate with people and/or software in order to type text or perform functions.</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People with disabilities and motor dysfunction can use microphones to improve computer use.</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Receptionists can convert speech to text to save time and reduce RSI.</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People with disabilities can control Operating Systems and software.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 people can speak to people or video conference.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People with hearing problems can use Apps on phones like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Siri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4657" y="2276872"/>
            <a:ext cx="1895682" cy="189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4265690"/>
            <a:ext cx="1874911" cy="156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231793"/>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a:t>
            </a:r>
            <a:r>
              <a:rPr lang="en-GB" sz="3600" dirty="0"/>
              <a:t>W</a:t>
            </a:r>
            <a:r>
              <a:rPr lang="en-GB" sz="3600" dirty="0" smtClean="0"/>
              <a:t>ebcams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768667178"/>
              </p:ext>
            </p:extLst>
          </p:nvPr>
        </p:nvGraphicFramePr>
        <p:xfrm>
          <a:off x="395534" y="1988840"/>
          <a:ext cx="6312621" cy="355092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Webcams allow you to record video and store them on your computer.</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Common webcam qualities are 1, 2 and 4 Megapixels, but the higher the Megapixel the slower the streaming over the Internet.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Today most laptops and computers like the iMac include built in webcams.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Webcams that are not built-in are usually connected to computers using a USB cable.</a:t>
                      </a: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create resources for work such as tutorials.</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record video for storage or uploading to the Internet, e.g. YouTube.</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video conference </a:t>
                      </a:r>
                      <a:r>
                        <a:rPr kumimoji="0" lang="en-GB" sz="1400" b="0" i="0" u="none" strike="noStrike" kern="1200" cap="none" spc="0" normalizeH="0" baseline="0" smtClean="0">
                          <a:ln>
                            <a:noFill/>
                          </a:ln>
                          <a:solidFill>
                            <a:schemeClr val="tx1"/>
                          </a:solidFill>
                          <a:effectLst/>
                          <a:uLnTx/>
                          <a:uFillTx/>
                          <a:latin typeface="Calibri" pitchFamily="34" charset="0"/>
                          <a:ea typeface="+mn-ea"/>
                          <a:cs typeface="Calibri" pitchFamily="34" charset="0"/>
                        </a:rPr>
                        <a:t>using Skype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MSN,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Can be used by teachers to record lessons or business people to record meetings or 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132856"/>
            <a:ext cx="1915462" cy="177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6177" y="3941613"/>
            <a:ext cx="1575619" cy="157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27320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Touch Pads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4073025951"/>
              </p:ext>
            </p:extLst>
          </p:nvPr>
        </p:nvGraphicFramePr>
        <p:xfrm>
          <a:off x="395534" y="1988840"/>
          <a:ext cx="6312621" cy="326136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Touch pads are sensitive pads that respond to finger movements.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commonly used in laptops and moving your finger will move the mouse and tapping on the pad will click on the object.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new touch pads also have an area on the right to scroll up and down documents by swiping your finger up and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be used as a mouse to make finger movements control the pointer on the screen.</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These can help people with reduced motor functions as they require less movements than a mouse.</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replace the need for a mouse on laptops and other devices that do not have much space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506" y="2132856"/>
            <a:ext cx="1939254" cy="145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0631" y="3501008"/>
            <a:ext cx="1939254" cy="18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487501"/>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Remote Controls </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35757695"/>
              </p:ext>
            </p:extLst>
          </p:nvPr>
        </p:nvGraphicFramePr>
        <p:xfrm>
          <a:off x="395534" y="1988840"/>
          <a:ext cx="6312621" cy="384048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wired or wireless devices that use infrared to communicate with TVs, wheels chairs,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remote controls work off batteries and ‘All-in-One’ controls can be purchased to control multiple devices at 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send instructions to computer systems and/or computers.</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control CD/DVD players and TVs for presentations, etc.</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control training sessions in businesses for customers and staff.</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 specialist environments to control robots and control systems.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control air-conditioning and/or temperature, etc. in leisure centres,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782" y="2276872"/>
            <a:ext cx="2040627" cy="152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2501" y="4083932"/>
            <a:ext cx="1965187" cy="152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013965"/>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Scanners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5086995"/>
              </p:ext>
            </p:extLst>
          </p:nvPr>
        </p:nvGraphicFramePr>
        <p:xfrm>
          <a:off x="395534" y="1988840"/>
          <a:ext cx="6312621" cy="368808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Scanners use light to capture images and/or documents in order to store them on the computer.</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Scanners can save these in multiple formats including JPEG and PDF.</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Scanners also include OCR (Optical Character Recognition) in order to take written documents and convert them into a format that can be edited in software like Microsoft Word.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Flatbed scanners can only scan, while multi-function scanners can usually scan, print, copy and even fax.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capture images and/or documents to save the time or keep records.</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use OCR in order to save the time of typing documents out.</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Businesses could use them to save records of sales, purchases,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Scanners can be used to make copies of information for customers.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Lecturers could use scanners to make documents available for editing.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897" y="2266891"/>
            <a:ext cx="1948861" cy="173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8182" y="4005064"/>
            <a:ext cx="1644289" cy="164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395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Input – Touch Screen </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853246840"/>
              </p:ext>
            </p:extLst>
          </p:nvPr>
        </p:nvGraphicFramePr>
        <p:xfrm>
          <a:off x="395534" y="1988840"/>
          <a:ext cx="6312621" cy="419100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touch screen has a touch sensitive display that responds to movements and gestures made by touching or swiping fingers across the screen.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Touch screens have features such as gesture response which would zoom in, for example, if a user separates their fingers on the screen.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Some people and those with disabilities might find using a touch screen difficult.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include: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enter characters, click on objects or interact with applications on device where a keyboard and mouse is not suitable, e.g. a smartphone. </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To enable people to have direct interaction with the objects on the screen.</a:t>
                      </a:r>
                      <a:br>
                        <a:rPr lang="en-GB" sz="1400" baseline="0" dirty="0" smtClean="0">
                          <a:effectLst/>
                          <a:latin typeface="Calibri" pitchFamily="34" charset="0"/>
                          <a:ea typeface="Times New Roman"/>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used on smartphones and/or tablets to interact with the applications.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can be used in shops and/or shopping centres so that people can find products or directions easily.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2806" y="2060848"/>
            <a:ext cx="202375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4381" y="4119168"/>
            <a:ext cx="1913995" cy="191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382002"/>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Output – Monitor/Screens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432652665"/>
              </p:ext>
            </p:extLst>
          </p:nvPr>
        </p:nvGraphicFramePr>
        <p:xfrm>
          <a:off x="395534" y="1988840"/>
          <a:ext cx="6312621" cy="347472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Used to show information from a computer on a screen.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Old monitors used to be called CRT and were generally quite bad for your eyes.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New monitors come in LCD and LED format and have high resolutions that make the HD (High definition).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High definition 1080p resolution is equal to 1920 x 1080 pixels per inch which is approximately 2.1 Megapixels.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Businesses could use monitors to show CCTV cameras.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can also be used to display presentations as well as the information that is being typed while using the computer.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5681" y="3877382"/>
            <a:ext cx="1407125" cy="160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1877" y="2276872"/>
            <a:ext cx="15811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33027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Same Side Corner Rectangle 26">
            <a:hlinkClick r:id="rId3" action="ppaction://hlinksldjump"/>
          </p:cNvPr>
          <p:cNvSpPr/>
          <p:nvPr/>
        </p:nvSpPr>
        <p:spPr>
          <a:xfrm>
            <a:off x="2051720" y="728852"/>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LO1</a:t>
            </a:r>
            <a:endParaRPr lang="en-GB" b="1" dirty="0"/>
          </a:p>
        </p:txBody>
      </p:sp>
      <p:sp>
        <p:nvSpPr>
          <p:cNvPr id="13" name="Round Same Side Corner Rectangle 12">
            <a:hlinkClick r:id="rId4" action="ppaction://hlinksldjump"/>
          </p:cNvPr>
          <p:cNvSpPr/>
          <p:nvPr/>
        </p:nvSpPr>
        <p:spPr>
          <a:xfrm>
            <a:off x="323528" y="726231"/>
            <a:ext cx="1643074" cy="357190"/>
          </a:xfrm>
          <a:prstGeom prst="round2SameRect">
            <a:avLst/>
          </a:prstGeom>
          <a:effectLst>
            <a:glow rad="635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t>Assignment</a:t>
            </a:r>
            <a:endParaRPr lang="en-GB" b="1" dirty="0"/>
          </a:p>
        </p:txBody>
      </p:sp>
      <p:sp>
        <p:nvSpPr>
          <p:cNvPr id="3074" name="Title 1"/>
          <p:cNvSpPr>
            <a:spLocks noGrp="1"/>
          </p:cNvSpPr>
          <p:nvPr>
            <p:ph type="title"/>
          </p:nvPr>
        </p:nvSpPr>
        <p:spPr/>
        <p:txBody>
          <a:bodyPr>
            <a:normAutofit/>
          </a:bodyPr>
          <a:lstStyle/>
          <a:p>
            <a:r>
              <a:rPr lang="en-GB" sz="3600" b="1" dirty="0" smtClean="0"/>
              <a:t>Assignment Scenario</a:t>
            </a:r>
          </a:p>
        </p:txBody>
      </p:sp>
      <p:sp>
        <p:nvSpPr>
          <p:cNvPr id="5" name="Content Placeholder 1"/>
          <p:cNvSpPr>
            <a:spLocks noGrp="1"/>
          </p:cNvSpPr>
          <p:nvPr>
            <p:ph idx="4294967295"/>
          </p:nvPr>
        </p:nvSpPr>
        <p:spPr>
          <a:xfrm>
            <a:off x="215137" y="1085850"/>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82550" indent="0">
              <a:buNone/>
            </a:pPr>
            <a:endParaRPr lang="en-GB" sz="1400" dirty="0" smtClean="0"/>
          </a:p>
          <a:p>
            <a:pPr marL="82550" indent="0">
              <a:buNone/>
            </a:pPr>
            <a:endParaRPr lang="en-GB" sz="1400" dirty="0" smtClean="0"/>
          </a:p>
          <a:p>
            <a:pPr marL="82550" indent="0">
              <a:buNone/>
            </a:pPr>
            <a:endParaRPr lang="en-GB" sz="1400" dirty="0" smtClean="0"/>
          </a:p>
          <a:p>
            <a:pPr marL="82550" indent="0">
              <a:buNone/>
            </a:pPr>
            <a:endParaRPr lang="en-GB" sz="1400" dirty="0" smtClean="0"/>
          </a:p>
          <a:p>
            <a:pPr marL="82550" indent="0">
              <a:buNone/>
            </a:pPr>
            <a:r>
              <a:rPr lang="en-GB" sz="1400" dirty="0" smtClean="0"/>
              <a:t>SWS Events is a company that specialises in organising various sporting, cultural and leisure activities for the managers and employees of other corporate companies. Within the company SWS uses various computer systems in order to manage accounts, book events, calculate prices, etc.</a:t>
            </a:r>
            <a:br>
              <a:rPr lang="en-GB" sz="1400" dirty="0" smtClean="0"/>
            </a:br>
            <a:r>
              <a:rPr lang="en-GB" sz="1400" dirty="0" smtClean="0"/>
              <a:t/>
            </a:r>
            <a:br>
              <a:rPr lang="en-GB" sz="1400" dirty="0" smtClean="0"/>
            </a:br>
            <a:r>
              <a:rPr lang="en-GB" sz="1400" dirty="0" smtClean="0"/>
              <a:t>To be successful SWS employs various men and woman in their call centre, sales team, marketing and finance departments, etc. This requires all staff to have a good understanding of current technologies and computer systems. In order to keep staff up to date and in contact with each other, SWS therefore uses various technologies such as desktop computers, laptops, smartphones and tablets.</a:t>
            </a:r>
            <a:br>
              <a:rPr lang="en-GB" sz="1400" dirty="0" smtClean="0"/>
            </a:br>
            <a:r>
              <a:rPr lang="en-GB" sz="1400" dirty="0"/>
              <a:t/>
            </a:r>
            <a:br>
              <a:rPr lang="en-GB" sz="1400" dirty="0"/>
            </a:br>
            <a:r>
              <a:rPr lang="en-GB" sz="1400" dirty="0" smtClean="0"/>
              <a:t>To save money and improve customer service, SWS also uses </a:t>
            </a:r>
            <a:r>
              <a:rPr lang="en-GB" sz="1400" b="1" dirty="0" smtClean="0"/>
              <a:t>computers</a:t>
            </a:r>
            <a:r>
              <a:rPr lang="en-GB" sz="1400" dirty="0" smtClean="0"/>
              <a:t> to:</a:t>
            </a:r>
            <a:endParaRPr lang="en-GB" sz="1400" dirty="0"/>
          </a:p>
          <a:p>
            <a:pPr marL="381000" indent="-285750"/>
            <a:r>
              <a:rPr lang="en-GB" sz="1400" dirty="0" smtClean="0"/>
              <a:t>Store event prices, information and  customer details.</a:t>
            </a:r>
          </a:p>
          <a:p>
            <a:pPr marL="381000" indent="-285750"/>
            <a:r>
              <a:rPr lang="en-GB" sz="1400" dirty="0" smtClean="0"/>
              <a:t>Send information to clients through the Internet, Email and Mobile messaging services.</a:t>
            </a:r>
          </a:p>
          <a:p>
            <a:pPr marL="381000" indent="-285750"/>
            <a:r>
              <a:rPr lang="en-GB" sz="1400" dirty="0" smtClean="0"/>
              <a:t>Communicate with staff and customers through video conferencing  and  applications.</a:t>
            </a:r>
          </a:p>
          <a:p>
            <a:pPr marL="381000" indent="-285750"/>
            <a:r>
              <a:rPr lang="en-GB" sz="1400" dirty="0" smtClean="0"/>
              <a:t>Protect customer information through server security, door locks and access codes.</a:t>
            </a:r>
          </a:p>
          <a:p>
            <a:pPr marL="95250" lvl="0" indent="0">
              <a:buNone/>
            </a:pPr>
            <a:r>
              <a:rPr lang="en-GB" sz="1400" dirty="0" smtClean="0"/>
              <a:t/>
            </a:r>
            <a:br>
              <a:rPr lang="en-GB" sz="1400" dirty="0" smtClean="0"/>
            </a:br>
            <a:r>
              <a:rPr lang="en-GB" sz="1400" dirty="0" smtClean="0"/>
              <a:t>To ensure that SWS is using the </a:t>
            </a:r>
            <a:r>
              <a:rPr lang="en-GB" sz="1400" b="1" dirty="0" smtClean="0"/>
              <a:t>best</a:t>
            </a:r>
            <a:r>
              <a:rPr lang="en-GB" sz="1400" dirty="0" smtClean="0"/>
              <a:t> possible </a:t>
            </a:r>
            <a:r>
              <a:rPr lang="en-GB" sz="1400" b="1" dirty="0" smtClean="0"/>
              <a:t>technology</a:t>
            </a:r>
            <a:r>
              <a:rPr lang="en-GB" sz="1400" dirty="0" smtClean="0"/>
              <a:t> and </a:t>
            </a:r>
            <a:r>
              <a:rPr lang="en-GB" sz="1400" b="1" dirty="0" smtClean="0"/>
              <a:t>computers</a:t>
            </a:r>
            <a:r>
              <a:rPr lang="en-GB" sz="1400" dirty="0" smtClean="0"/>
              <a:t> they would like you to </a:t>
            </a:r>
            <a:r>
              <a:rPr lang="en-GB" sz="1400" dirty="0"/>
              <a:t>create a document </a:t>
            </a:r>
            <a:r>
              <a:rPr lang="en-GB" sz="1400" dirty="0" smtClean="0"/>
              <a:t>in order to </a:t>
            </a:r>
            <a:r>
              <a:rPr lang="en-GB" sz="1400" dirty="0"/>
              <a:t>discuss the features and purposes of computing devices</a:t>
            </a:r>
            <a:r>
              <a:rPr lang="en-GB" sz="1400" dirty="0" smtClean="0"/>
              <a:t>. Within this document they would also like you to make recommendations  on the technology and computers to use given the situations described.</a:t>
            </a:r>
            <a:endParaRPr lang="en-GB" sz="1400" dirty="0"/>
          </a:p>
          <a:p>
            <a:pPr marL="95250" indent="0">
              <a:buNone/>
            </a:pPr>
            <a:r>
              <a:rPr lang="en-GB" sz="1400" dirty="0" smtClean="0"/>
              <a:t/>
            </a:r>
            <a:br>
              <a:rPr lang="en-GB" sz="1400" dirty="0" smtClean="0"/>
            </a:br>
            <a:r>
              <a:rPr lang="en-GB" sz="1400" dirty="0" smtClean="0"/>
              <a:t/>
            </a:r>
            <a:br>
              <a:rPr lang="en-GB" sz="1400" dirty="0" smtClean="0"/>
            </a:br>
            <a:r>
              <a:rPr lang="en-GB" sz="1800" dirty="0" smtClean="0"/>
              <a:t/>
            </a:r>
            <a:br>
              <a:rPr lang="en-GB" sz="1800" dirty="0" smtClean="0"/>
            </a:br>
            <a:endParaRPr lang="en-GB" sz="1800" dirty="0">
              <a:effectLst/>
            </a:endParaRPr>
          </a:p>
        </p:txBody>
      </p:sp>
      <p:pic>
        <p:nvPicPr>
          <p:cNvPr id="6146" name="Picture 2" descr="SWS Banner"/>
          <p:cNvPicPr>
            <a:picLocks noChangeAspect="1" noChangeArrowheads="1"/>
          </p:cNvPicPr>
          <p:nvPr/>
        </p:nvPicPr>
        <p:blipFill>
          <a:blip r:embed="rId5" cstate="print"/>
          <a:srcRect/>
          <a:stretch>
            <a:fillRect/>
          </a:stretch>
        </p:blipFill>
        <p:spPr bwMode="auto">
          <a:xfrm>
            <a:off x="535268" y="1196753"/>
            <a:ext cx="8069180" cy="991123"/>
          </a:xfrm>
          <a:prstGeom prst="rect">
            <a:avLst/>
          </a:prstGeom>
          <a:noFill/>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4532870"/>
            <a:ext cx="139732" cy="13973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4825186"/>
            <a:ext cx="139732" cy="13973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5113218"/>
            <a:ext cx="139732" cy="13973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5401250"/>
            <a:ext cx="139732" cy="139732"/>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Output – Touch Screens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090374119"/>
              </p:ext>
            </p:extLst>
          </p:nvPr>
        </p:nvGraphicFramePr>
        <p:xfrm>
          <a:off x="395534" y="1988840"/>
          <a:ext cx="6312621" cy="225552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Touch screens have the same function as any other monitor, however they can also be used as an input in devices such as tablets and smartphones.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Businesses would use touch screens to output information to customers in stores or shopping centres.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will also use outputs on touch screens, such as tablets and smartphones, to give information to other employees and/or customers.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638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127" y="2060849"/>
            <a:ext cx="162446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3789040"/>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84116"/>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Output – Printers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548603015"/>
              </p:ext>
            </p:extLst>
          </p:nvPr>
        </p:nvGraphicFramePr>
        <p:xfrm>
          <a:off x="395534" y="1988840"/>
          <a:ext cx="6312621" cy="283464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Printers print a hard copy of the information stored on a computer.</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There are various types of printers including laser printers and ink-jets.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Ink-jets spray the ink onto the page, while laser printers project the image to be printed onto a drum and then pass the paper over this.</a:t>
                      </a: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Businesses can use printers to print advertisements, receipts, membership cards,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Laser printers produce large volumes of work quickly and are generally cheaper to run.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Ink-jet printers can print high quality colour prints, but are usually more expensive to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
        <p:nvSpPr>
          <p:cNvPr id="2" name="AutoShape 2" descr="data:image/jpeg;base64,/9j/4AAQSkZJRgABAQAAAQABAAD/2wCEAAkGBhMSEBAUEhEVFRQUEBAUFQ8VFBUUFhIVFhUVFhcQFRQXHCYfFxkkGRQXHy8gJCcqLCwsFR8xNTAqNSYrLCkBCQoKDgwOGg8PGC0kHiQpLCkpLCktLCwvLC8qKSkqKSkwNSosLCw1LCksKikqKSopKSkpKTQpKS0sKS8sKSksKf/AABEIAMUBAAMBIgACEQEDEQH/xAAcAAEAAgIDAQAAAAAAAAAAAAAABQYEBwECAwj/xABJEAACAQIDBQIKBwUGBAcAAAABAgADEQQSIQUGMVFhE0EHFBUiMnGBkaHRQlJTkqKxwRYjY3LhCENigrLwJHPC4hc0g5PD0vH/xAAaAQEAAwEBAQAAAAAAAAAAAAAAAQIDBAUG/8QALBEAAgIBAwQABAYDAAAAAAAAAAECEQMEEiETMUFRBSJhkXGBodHh8RQy8P/aAAwDAQACEQMRAD8A3jERAEREAREQBERAEREAREQBERAEREAREQBERAEREAREQBERAEREAREQBERAEREAREQBE6lwOJnlWx1NRdqiKObMoHvJgHvEg8Rvzs+n6ePww6dvTJ9wMxKvhO2WvHaFD2Pm/K8UCzxKdU8L+yRxxyexKp/JJgYjw6bJXhXd/wCWjV/6gJNMGwImpcb/AGjcEt+yw2Ic/wCIU6Y/1MfhIrE/2harKDRwlBdD5tTEMWHHQjIgv6iePGNrBu+JqbAb7bSrgFsXs6jf6FFTiXHrPa5b+omTVJscw/8AP12/5eHwqD2XRj8Yogv8TVGHwG22xFquIqeLh2/eUwRVZNcoAC5Q3AE2t65121s3alr4XEYrMKhGWvUYh0yizL2ajKwa+h//AFQs2zE1jsnZGN7JfGMVju2Ny3Yu/ZjXQAOpJsLazE2zhtuUnU4KpWqoVGYVsudWudRcAFbW68YoWbZia9wx2ktJDWxlVauXzx2GGemG5L5isR6zI7H75bRoA2xez6tvoV0bDN94VSt/XaKFm04mksP/AGhKig9thKBt3U8SQTrbzRlcH3gdZLYL+0XgGt2lDE0zzC03A9ocH4RTJNrxKJhvDdsh+OKKHk9GsPiFIkhS8Kmym4Y+j/mLL/qAimC1xIKhv3s9/Rx+GP8A69MfmZk0t6cGxsuMw7HkK9M/k0igSkTyp4lGFw6kcwwM9A0A5iIgCIiAIiIAlf23ts3NOmeHpMPyEztu7S7Kkbek2g/U/wC+cpgqX1PfJSII7ezeYYPDtVtmcnLTp/Wc3tfoACT6uomidrY3E4qo1Ss7OxPfwUfVVeCjoJtffSh2tWmp9FKd7dXY3PuUSBXYQ5TVFW2a2rYdltfS88ry2747JKiiVGl3B9fmkfrK2MC0sL9mNEzRs4zuNlmBuRHxJNdkz0GyIG4iJyGkyNkdJ2GyOkUNxDriGHBmHtM9Bjqn2j/fb5yW8kdI8kdIG4iTjqn2j/fb5zo2JY8XY/5jJnyR0nHkjpFDcQZY85xJs7I6TodkdIG4h7xJU7JnQ7KgbiNi8zzswzodnGBuRhzKwmANQEjuM4OBaW/cvZV6VRmHGoAP8o1/1fCBd9iG2W2KwzhqFV0I5E2PRlOjDoRN2bqbxHFYdXYZainLUQcAwHpL/hIsR7R3SmeShyk5ujQ7OpVA4NTBI6qwAP4zKsKzYWydtGmwDElDz1K9R8palNwCOE101S0tu7WPz0ypOq8P5TM2iyJmIiVJEREAo+92NzYjJ3Iqj2nzj+Y90hhiJ64x+0xFVudV7eq5A+FpGsNT65oVMLaxvW9dNfgzA/mvvmNlEyNqUGIDKLsl/N72U2zKOugI6rbvkUmOBAINwf8AfslkVO209nCtTKHje6nkRw+XtlSq7NKNlYWP+9Rzlt8bE861VWFmAI5GSCqjDCdxQEl6uzaZ4MV+I+Ovxnl5KH2n4f6wQR4pCc9mJn+Sx9p+H+s48lj7T8P9YBhZROcomX5LH2n4f6x5L/i/h/7oBiWEWEy/Jf8AFH3f+6ceS/4g+7/3QDFsJxYTL8l/xB93+s48l/xB93+sAxMonGQTM8l/xB93+s48ln7Qe4wDDNMTqaQmb5LP2i+4zjyWftF+PygGCaInQ4cSSGyz9ovuMyKOzaY9Ji3T0R8NfjJBE4XZRqtZR6z3DqTLjgsItKmqLwUe8nUn3zFp4lVFlAA5DSdvHRzkEmfM3Y7WdzyVV95uf9K++QqYq5AUEk6BRxJk5g8OUSx1JN2I7yeXQAADoJDJJQ4iSu6uNy4lF+sGX4XHxEgKK3ZR1EkNmnLiaJ/jJ8WA/WVJNlxETMsJwx0nM6VfRPqP5QDW9JNQet5N4LdtKi5r8SdJGokk8BjioIlyplLudT5ypb9eDVhTfEYME1BdqmHH98O90H2gtw+l67XuC7UPOdxtY845Jo+aTvF1nH7R9ZN+GXdpaWMWvSACYkMzKNAKqkZyP5syt6y0194uZquSlFl/aLrOP2j6yueLNyjxZuUD8yx/tF1nH7RdZXfFW5R4q3KKFL2WL9ous4/aLrK94q3KPFW5RQpeyy4feBSTmawt1OunKS9PebBWW6sdBdszg3yi9he2pub91xoZQ/FW5R4q3KKHBd8XvFhCF7O6nXMTms3IgXNu/S57tZEHeLrK/wCKtyjxVuUUOPZP/tF1nH7R9ZA+KNyjxRuUUOPZPftH1nH7R9ZBeKNyjxRuUCl7Jz9o+sDeI85grj64Fri1gLZE4Wt9WPHq/MevIl+8cbciffApGed4T1mRs3aVXEVadGihepUYKiDiT+g7yToACTIfH4/EVgBUcsBwFgB362AF+J98294EdgLQoPi3UdrWLIhP0KSmxtyLMDfoo5mQ3RKSLvux4NEw9Je1fPXYDtHHoj+Gn+Ec+JtfkBLtujT5zk7UPOdG2mecz5LcGHj9g06ShgdbyIop+8Q8nQ/iElcdiy9hMOmnnL/Mv5iCC/REShYThhOYgFCCzkrPXEJZ3HJ2HxMIJoVPMAxrPcJOckA114ZsIWwNN/s8QvudWB+IWaWtPojwkYLtNl4od6ojj/I6n8rzQ2FweYXkpCzAtOcpkymzuk9Rs7pL8EbiCymMpk95O6Tnyd0gjcQGUxY9ZP8Ak7pHk7pAsgLHrFj1k/5O6R5O6QLIDXrGvWT/AJO6R5O6QLICx6xY9ZP+Tuk48ndIFkDY9YsZP+TukeTukCyAsZxYyeOzuk6nZ/SCdxB2n0huhgSmAwiA5T4tTIJ4BmTNc9MzTQdXAXKqOLMqj2m36z6XpYfKqqOCgKPUBb9JVkp2dFwOJGt6LjTRaRudDezFz3kH/KeenfsG4uuXQ6DLx7rAG+vXTTunbJOCkq22RR4BZ3w63qIOboPxCcuJ6bPW9al/zF/O8gkucREoWEREAp+00tXq/wA5Pv1/WeNPiJm7eS1duqqfhb9JgiXRBkBZ2yzkCc2gGDtfBdrQrU/r0qifeUgfEz5vwmLRLhjYgnSx/QT6dM+YN7cH2WOxVPuWvVA9WY2+FpKdEUZ6bVo/X+DfKeo2vQ+v+FvlKpLLsvYwaijE6kE/Eyssm1Gc2oKzIG16P1/wt8p28qUfr/hb5TodiKBfjPNdnLe1rSnWbMXnSPfypR+v+FvlHlSj9ce5vlOKuxQBpae9DdlbAvcAqW42AFwACe65Og6SOvRvgUs89kFyeHlah9oPc3ynI2rQ+0Hub5Q2xWULmpMFau9MvbhochBA4ea3uM9MZu+1Kjnq+bastJnAFlLZsrMDwFl19fqj/IR6C+H5Kd8V3PM7WofaD3N8o8q0PtB7m+U5r7Bpq6Bl9NHZbHvpmzqRz0J9hk7htxadagzUFZ6oTMtMkKH4ahjpbXhxmc9ZGCTfZmc9FljfHbuQI2pQ+0X4/KcnadD7RfjM7A7FRKq0cRh3oVX9A1RZX6KbcZ22vsLD03yHVmvaoq3APIidHUuq8lI6eTg5+ER3lWh9oPj8pz5TofaL8flInaGwWVrICw+tYj854NshgPOUjqNRJ3sp017Jw7So/aLPN9oUvtFlaxFDLbXjPGSpMo40XPdxUrbQwSKQb4mkSByVsx+Cz6CtNA+B7CZ9q0j9nSrP+HKPi4n0BaG7CVHXLOpWelp1bvkEmK5mVsZL16fQk+5TMQyS3eS9a/JGPxA/WGCzREShIiIgFe3mTz6bc1Ye43/WRIlh3kw+akGH0GufUdD+kratLohmbTNx6p3mEKtuE5OLMAymM+dfCnQy7VxX+I03+9TUn43m+K+PIB4TR+/OIGKxj1QNLKgP1ggtn/33WkpEWUyX99iYjDU6PaU2CmnTIa11IKg2zDv14SoLs0llUfSZV95A/WfQ+D2qGTsqoBW4Aa2luRE8v4lqpaba1G1zZZadZ1V0akqVbDhedVN+K8eEve+u6VM5DhlyOdCgvlcnhl5N6tJSUwDrVWi2ZX7RUKEecGYgWt7ZGmzw1GNZIfqedn02TFKpGfsHdavin8xbKDZqzGyL05seg+EnN49geKpUpsrVqNWllzDRkqAasF70NgbcVOvCZlPbdbZ7pRNJjTDWINrZedJvj1lqwu1qWJRk7rKWR1Iyg3ynlfQ8DMPiMs+laySjeP2v+4PZ+HQhhl9fJqvAYqs1CpSd2DFWXPYq7i1s7cnWwue+1+ZMdhu0qYWvQrXLAZcxv51tUYMePAe4S27b3PNJy4xj9k50ZuNNjmORstrqRpmAvpa2t5WKm7eZ1WtiiEIPnXqZCe5iQD+XfrJw5oZVujLhn0DzpQXyPs4/Rr+Pf5EPjMRlKk1C7KLmmnnZb0sjrmGgBNyZdNwdqPZ3VststNqRscpGpBHdwHC0gcLsunRqEPZlX+8zDINdDZVHf3HXS9pkbGxzIGdBYVKr1MhHEE6X6lQPfLalLJjcaObHDLmk1Hi12+x03x3rp1sdVWqGCoFpqyahSou3mniMxPXSW7YW7dFsMjpW7Zyt2BIIUnULYjMthprx1kJtjZWDFI1/E2q5izO1PMWQm5LsubhfjymHs6tlyvRqC9gQytrb5dDOiOqT08MeONKPHjwceLTtTkp/Y6bw7d8Xdqb4ZwfosCCreo/pKdjNsVcQ4RARmNgg4k8rzZJx4qMnaNkYEfvV/Ud35SU2js+oy5Q1MJa61BSXOCfpFx6Q9kviyw7PhlM2DJHlco0xtHY9ajY1VtmNgbg68tJhWmx999k/8LQbMHtWClwLXOVr6eyVBcAOU7scbXJ5+RpPgungKw18Vin+rh1X79RT/wBE3VNT+CDLSfEjg7pTsOYUvc+vzx8Js3xkw1RW7MyedU6euY/jB5zjtJBJw0mN2E86oeij33P6SFZpY92qVqTN9Zz7gAPzvIYRLxESpIiIgHBWYFTYNE/Qt6mYfAGSEQCKO7VH/EP83znRt2KX1n94+UmIk2DUvhKxFPD2w9Nmzut3JtYIdAosBcmx9k1biqd+A+E+lcfu6lVy5tc29JA1tOAJMxG3PTlT9tJZdSoo42fOGz6ajEUM/mqKqMzHQAKc1yT6pZsXvyjP2dBlJv6fP+W4tLH4a93BQ2eal6YvWpUwq0wpJJLcR0QzQ15zZsEc01OXjwdGHJ01VG9N06uIrF1UglbMHqEtlF9AAdJ6Yzd5lxmGquS7eMUy7+o9/TSa33D35rYWvTUsGpsQhD380E9zTfO0a6lEci18nxtOTKpwfL/Y9FZMeaLhGNL9eOe5E7w49QhDKrA/RYAj3GVjF74VlrYRFoKtJyc9QXAC3y5lGgAB1vr6JGkt+29kKyXMrjbtNicC5pi9XDVagRfr02Cu1MdcxJHrI75yyhCcksvbx9LXctke2G6Pcw95t4E7EoKgbMQTY3yhdb6f74yjtvZTTgxPQKT+cmsJu7iqwvTwtRlP0ipAPtOkhD4NcS+I7IqKb+cSpIdrKLk9ml24dJ2YdFiwx2plF8QyqGxJUeGHx1XGPVXD4cNak9R8zhVSmvpVCWYBBrz75HjeKqQbMiAAW0zHh/T4zZvgx2HRwq7QNRWqh08XftEFECxIqUChYvrmW5Ki1vbI2t4MsAC7+OsqZNaPZNVeizEZfPBUHiALqCZ2LFH0cb1WaL4lX4fwa/wleriGKvVa1r5QbA9NNJlUcEaLBkuCO/8AQ9JtbcbdBUpOow5xGGxCUX7eo9Kj56A5TTWnUdgNeNlbzjfhaZW2RRwjhPJmH4XWo5aqGHQuL3B4zLKtv4GuHJ1O6uXv+yg7N2qlXT0X4W7ienylx3V2iFcUKpujmyX+i5+j6j+c6He6ipu+y8IR/gphW9llOs6YTbFGq/jSA9tSrGs+DexY0DdQ1PQEOoYGxJ1XgLi3MsKn/ozqlqHj4yR7+Tt4R9hCng2ZScvbUmycRctluOXpTXVOn0PuM20+82Gx70sNRq037aooDWJVSvn+cpF/o8u+XKluNTCgFKHDj2S/Kdulm1Cmebq4JzTXo0bsXFmjVp1FvdTw5jgV9om89m7EFalTqLV811DDzefdxnYbjUvqUf8A2U+UntnYPsqaoLWF7WFgB3ADum8pWc6jRFDdb+L+H+s7DddftG9wk5EpZYhU3YTvdz90fpJajRCKFUWAFgJ6RIAiIgCIiAIiIAiIgCIiAan/ALQeHrVsLg6NGlUqlsQ9QrTRnPmUyouFB+0mkKu5G0FXM2AxQHM0Kun4ZvDww7447C16FPBOEBo56r5Va2aoVT0r29E90jsFtnaL0Up1Npg4io1zSSmmZFI0vUor5v8AvWQ5qLpllCUlaRp3YO79SvXpqR2a5xmqVLqqgHXUjU9JvDa+2VepSoU2DWamLjncDhxlL3k2nWwQWljD2rEs2YFWZjfibm49si90xicVjaWJeo60KdcVFDsctla4poOFh3nhxmOSCycvwbYsjxuq7m3cVtigzGnUqikBms7+arlfSVGOjMOXuvYxs1uyDLSTKpYsTULMWNh52QWA0A06Sm71YE4zZrJh1DhMTUNFrel5yl6ak8s7ajiBbv1xdw9t10c0q1MBQhBfPVZ866ZmD5iSbcAQBy0tCxQVOvuS8kp3G+3o2hQxTte9VhbuVUUfEE/GVzb2xMK1Vq7081bT94z1CbgAXAzZRoO4CSVHaShlykEsNEJ156CVjfHbJPmILHS7Wtbp1nNmcovbZ16eEJ/NRg7q4BCMay5b9tQUEAi71K3ZAM17sgzXI77Dlr77UwFNC9Gmr00IVXYVKqt21OwWsw7UqzKUHFdbeqRO6e0QiVU0VjQRlX61bDOtUJ/MTTYdbzYW2adJgXVVIxGQq5FxfLcNfkUW+nEjrJy554sO+PNd/wBznyY4vLTIDdjE1cGxw9NziGa9Q0qtlZnIzMiVL6Nl1sRbu43lrrdjtDCgjgwJUmwelUAsVI7mB0I/SxmrcdgjTr5gP3gy1AGHF6ZAdSDfRgVa3Oo0mcP4Rc2NVkw9Rc1Mo+FpqKnb5VZkrLoPQAy6C9iQfRE6MORZVRjNPG7Rjbd3Tr4dO0bK6d5S5y9SCOHWdd2sdgqAzv2tSvUOVhkUrQTNbPTNs18pJNjr3jQS+7L2v2yfvKTUmOYik9r5eenEa+zvlc3i3Lpk9phx2VS9/NJC36D6Ps905L6Umj0VWaKb5IbZG6+Hp7WwGJpCpkeuWv8AQNXP3DRkFiSVN+I7pvoTSe4uylqOTVZhUw+IRhZtDwt+RHqm7Z2422tz8nnZkk6XgRETUxEREAREQBERAEREAREQBERAERODAPnzwubSvtqvSbRfFaFPMeFwDU/+SZHgqx9L95QZQKjDMKl/SA+j0lb8LdFfKOKqlyWNfRSLqUACaG+nocJl7s7tNUwyVsLUbtFuch0+6fnM8+PdFNG2myqMmpFr3m3Yw1Spc0u1dFLkAXbKDqTbiOhk1szBYfFYUBkHZNTZMlMCnlBFtLeiZr9NqMzP21SpTrAFQwOXjxVrTP2DtOvgiMwz0X4qDe3+MTmhk+XY3R05sFvfHkueC2ThsHhDTpFyczvnLXbOScuZb5QAoC3AHC8q2xccGqqQtidK1TMSH0Isq2sATY666cZZdm7UV2ujXR/z5ETttTZwy+YoAHcAAB7BNMWLKlc5WYdSKTSiV/bW0VwZSqUzZKyXOpIpsbFhbjYEyX2ts+niKOdTmut1YNcEHUEGd6dWhURe1UMwFiD05zzrY1dFp0jbh5o0tI1GDerj3L6bP03T7GsNq4dqVQ62N/YeR6HTj0l/2Dje3oYdUrLagmGbsixZgVsMjsQLecCB0IkJvVs26k2110tr6pgbnba7Fno5Vp57hsR5wqZTbTMDdQAthl1uwOszwyU4uMvPDN9THtJF03y2blqU6uRuuVKjW0IOoXLwvxP5Sl7KK16tZqNQipStUpqbhbK372wI1bUPfuC+u8dtfJ5jU6im9Sp/xANax1a5zi9QoBcaX0E42ptvscXhqlAZaoQBqpZXpVydO0CqALsPNPDNYHiSZrj0kMSSjdJeTh6ssjNj7MrrjqDAOy4qmCQc2qN3OlvongfXaRuz99Tc0cYuSopKmrbS4+uvd6xpIbDK3bK2HcUqzgPQv6DMVDthKnSxsG5MvWXLYuAwu2ab9qrUcRTOWogAFShUGhU39JDxF9OPAycuHejbBm6baZg7AYU9oMAQVq0SQQbhipuCD6rzcqnQeqacG5L4DEUnLuyB7BxbIQ1wQRbzTY8Pzm3sG16aHmin4Ca48bxwSZnmnGcrR7RES5iIiIAiIgCIiAIiIAiIgCIiAIiIBrbaPgIwVZ3d6+Ju9R3JDUtSzFj/AHfMya3Z8GWHwKFKVWswuT57IbX7hlQS3xJ3NkUUrGeCbB1axqu1W54pmTKfZlv8Z0p+CTCrfLWxAU/3edCo9V0uJeImbxxfdGqyzXZlN2d4LcNRLFKtfUg2LJa/MeZJlN16Y+m59ZX5SZiXXHCKN27ZBvufQP1vw/KcrunSHBn96/8A1k3EEFax24OHq+k1T2FdfwyGqeBjBli3a1wSpGjU9L8GF00YEAg8wJfolOnG7rk06k623wa6w3gOwSKFFbEkCoKgu1LQ3BsLU+GnDqZ5YjwCYBlC9riVAYstnp+ZfiFJpmwJ1tzmyomlmfYov/hDheyRO2xHmOGWpmp51I1FiE5k93f6rTeB3KoUsV40pftjQNFmuAKi3UhnUAXYZdD1PS0/EgPl2zA2jsdayFGJAPK1/YSDMrDUMiKtycqgXNrmwtc2756xAEREAREQBERAEREAREQBERAEREAREQBERAEREAREQBERAEREAREQBERAEREAREQBERAEREAREQD/2Q=="/>
          <p:cNvSpPr>
            <a:spLocks noChangeAspect="1" noChangeArrowheads="1"/>
          </p:cNvSpPr>
          <p:nvPr/>
        </p:nvSpPr>
        <p:spPr bwMode="auto">
          <a:xfrm>
            <a:off x="63500" y="-741363"/>
            <a:ext cx="197167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9925" y="1988840"/>
            <a:ext cx="196505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0609" y="3573016"/>
            <a:ext cx="2018117" cy="178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84116"/>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200" dirty="0" smtClean="0"/>
              <a:t>Output – Speakers, </a:t>
            </a:r>
            <a:r>
              <a:rPr lang="en-GB" sz="3200" dirty="0"/>
              <a:t>Ear/Headphones</a:t>
            </a:r>
            <a:endParaRPr lang="en-GB" sz="32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599280075"/>
              </p:ext>
            </p:extLst>
          </p:nvPr>
        </p:nvGraphicFramePr>
        <p:xfrm>
          <a:off x="395534" y="1988840"/>
          <a:ext cx="6312621" cy="204216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devices produce sound.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Speakers are good for large audiences, while ear/headphones allow the user to listen to sounds even when in a noisy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Businesses could use these to video conference with speakers used for a large audience or ear/headphones when one-to-one contact is required.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People can also use these to listen to audio, music, tutorials,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252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292" y="2132856"/>
            <a:ext cx="1920309" cy="118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3883" y="351812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8411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Storage – Hard Drives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440364535"/>
              </p:ext>
            </p:extLst>
          </p:nvPr>
        </p:nvGraphicFramePr>
        <p:xfrm>
          <a:off x="395534" y="1988840"/>
          <a:ext cx="6312621" cy="426720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use magnetic disks to store software, music, videos and other files.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disks inside the drives are circular and spin at high speeds while heads read and write information.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hard drives are moved suddenly they can be damaged.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Files on hard drives can be read, written, deleted and re-written.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drives storage huge amounts of data such as: 250GB, 500GB, 1TB,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Today these drives are portable and can be connected to computers by USB.</a:t>
                      </a:r>
                      <a:endParaRPr kumimoji="0" lang="en-GB" sz="1800" b="0" i="0" u="none" strike="noStrike"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Storing the operating system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Storing of the files, software, music, videos,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Hard drives can store data, files and software even when the computer is turned off.</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 could use hard drives to store a database of the details of members.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could use portable hard drives to save work when at home.	</a:t>
                      </a: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980" y="2364847"/>
            <a:ext cx="1970119" cy="135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904" y="4005064"/>
            <a:ext cx="1984196" cy="181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96460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Storage – Solid-State Drives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4279673960"/>
              </p:ext>
            </p:extLst>
          </p:nvPr>
        </p:nvGraphicFramePr>
        <p:xfrm>
          <a:off x="395534" y="1988840"/>
          <a:ext cx="6312621" cy="339852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Solid-state drives use memory to save software, APPs and files.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There are no moving parts in these drives and are faster and more reliable than hard drives.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types of drives are common in tablets and smartphones as they are small and can hold 8GB, 32GB, 64GB and even 128GB of data.</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Because they are small they are very portable, but not as big as hard drives.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Storing operating systems such as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iOS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5 on the iPhone/</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iPad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can store software, APPs and files even when not turned on.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 would use these if employees are likely to damage portable hard drives.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might use these if they have tablets and smartphones.</a:t>
                      </a:r>
                    </a:p>
                    <a:p>
                      <a:r>
                        <a:rPr kumimoji="0" lang="en-GB" sz="1800" b="0" i="0" u="none" strike="noStrike" kern="1200" baseline="0" dirty="0" smtClean="0">
                          <a:solidFill>
                            <a:schemeClr val="tx1"/>
                          </a:solidFill>
                          <a:latin typeface="+mn-lt"/>
                          <a:ea typeface="+mn-ea"/>
                          <a:cs typeface="+mn-cs"/>
                        </a:rPr>
                        <a:t>	</a:t>
                      </a: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395" y="2204864"/>
            <a:ext cx="1994147" cy="158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395" y="3979347"/>
            <a:ext cx="1994147" cy="124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251305"/>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Storage – Optical Devices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854607575"/>
              </p:ext>
            </p:extLst>
          </p:nvPr>
        </p:nvGraphicFramePr>
        <p:xfrm>
          <a:off x="395534" y="1988840"/>
          <a:ext cx="6312621" cy="397764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drives use media such as CDs and DVDs to store software and files.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these drives can write to CDs they will have CD-R/RW on them and for DVDs they will have DVD-R/RW.</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Once written on, most CDs and DVDs are read-only, but RWs can be written on, deleted and re-written on a limited number of times.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Today Blu-ray drives and disks can be found and store large amounts of data, bigger than CDs and DVDs.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CDs, DVDs and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Blu</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-rays are not as big as solid-state or hard drives however.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Storage of files to be move to another computer or played on CD/DVD/Blu-ray players.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usually used to store software to be installed on computers, e.g. OS, Office,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also common when making backups of files and software.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 would use these to install software or make backups.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could use these to transport information to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5523" y="2330209"/>
            <a:ext cx="1994949" cy="138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5522" y="4005064"/>
            <a:ext cx="2000359" cy="168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251305"/>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Storage – Flash Memory Drives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405357140"/>
              </p:ext>
            </p:extLst>
          </p:nvPr>
        </p:nvGraphicFramePr>
        <p:xfrm>
          <a:off x="395534" y="1988840"/>
          <a:ext cx="6312621" cy="326136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small drives that use solid-state memory and are usually plugged into USB ports.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devices are extremely portable and come in sizes of 16GB, 32GB, 64GB,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are very reliable as they have no moving parts and therefore do not break easily.</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Files on these drives can be read, written, deleted and re-written.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are usually used to copy files and data to for transportation between computers, or from work to home.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 would use these drives to share files with colleagues.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could use these drives to transport small amounts of work to and from home and to take presentations to other computers.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888" y="2060848"/>
            <a:ext cx="179439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8548" y="3645024"/>
            <a:ext cx="1711077" cy="171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251305"/>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Storage – Cloud Storage</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698530352"/>
              </p:ext>
            </p:extLst>
          </p:nvPr>
        </p:nvGraphicFramePr>
        <p:xfrm>
          <a:off x="395534" y="1988840"/>
          <a:ext cx="6312621" cy="326136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facility is made available to people through storage on the Internet.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is really useful as it means that all of you files are available no matter where you are, or which computer you are using.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facility is usually expensive though as companies supply space to people around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Cloud storage is common for sharing files between staff.</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Cloud storage providers include Apple, Microsoft and Drop-Box.</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 would use it to make important files available to employees even when they are at home.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Employees could use this storage so that they have presentations and files available when visiting customers as all they need is the  internet.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1220" y="2004861"/>
            <a:ext cx="1737640" cy="17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540" y="3871388"/>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251305"/>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200" dirty="0" smtClean="0"/>
              <a:t>Connectivity – Wireless Access Point</a:t>
            </a:r>
            <a:endParaRPr lang="en-GB" sz="32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587700618"/>
              </p:ext>
            </p:extLst>
          </p:nvPr>
        </p:nvGraphicFramePr>
        <p:xfrm>
          <a:off x="395534" y="1988840"/>
          <a:ext cx="6312621" cy="204216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Features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features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Wireless Access Point (WAP) allows computers to connect to a network wirelessly usually with radio frequencies.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Typical WAPs are limited by a distance of 103m and a client limit of about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purposes and uses include: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Common uses of WAP include hotspots which are public connections to the network and Internet.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Tablets and smartphones for example use WAP in order to connect to networks and the Internet.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42" t="23528" r="21335" b="24940"/>
          <a:stretch/>
        </p:blipFill>
        <p:spPr bwMode="auto">
          <a:xfrm>
            <a:off x="7013174" y="1928541"/>
            <a:ext cx="1633140" cy="14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ttp://t2.gstatic.com/images?q=tbn:ANd9GcTqQZawbuJC47Cm_kFZEKZG8SdAOT4zpntd7Z6haLA5yprn2KP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8241" y="3645024"/>
            <a:ext cx="1843005"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19343"/>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Physical Impairment – Devices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160231716"/>
              </p:ext>
            </p:extLst>
          </p:nvPr>
        </p:nvGraphicFramePr>
        <p:xfrm>
          <a:off x="395534" y="1988840"/>
          <a:ext cx="6120681" cy="4639810"/>
        </p:xfrm>
        <a:graphic>
          <a:graphicData uri="http://schemas.openxmlformats.org/drawingml/2006/table">
            <a:tbl>
              <a:tblPr firstRow="1" bandRow="1">
                <a:tableStyleId>{69012ECD-51FC-41F1-AA8D-1B2483CD663E}</a:tableStyleId>
              </a:tblPr>
              <a:tblGrid>
                <a:gridCol w="2024740"/>
                <a:gridCol w="4095941"/>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Devices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Puff-Suck Switch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When the user blows/sucks a switch is activated to select items on the screen or send commands to the computer (This is very good for motor dysfunction).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Braille Keyboard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People with visual impairment can use a Braille keyboard to feel which keys to use without seeing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Foot Mouse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One foot is used to press down the foot pad and the other is used to move the mouse on the screen.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Text-to-Speech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Visually impaired people can use this to have text on the screen read to them. Sounds can also be made to let them know they have done something.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Speech-to-Text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People with visual impairment or motor dysfunction can use this software to type text or perform actions for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Zoom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Visually impaired people can use this to zoom on areas with the mouse to see the clearly.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Group 31"/>
          <p:cNvGrpSpPr/>
          <p:nvPr/>
        </p:nvGrpSpPr>
        <p:grpSpPr>
          <a:xfrm>
            <a:off x="6528091" y="1988839"/>
            <a:ext cx="1152128" cy="1368151"/>
            <a:chOff x="7032147" y="2060848"/>
            <a:chExt cx="1233488" cy="1464766"/>
          </a:xfrm>
        </p:grpSpPr>
        <p:pic>
          <p:nvPicPr>
            <p:cNvPr id="1026" name="rg_hi" descr="ANd9GcQvUSBLuSyj3OS_yIci3TeRTDT-6mxhMF-HGsd3iC2VtbPZ8q0LXA">
              <a:hlinkClick r:id="rId4"/>
            </p:cNvPr>
            <p:cNvPicPr>
              <a:picLocks noChangeAspect="1" noChangeArrowheads="1"/>
            </p:cNvPicPr>
            <p:nvPr/>
          </p:nvPicPr>
          <p:blipFill>
            <a:blip r:embed="rId5" cstate="print"/>
            <a:srcRect/>
            <a:stretch>
              <a:fillRect/>
            </a:stretch>
          </p:blipFill>
          <p:spPr bwMode="auto">
            <a:xfrm>
              <a:off x="7032147" y="2060848"/>
              <a:ext cx="1233488" cy="1173163"/>
            </a:xfrm>
            <a:prstGeom prst="rect">
              <a:avLst/>
            </a:prstGeom>
            <a:noFill/>
            <a:ln w="9525">
              <a:noFill/>
              <a:miter lim="800000"/>
              <a:headEnd/>
              <a:tailEnd/>
            </a:ln>
          </p:spPr>
        </p:pic>
        <p:sp>
          <p:nvSpPr>
            <p:cNvPr id="1027" name="Text Box 3"/>
            <p:cNvSpPr txBox="1">
              <a:spLocks noChangeArrowheads="1"/>
            </p:cNvSpPr>
            <p:nvPr/>
          </p:nvSpPr>
          <p:spPr bwMode="auto">
            <a:xfrm>
              <a:off x="7064895" y="3212976"/>
              <a:ext cx="1179513" cy="3126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050" b="0" i="0" u="none" strike="noStrike" cap="none" normalizeH="0" baseline="0" dirty="0" smtClean="0">
                  <a:ln>
                    <a:noFill/>
                  </a:ln>
                  <a:solidFill>
                    <a:schemeClr val="tx1"/>
                  </a:solidFill>
                  <a:effectLst/>
                  <a:latin typeface="Calibri" pitchFamily="34" charset="0"/>
                </a:rPr>
                <a:t>Puff-Suck Switch</a:t>
              </a:r>
              <a:endParaRPr kumimoji="0" lang="en-US" sz="1600" b="0" i="0" u="none" strike="noStrike" cap="none" normalizeH="0" baseline="0" dirty="0" smtClean="0">
                <a:ln>
                  <a:noFill/>
                </a:ln>
                <a:solidFill>
                  <a:schemeClr val="tx1"/>
                </a:solidFill>
                <a:effectLst/>
                <a:latin typeface="Arial" pitchFamily="34" charset="0"/>
              </a:endParaRPr>
            </a:p>
          </p:txBody>
        </p:sp>
      </p:grpSp>
      <p:grpSp>
        <p:nvGrpSpPr>
          <p:cNvPr id="6" name="Group 30"/>
          <p:cNvGrpSpPr/>
          <p:nvPr/>
        </p:nvGrpSpPr>
        <p:grpSpPr>
          <a:xfrm>
            <a:off x="7728477" y="2132856"/>
            <a:ext cx="1152000" cy="1224136"/>
            <a:chOff x="7020272" y="3573016"/>
            <a:chExt cx="1234800" cy="1224136"/>
          </a:xfrm>
        </p:grpSpPr>
        <p:pic>
          <p:nvPicPr>
            <p:cNvPr id="1033" name="Picture 9" descr="http://www-cs-faculty.stanford.edu/~eroberts/courses/soco/projects/2005-06/accessibility/Braille%20Big%20Keyboard.jpg"/>
            <p:cNvPicPr>
              <a:picLocks noChangeAspect="1" noChangeArrowheads="1"/>
            </p:cNvPicPr>
            <p:nvPr/>
          </p:nvPicPr>
          <p:blipFill>
            <a:blip r:embed="rId6" cstate="print"/>
            <a:srcRect l="6897" t="8534" r="6897" b="5259"/>
            <a:stretch>
              <a:fillRect/>
            </a:stretch>
          </p:blipFill>
          <p:spPr bwMode="auto">
            <a:xfrm>
              <a:off x="7020272" y="3573016"/>
              <a:ext cx="1234800" cy="938448"/>
            </a:xfrm>
            <a:prstGeom prst="rect">
              <a:avLst/>
            </a:prstGeom>
            <a:noFill/>
          </p:spPr>
        </p:pic>
        <p:sp>
          <p:nvSpPr>
            <p:cNvPr id="17" name="Text Box 3"/>
            <p:cNvSpPr txBox="1">
              <a:spLocks noChangeArrowheads="1"/>
            </p:cNvSpPr>
            <p:nvPr/>
          </p:nvSpPr>
          <p:spPr bwMode="auto">
            <a:xfrm>
              <a:off x="7045729" y="4509120"/>
              <a:ext cx="1179513" cy="288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050" b="0" i="0" u="none" strike="noStrike" cap="none" normalizeH="0" baseline="0" dirty="0" smtClean="0">
                  <a:ln>
                    <a:noFill/>
                  </a:ln>
                  <a:solidFill>
                    <a:schemeClr val="tx1"/>
                  </a:solidFill>
                  <a:effectLst/>
                  <a:latin typeface="Calibri" pitchFamily="34" charset="0"/>
                </a:rPr>
                <a:t>Braille Keyboard</a:t>
              </a:r>
              <a:endParaRPr kumimoji="0" lang="en-US" sz="1600" b="0" i="0" u="none" strike="noStrike" cap="none" normalizeH="0" baseline="0" dirty="0" smtClean="0">
                <a:ln>
                  <a:noFill/>
                </a:ln>
                <a:solidFill>
                  <a:schemeClr val="tx1"/>
                </a:solidFill>
                <a:effectLst/>
                <a:latin typeface="Arial" pitchFamily="34" charset="0"/>
              </a:endParaRPr>
            </a:p>
          </p:txBody>
        </p:sp>
      </p:grpSp>
      <p:grpSp>
        <p:nvGrpSpPr>
          <p:cNvPr id="7" name="Group 29"/>
          <p:cNvGrpSpPr/>
          <p:nvPr/>
        </p:nvGrpSpPr>
        <p:grpSpPr>
          <a:xfrm>
            <a:off x="6528091" y="3645024"/>
            <a:ext cx="1152000" cy="1008112"/>
            <a:chOff x="6996522" y="4869160"/>
            <a:chExt cx="1234800" cy="1008112"/>
          </a:xfrm>
        </p:grpSpPr>
        <p:pic>
          <p:nvPicPr>
            <p:cNvPr id="1035" name="Picture 11" descr="http://t3.gstatic.com/images?q=tbn:ANd9GcT3sd7q86H8COWvW4WaJO80K4ZCgUPnxkfbqXoZanjO_3LwPYyI6g"/>
            <p:cNvPicPr>
              <a:picLocks noChangeAspect="1" noChangeArrowheads="1"/>
            </p:cNvPicPr>
            <p:nvPr/>
          </p:nvPicPr>
          <p:blipFill>
            <a:blip r:embed="rId7" cstate="print"/>
            <a:srcRect/>
            <a:stretch>
              <a:fillRect/>
            </a:stretch>
          </p:blipFill>
          <p:spPr bwMode="auto">
            <a:xfrm>
              <a:off x="6996522" y="4869160"/>
              <a:ext cx="1234800" cy="674266"/>
            </a:xfrm>
            <a:prstGeom prst="rect">
              <a:avLst/>
            </a:prstGeom>
            <a:noFill/>
          </p:spPr>
        </p:pic>
        <p:sp>
          <p:nvSpPr>
            <p:cNvPr id="19" name="Text Box 3"/>
            <p:cNvSpPr txBox="1">
              <a:spLocks noChangeArrowheads="1"/>
            </p:cNvSpPr>
            <p:nvPr/>
          </p:nvSpPr>
          <p:spPr bwMode="auto">
            <a:xfrm>
              <a:off x="7020272" y="5589240"/>
              <a:ext cx="1179513" cy="288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rPr>
                <a:t>Foot Mouse</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8" name="Group 28"/>
          <p:cNvGrpSpPr/>
          <p:nvPr/>
        </p:nvGrpSpPr>
        <p:grpSpPr>
          <a:xfrm>
            <a:off x="7668346" y="3645024"/>
            <a:ext cx="1164002" cy="1008112"/>
            <a:chOff x="5125525" y="4941168"/>
            <a:chExt cx="1247664" cy="1080120"/>
          </a:xfrm>
        </p:grpSpPr>
        <p:pic>
          <p:nvPicPr>
            <p:cNvPr id="1037" name="Picture 13" descr="http://t3.gstatic.com/images?q=tbn:ANd9GcRpECpVnxk2hVDz538kIqABpvtcBRIYBDjadaAXH_rQ41W01mHo"/>
            <p:cNvPicPr>
              <a:picLocks noChangeAspect="1" noChangeArrowheads="1"/>
            </p:cNvPicPr>
            <p:nvPr/>
          </p:nvPicPr>
          <p:blipFill>
            <a:blip r:embed="rId8" cstate="print"/>
            <a:srcRect b="25860"/>
            <a:stretch>
              <a:fillRect/>
            </a:stretch>
          </p:blipFill>
          <p:spPr bwMode="auto">
            <a:xfrm>
              <a:off x="5125525" y="4941168"/>
              <a:ext cx="1234800" cy="720080"/>
            </a:xfrm>
            <a:prstGeom prst="rect">
              <a:avLst/>
            </a:prstGeom>
            <a:noFill/>
          </p:spPr>
        </p:pic>
        <p:sp>
          <p:nvSpPr>
            <p:cNvPr id="21" name="Text Box 3"/>
            <p:cNvSpPr txBox="1">
              <a:spLocks noChangeArrowheads="1"/>
            </p:cNvSpPr>
            <p:nvPr/>
          </p:nvSpPr>
          <p:spPr bwMode="auto">
            <a:xfrm>
              <a:off x="5240893" y="5712682"/>
              <a:ext cx="1132296" cy="3086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rPr>
                <a:t>Text to Speech</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9" name="Group 27"/>
          <p:cNvGrpSpPr/>
          <p:nvPr/>
        </p:nvGrpSpPr>
        <p:grpSpPr>
          <a:xfrm>
            <a:off x="6528091" y="4869160"/>
            <a:ext cx="1152000" cy="1656184"/>
            <a:chOff x="3540138" y="4797152"/>
            <a:chExt cx="1234800" cy="1656184"/>
          </a:xfrm>
        </p:grpSpPr>
        <p:pic>
          <p:nvPicPr>
            <p:cNvPr id="1039" name="Picture 15" descr="http://t2.gstatic.com/images?q=tbn:ANd9GcTvvW3x-PdAR5_xNxgfA-0UB4PweHoVpA1BTpDqHpIos8lCT7pgzA"/>
            <p:cNvPicPr>
              <a:picLocks noChangeAspect="1" noChangeArrowheads="1"/>
            </p:cNvPicPr>
            <p:nvPr/>
          </p:nvPicPr>
          <p:blipFill>
            <a:blip r:embed="rId9" cstate="print"/>
            <a:srcRect/>
            <a:stretch>
              <a:fillRect/>
            </a:stretch>
          </p:blipFill>
          <p:spPr bwMode="auto">
            <a:xfrm>
              <a:off x="3540138" y="4797152"/>
              <a:ext cx="1234800" cy="1449548"/>
            </a:xfrm>
            <a:prstGeom prst="rect">
              <a:avLst/>
            </a:prstGeom>
            <a:noFill/>
          </p:spPr>
        </p:pic>
        <p:sp>
          <p:nvSpPr>
            <p:cNvPr id="24" name="Text Box 3"/>
            <p:cNvSpPr txBox="1">
              <a:spLocks noChangeArrowheads="1"/>
            </p:cNvSpPr>
            <p:nvPr/>
          </p:nvSpPr>
          <p:spPr bwMode="auto">
            <a:xfrm>
              <a:off x="3563888" y="6205686"/>
              <a:ext cx="1179513"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rPr>
                <a:t>Speech to Text</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0" name="Group 26"/>
          <p:cNvGrpSpPr/>
          <p:nvPr/>
        </p:nvGrpSpPr>
        <p:grpSpPr>
          <a:xfrm>
            <a:off x="7740352" y="5413598"/>
            <a:ext cx="1152000" cy="1111746"/>
            <a:chOff x="1955204" y="5085184"/>
            <a:chExt cx="1234800" cy="1111746"/>
          </a:xfrm>
        </p:grpSpPr>
        <p:pic>
          <p:nvPicPr>
            <p:cNvPr id="1043" name="Picture 19" descr="http://www.filebuzz.com/software_screenshot/full/magnify_it_-197241.jpg"/>
            <p:cNvPicPr>
              <a:picLocks noChangeAspect="1" noChangeArrowheads="1"/>
            </p:cNvPicPr>
            <p:nvPr/>
          </p:nvPicPr>
          <p:blipFill>
            <a:blip r:embed="rId10" cstate="print"/>
            <a:srcRect/>
            <a:stretch>
              <a:fillRect/>
            </a:stretch>
          </p:blipFill>
          <p:spPr bwMode="auto">
            <a:xfrm>
              <a:off x="1955204" y="5085184"/>
              <a:ext cx="1234800" cy="926100"/>
            </a:xfrm>
            <a:prstGeom prst="rect">
              <a:avLst/>
            </a:prstGeom>
            <a:noFill/>
          </p:spPr>
        </p:pic>
        <p:sp>
          <p:nvSpPr>
            <p:cNvPr id="26" name="Text Box 3"/>
            <p:cNvSpPr txBox="1">
              <a:spLocks noChangeArrowheads="1"/>
            </p:cNvSpPr>
            <p:nvPr/>
          </p:nvSpPr>
          <p:spPr bwMode="auto">
            <a:xfrm>
              <a:off x="1979712" y="5949280"/>
              <a:ext cx="1179513"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rPr>
                <a:t>Zoom</a:t>
              </a:r>
              <a:endParaRPr kumimoji="0" lang="en-US" sz="1800" b="0" i="0" u="none" strike="noStrike" cap="none" normalizeH="0" baseline="0" dirty="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34951859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Desktop Computers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222441584"/>
              </p:ext>
            </p:extLst>
          </p:nvPr>
        </p:nvGraphicFramePr>
        <p:xfrm>
          <a:off x="395534" y="1988840"/>
          <a:ext cx="6312620" cy="4419600"/>
        </p:xfrm>
        <a:graphic>
          <a:graphicData uri="http://schemas.openxmlformats.org/drawingml/2006/table">
            <a:tbl>
              <a:tblPr firstRow="1" bandRow="1">
                <a:tableStyleId>{69012ECD-51FC-41F1-AA8D-1B2483CD663E}</a:tableStyleId>
              </a:tblPr>
              <a:tblGrid>
                <a:gridCol w="3156310"/>
                <a:gridCol w="3156310"/>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Desktop Computers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Purposes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effectLst/>
                          <a:uLnTx/>
                          <a:uFillTx/>
                        </a:rPr>
                        <a:t>A desktop computer is a personal computer (PC) that is generally used in the same location all the time and cannot be moved as easily as laptops and portable computers.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effectLst/>
                          <a:uLnTx/>
                          <a:uFillTx/>
                        </a:rPr>
                        <a:t>Desktop computers come in a variety of types such as vertical tower cases, horizontal tower cases and even some that can fit behind a computers LCD monitor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effectLst/>
                          <a:uLnTx/>
                          <a:uFillTx/>
                        </a:rPr>
                        <a:t>Desktop computers should sit on a large desk that is secure and could be secured to a steel bracket for security. These desktops will have various inputs and outputs such as a keyboard, mouse and monitor.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effectLst/>
                          <a:uLnTx/>
                          <a:uFillTx/>
                        </a:rPr>
                        <a:t>If they are connected to a network it will usually be with a network cable plugged into the back of the computer.</a:t>
                      </a:r>
                      <a:endParaRPr kumimoji="0" lang="en-GB" sz="12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Desktop computers are usually used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High end graphic or movie editing</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Music and Audio editing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General tasks such as Word Processing,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Databases.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Writing letters, reports, memos and/or agendas.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Surfing the Internet  and/or creating websites.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descr="http://t0.gstatic.com/images?q=tbn:ANd9GcQJJUR64WB-iqdPIiP9_9LWyCKlyNquTQ5xa9pjVKxJSp2CdQ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6516" y="2132856"/>
            <a:ext cx="2043634" cy="16074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QqfFaYbESDvYjYZd7k4hVH6wwYPJpji8vcrxclMVzL8I_PhOU1V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3718" y="3943581"/>
            <a:ext cx="1669229" cy="19852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3697344730"/>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Remote Working – Devices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160231716"/>
              </p:ext>
            </p:extLst>
          </p:nvPr>
        </p:nvGraphicFramePr>
        <p:xfrm>
          <a:off x="395534" y="1988840"/>
          <a:ext cx="6312621" cy="3992880"/>
        </p:xfrm>
        <a:graphic>
          <a:graphicData uri="http://schemas.openxmlformats.org/drawingml/2006/table">
            <a:tbl>
              <a:tblPr firstRow="1" bandRow="1">
                <a:tableStyleId>{69012ECD-51FC-41F1-AA8D-1B2483CD663E}</a:tableStyleId>
              </a:tblPr>
              <a:tblGrid>
                <a:gridCol w="3168354"/>
                <a:gridCol w="3144267"/>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Devices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Remote Desktop Connections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Allows people to share other computer desktops by remote computers such as laptops. This appears as though you are using the desktop as if in the office and allows people to work remotely or lets network managers fix computers.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Virtual Private Network (VPN)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allows you to connect different networks together so that they appear to be the same network. For example, a business with branches across the UK, can connect them all together with a Internet VPN.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File Transfer Protocol (FTP)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rules (protocols) that allow you to send and receive files over a network and the Internet.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1" name="Group 43"/>
          <p:cNvGrpSpPr/>
          <p:nvPr/>
        </p:nvGrpSpPr>
        <p:grpSpPr>
          <a:xfrm>
            <a:off x="7236296" y="3797924"/>
            <a:ext cx="1234800" cy="1143244"/>
            <a:chOff x="443794" y="5341718"/>
            <a:chExt cx="1234800" cy="1143244"/>
          </a:xfrm>
        </p:grpSpPr>
        <p:pic>
          <p:nvPicPr>
            <p:cNvPr id="1045" name="Picture 21" descr="http://upload.wikimedia.org/wikipedia/commons/thumb/0/00/Virtual_Private_Network_overview.svg/330px-Virtual_Private_Network_overview.svg.png">
              <a:hlinkClick r:id="rId4"/>
            </p:cNvPr>
            <p:cNvPicPr>
              <a:picLocks noChangeAspect="1" noChangeArrowheads="1"/>
            </p:cNvPicPr>
            <p:nvPr/>
          </p:nvPicPr>
          <p:blipFill>
            <a:blip r:embed="rId5" cstate="print"/>
            <a:srcRect/>
            <a:stretch>
              <a:fillRect/>
            </a:stretch>
          </p:blipFill>
          <p:spPr bwMode="auto">
            <a:xfrm>
              <a:off x="443794" y="5341718"/>
              <a:ext cx="1234800" cy="871844"/>
            </a:xfrm>
            <a:prstGeom prst="rect">
              <a:avLst/>
            </a:prstGeom>
            <a:noFill/>
          </p:spPr>
        </p:pic>
        <p:sp>
          <p:nvSpPr>
            <p:cNvPr id="38" name="Text Box 3"/>
            <p:cNvSpPr txBox="1">
              <a:spLocks noChangeArrowheads="1"/>
            </p:cNvSpPr>
            <p:nvPr/>
          </p:nvSpPr>
          <p:spPr bwMode="auto">
            <a:xfrm>
              <a:off x="467544" y="6237312"/>
              <a:ext cx="1179513"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rPr>
                <a:t>VPN</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2" name="Group 42"/>
          <p:cNvGrpSpPr/>
          <p:nvPr/>
        </p:nvGrpSpPr>
        <p:grpSpPr>
          <a:xfrm>
            <a:off x="7236296" y="1988840"/>
            <a:ext cx="1234800" cy="1495536"/>
            <a:chOff x="505138" y="3429000"/>
            <a:chExt cx="1234800" cy="1495536"/>
          </a:xfrm>
        </p:grpSpPr>
        <p:pic>
          <p:nvPicPr>
            <p:cNvPr id="1053" name="Picture 29" descr="http://icons.iconarchive.com/icons/tpdkdesign.net/refresh-cl/256/Network-Remote-Desktop-icon.png"/>
            <p:cNvPicPr>
              <a:picLocks noChangeAspect="1" noChangeArrowheads="1"/>
            </p:cNvPicPr>
            <p:nvPr/>
          </p:nvPicPr>
          <p:blipFill>
            <a:blip r:embed="rId6" cstate="print"/>
            <a:srcRect/>
            <a:stretch>
              <a:fillRect/>
            </a:stretch>
          </p:blipFill>
          <p:spPr bwMode="auto">
            <a:xfrm>
              <a:off x="505138" y="3429000"/>
              <a:ext cx="1234800" cy="1234800"/>
            </a:xfrm>
            <a:prstGeom prst="rect">
              <a:avLst/>
            </a:prstGeom>
            <a:noFill/>
          </p:spPr>
        </p:pic>
        <p:sp>
          <p:nvSpPr>
            <p:cNvPr id="39" name="Text Box 3"/>
            <p:cNvSpPr txBox="1">
              <a:spLocks noChangeArrowheads="1"/>
            </p:cNvSpPr>
            <p:nvPr/>
          </p:nvSpPr>
          <p:spPr bwMode="auto">
            <a:xfrm>
              <a:off x="539552" y="4676886"/>
              <a:ext cx="1179513"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rPr>
                <a:t>Remote Desktop</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3" name="Group 41"/>
          <p:cNvGrpSpPr/>
          <p:nvPr/>
        </p:nvGrpSpPr>
        <p:grpSpPr>
          <a:xfrm>
            <a:off x="7225632" y="5209449"/>
            <a:ext cx="1234800" cy="955855"/>
            <a:chOff x="2123728" y="3861048"/>
            <a:chExt cx="1234800" cy="955855"/>
          </a:xfrm>
        </p:grpSpPr>
        <p:pic>
          <p:nvPicPr>
            <p:cNvPr id="1049" name="Picture 25" descr="http://raenalynn.com/wp-content/uploads/2012/08/FTP.jpg"/>
            <p:cNvPicPr>
              <a:picLocks noChangeAspect="1" noChangeArrowheads="1"/>
            </p:cNvPicPr>
            <p:nvPr/>
          </p:nvPicPr>
          <p:blipFill>
            <a:blip r:embed="rId7" cstate="print"/>
            <a:srcRect/>
            <a:stretch>
              <a:fillRect/>
            </a:stretch>
          </p:blipFill>
          <p:spPr bwMode="auto">
            <a:xfrm>
              <a:off x="2123728" y="3861048"/>
              <a:ext cx="1234800" cy="720470"/>
            </a:xfrm>
            <a:prstGeom prst="rect">
              <a:avLst/>
            </a:prstGeom>
            <a:noFill/>
          </p:spPr>
        </p:pic>
        <p:sp>
          <p:nvSpPr>
            <p:cNvPr id="41" name="Text Box 3"/>
            <p:cNvSpPr txBox="1">
              <a:spLocks noChangeArrowheads="1"/>
            </p:cNvSpPr>
            <p:nvPr/>
          </p:nvSpPr>
          <p:spPr bwMode="auto">
            <a:xfrm>
              <a:off x="2160111" y="4569253"/>
              <a:ext cx="1179513"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rPr>
                <a:t>FTP</a:t>
              </a:r>
              <a:endParaRPr kumimoji="0" lang="en-US" sz="1800" b="0" i="0" u="none" strike="noStrike" cap="none" normalizeH="0" baseline="0" dirty="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349518591"/>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Wired Peripheral Connections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495330889"/>
              </p:ext>
            </p:extLst>
          </p:nvPr>
        </p:nvGraphicFramePr>
        <p:xfrm>
          <a:off x="395534" y="1988840"/>
          <a:ext cx="6624738" cy="263652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Wired Peripheral Connection Features and Uses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USB (Universal Serial Bus)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Standard way of connecting devices together.</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It allows fast data transfer and is usually used to transfer files between computers.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peripherals also use USB to connect to a computer including digital cameras, scanner and printers.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FireWire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FireWire is similar to USB, but is much quicker and is commonly used to transfer large files like videos.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FireWire hardware is expensive though and therefore not commonly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65"/>
          <a:stretch/>
        </p:blipFill>
        <p:spPr bwMode="auto">
          <a:xfrm>
            <a:off x="7139780" y="2092468"/>
            <a:ext cx="1668494" cy="12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1052" y="3524279"/>
            <a:ext cx="1679419" cy="148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13407"/>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Wireless Peripheral Connections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805925088"/>
              </p:ext>
            </p:extLst>
          </p:nvPr>
        </p:nvGraphicFramePr>
        <p:xfrm>
          <a:off x="395534" y="1988840"/>
          <a:ext cx="6624738" cy="4450080"/>
        </p:xfrm>
        <a:graphic>
          <a:graphicData uri="http://schemas.openxmlformats.org/drawingml/2006/table">
            <a:tbl>
              <a:tblPr firstRow="1" bandRow="1">
                <a:tableStyleId>{69012ECD-51FC-41F1-AA8D-1B2483CD663E}</a:tableStyleId>
              </a:tblPr>
              <a:tblGrid>
                <a:gridCol w="936106"/>
                <a:gridCol w="5688632"/>
              </a:tblGrid>
              <a:tr h="21602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Wireless Peripheral Connection Features and Uses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Wireless connections (known as Wi-Fi) allow devices to connect to the computer without cables.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Today many devices such as printers use Wi-Fi.</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Wi-Fi connections are usually more complicated to setup and transfer data slower than wired connections.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Bluetooth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Bluetooth uses wireless technology to connect devices such as a mouse or mobile phone.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Bluetooth connections are usually secured by using a key that must be entered on both devices.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Bluetooth cannot send much data however and distance is limited.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Common uses include sending information between devices on the go and connecting headsets or transferring files between mobile phones.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Infrared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Wi-Fi and Bluetooth devices do not need to be in line of sight with each other and can even work through walls. Infrared however requires devices to be very close (usually within 1m) and in sight or each other.</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Infrared is therefore more secure and usually transfers images quickly.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5"/>
          <p:cNvGrpSpPr/>
          <p:nvPr/>
        </p:nvGrpSpPr>
        <p:grpSpPr>
          <a:xfrm>
            <a:off x="7164288"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2024465"/>
            <a:ext cx="1320652" cy="132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3" y="3433214"/>
            <a:ext cx="1320652" cy="132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0196" y="4881793"/>
            <a:ext cx="1516867" cy="112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31855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Wired Peripheral Connections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594471272"/>
              </p:ext>
            </p:extLst>
          </p:nvPr>
        </p:nvGraphicFramePr>
        <p:xfrm>
          <a:off x="395534" y="1965091"/>
          <a:ext cx="6624738" cy="4664625"/>
        </p:xfrm>
        <a:graphic>
          <a:graphicData uri="http://schemas.openxmlformats.org/drawingml/2006/table">
            <a:tbl>
              <a:tblPr firstRow="1" bandRow="1">
                <a:tableStyleId>{69012ECD-51FC-41F1-AA8D-1B2483CD663E}</a:tableStyleId>
              </a:tblPr>
              <a:tblGrid>
                <a:gridCol w="1944218"/>
                <a:gridCol w="4680520"/>
              </a:tblGrid>
              <a:tr h="3006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Connecting to wireless networks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indent="0" algn="l">
                        <a:spcAft>
                          <a:spcPts val="600"/>
                        </a:spcAft>
                        <a:buFontTx/>
                        <a:buNone/>
                      </a:pPr>
                      <a:r>
                        <a:rPr lang="en-GB" sz="1400" b="1" dirty="0" smtClean="0">
                          <a:latin typeface="Calibri" pitchFamily="34" charset="0"/>
                        </a:rPr>
                        <a:t>Speed of Data </a:t>
                      </a:r>
                      <a:br>
                        <a:rPr lang="en-GB" sz="1400" b="1" dirty="0" smtClean="0">
                          <a:latin typeface="Calibri" pitchFamily="34" charset="0"/>
                        </a:rPr>
                      </a:br>
                      <a:r>
                        <a:rPr lang="en-GB" sz="1400" b="1" dirty="0" smtClean="0">
                          <a:latin typeface="Calibri" pitchFamily="34" charset="0"/>
                        </a:rPr>
                        <a:t>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transmission relates to the speed that videos, images, etc. load or transfer over a network and generally wireless networks are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slower</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than wired.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2327">
                <a:tc>
                  <a:txBody>
                    <a:bodyPr/>
                    <a:lstStyle/>
                    <a:p>
                      <a:pPr marL="177800" indent="-177800" algn="l">
                        <a:spcAft>
                          <a:spcPts val="600"/>
                        </a:spcAft>
                        <a:buFontTx/>
                        <a:buNone/>
                      </a:pPr>
                      <a:r>
                        <a:rPr lang="en-GB" sz="1400" b="1" dirty="0" smtClean="0">
                          <a:latin typeface="Calibri" pitchFamily="34" charset="0"/>
                        </a:rPr>
                        <a:t>Bandwidth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Bandwidth refers to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maximum</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amount of data</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that can travel along a network at once. If you have a low bandwidth then videos will take long to load and worst still, if there are a number of users then bandwidth gets used extremely quickly and the computer will drop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177800" indent="-177800" algn="l">
                        <a:spcAft>
                          <a:spcPts val="600"/>
                        </a:spcAft>
                        <a:buFontTx/>
                        <a:buNone/>
                      </a:pPr>
                      <a:r>
                        <a:rPr lang="en-GB" sz="1400" b="1" dirty="0" smtClean="0">
                          <a:latin typeface="Calibri" pitchFamily="34" charset="0"/>
                        </a:rPr>
                        <a:t>Wi-Fi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Wi-Fi is 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trademark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of the Wi-Fi Alliance and is often used to refer to a wireless network. Wi-Fi hotspots exist in cafes with a range of 20m for the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2327">
                <a:tc>
                  <a:txBody>
                    <a:bodyPr/>
                    <a:lstStyle/>
                    <a:p>
                      <a:pPr marL="0" indent="0" algn="l">
                        <a:spcAft>
                          <a:spcPts val="600"/>
                        </a:spcAft>
                        <a:buFontTx/>
                        <a:buNone/>
                      </a:pPr>
                      <a:r>
                        <a:rPr lang="en-GB" sz="1400" b="1" dirty="0" smtClean="0">
                          <a:latin typeface="Calibri" pitchFamily="34" charset="0"/>
                        </a:rPr>
                        <a:t>Service Set Identifier </a:t>
                      </a:r>
                      <a:br>
                        <a:rPr lang="en-GB" sz="1400" b="1" dirty="0" smtClean="0">
                          <a:latin typeface="Calibri" pitchFamily="34" charset="0"/>
                        </a:rPr>
                      </a:br>
                      <a:r>
                        <a:rPr lang="en-GB" sz="1400" b="1" dirty="0" smtClean="0">
                          <a:latin typeface="Calibri" pitchFamily="34" charset="0"/>
                        </a:rPr>
                        <a:t>(Also known as SSID)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SSID is 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unique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name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given to a network so that users can identify it, e.g.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BrookeWeston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All devices on must use the same SSID for the network to work. SSIDs can also be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hidden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increase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security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if they do not want the public using the wireless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5">
                <a:tc>
                  <a:txBody>
                    <a:bodyPr/>
                    <a:lstStyle/>
                    <a:p>
                      <a:pPr marL="177800" indent="-177800" algn="l">
                        <a:spcAft>
                          <a:spcPts val="600"/>
                        </a:spcAft>
                        <a:buFontTx/>
                        <a:buNone/>
                      </a:pPr>
                      <a:r>
                        <a:rPr lang="en-GB" sz="1400" b="1" dirty="0" smtClean="0">
                          <a:latin typeface="Calibri" pitchFamily="34" charset="0"/>
                        </a:rPr>
                        <a:t>Public SSID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Network managers can set the SSID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public</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so that they can be made available for  people near a WAP.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44" name="Picture 4" descr="http://tracline.co.uk/wp-content/uploads/2012/06/0613-11.jpg"/>
          <p:cNvPicPr>
            <a:picLocks noChangeAspect="1" noChangeArrowheads="1"/>
          </p:cNvPicPr>
          <p:nvPr/>
        </p:nvPicPr>
        <p:blipFill>
          <a:blip r:embed="rId4" cstate="print"/>
          <a:srcRect/>
          <a:stretch>
            <a:fillRect/>
          </a:stretch>
        </p:blipFill>
        <p:spPr bwMode="auto">
          <a:xfrm>
            <a:off x="7092280" y="2183482"/>
            <a:ext cx="1749574" cy="1749574"/>
          </a:xfrm>
          <a:prstGeom prst="rect">
            <a:avLst/>
          </a:prstGeom>
          <a:noFill/>
        </p:spPr>
      </p:pic>
      <p:pic>
        <p:nvPicPr>
          <p:cNvPr id="10246" name="Picture 6" descr="http://t2.gstatic.com/images?q=tbn:ANd9GcRtNGBPecDojk9N21DfBfLlM_A5WxnOfSma2aC4z2dBjgtpaMRh"/>
          <p:cNvPicPr>
            <a:picLocks noChangeAspect="1" noChangeArrowheads="1"/>
          </p:cNvPicPr>
          <p:nvPr/>
        </p:nvPicPr>
        <p:blipFill>
          <a:blip r:embed="rId5" cstate="print"/>
          <a:srcRect/>
          <a:stretch>
            <a:fillRect/>
          </a:stretch>
        </p:blipFill>
        <p:spPr bwMode="auto">
          <a:xfrm>
            <a:off x="7104155" y="4178282"/>
            <a:ext cx="1748036" cy="1482966"/>
          </a:xfrm>
          <a:prstGeom prst="rect">
            <a:avLst/>
          </a:prstGeom>
          <a:noFill/>
        </p:spPr>
      </p:pic>
    </p:spTree>
    <p:extLst>
      <p:ext uri="{BB962C8B-B14F-4D97-AF65-F5344CB8AC3E}">
        <p14:creationId xmlns:p14="http://schemas.microsoft.com/office/powerpoint/2010/main" val="125213407"/>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Wired Peripheral Connections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492511930"/>
              </p:ext>
            </p:extLst>
          </p:nvPr>
        </p:nvGraphicFramePr>
        <p:xfrm>
          <a:off x="395534" y="1965090"/>
          <a:ext cx="6624738" cy="4468745"/>
        </p:xfrm>
        <a:graphic>
          <a:graphicData uri="http://schemas.openxmlformats.org/drawingml/2006/table">
            <a:tbl>
              <a:tblPr firstRow="1" bandRow="1">
                <a:tableStyleId>{69012ECD-51FC-41F1-AA8D-1B2483CD663E}</a:tableStyleId>
              </a:tblPr>
              <a:tblGrid>
                <a:gridCol w="1944218"/>
                <a:gridCol w="468052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Connecting to wireless networks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dirty="0" smtClean="0">
                          <a:latin typeface="Calibri" pitchFamily="34" charset="0"/>
                        </a:rPr>
                        <a:t>Security of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Wireless networks are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less secure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as anyone in range can connect to it, whereas wired networks require cables. Data sent on wireless  can also be intercepted and therefore they need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encryption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usually in the form of 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network key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that is required by all devices.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dirty="0" smtClean="0">
                          <a:latin typeface="Calibri" pitchFamily="34" charset="0"/>
                        </a:rPr>
                        <a:t>WEP, WPA, WPA2, AES</a:t>
                      </a:r>
                      <a:endPar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All of these are used to secure data on networks.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WEP</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(wired equivalent privacy) was first used and then followed by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WPA</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WPA2</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(Wi-Fi protected access)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(advanced encryption standard), which are much more secure.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dirty="0" smtClean="0">
                          <a:latin typeface="Calibri" pitchFamily="34" charset="0"/>
                        </a:rPr>
                        <a:t>Remote Connections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Remote connections are extremely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dangerous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routers, firewalls, user IDs and passwords must be setup so that hackers can not get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dirty="0" smtClean="0">
                          <a:latin typeface="Calibri" pitchFamily="34" charset="0"/>
                        </a:rPr>
                        <a:t>Firewalls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Firewalls are setup to prevent unauthorised users from accessing a network. This works by viewing all </a:t>
                      </a:r>
                      <a:r>
                        <a:rPr kumimoji="0" lang="en-GB" sz="1400" b="0" i="0" u="none" strike="noStrike" kern="1200" cap="none" spc="0" normalizeH="0" baseline="0" smtClean="0">
                          <a:ln>
                            <a:noFill/>
                          </a:ln>
                          <a:solidFill>
                            <a:schemeClr val="tx1"/>
                          </a:solidFill>
                          <a:effectLst/>
                          <a:uLnTx/>
                          <a:uFillTx/>
                          <a:latin typeface="Calibri" pitchFamily="34" charset="0"/>
                          <a:ea typeface="+mn-ea"/>
                          <a:cs typeface="Calibri" pitchFamily="34" charset="0"/>
                        </a:rPr>
                        <a:t>incoming and outgoing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traffic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and </a:t>
                      </a:r>
                      <a:r>
                        <a:rPr kumimoji="0" lang="en-GB" sz="1400" b="1" i="0" u="none" strike="noStrike" kern="1200" cap="none" spc="0" normalizeH="0" baseline="0" smtClean="0">
                          <a:ln>
                            <a:noFill/>
                          </a:ln>
                          <a:solidFill>
                            <a:schemeClr val="tx1"/>
                          </a:solidFill>
                          <a:effectLst/>
                          <a:uLnTx/>
                          <a:uFillTx/>
                          <a:latin typeface="Calibri" pitchFamily="34" charset="0"/>
                          <a:ea typeface="+mn-ea"/>
                          <a:cs typeface="Calibri" pitchFamily="34" charset="0"/>
                        </a:rPr>
                        <a:t>blocking</a:t>
                      </a:r>
                      <a:r>
                        <a:rPr kumimoji="0" lang="en-GB" sz="1400" b="0" i="0" u="none" strike="noStrike" kern="1200" cap="none" spc="0" normalizeH="0" baseline="0" smtClean="0">
                          <a:ln>
                            <a:noFill/>
                          </a:ln>
                          <a:solidFill>
                            <a:schemeClr val="tx1"/>
                          </a:solidFill>
                          <a:effectLst/>
                          <a:uLnTx/>
                          <a:uFillTx/>
                          <a:latin typeface="Calibri" pitchFamily="34" charset="0"/>
                          <a:ea typeface="+mn-ea"/>
                          <a:cs typeface="Calibri" pitchFamily="34" charset="0"/>
                        </a:rPr>
                        <a:t> suspicious ones.</a:t>
                      </a: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dirty="0" smtClean="0">
                          <a:latin typeface="Calibri" pitchFamily="34" charset="0"/>
                        </a:rPr>
                        <a:t>User ID and Passwords</a:t>
                      </a:r>
                      <a:endParaRPr kumimoji="0" lang="en-GB" sz="1400" b="1" i="0" u="none" strike="noStrike" kern="1200" cap="none" spc="0" normalizeH="0" baseline="0" dirty="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Websites &amp; firewalls use IDs and passwords to secure the network with guests given temporary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2" name="Group 5"/>
          <p:cNvGrpSpPr/>
          <p:nvPr/>
        </p:nvGrpSpPr>
        <p:grpSpPr>
          <a:xfrm>
            <a:off x="7312816" y="6237312"/>
            <a:ext cx="1363640" cy="288032"/>
            <a:chOff x="7164288" y="6237312"/>
            <a:chExt cx="1363640" cy="288032"/>
          </a:xfrm>
        </p:grpSpPr>
        <p:sp>
          <p:nvSpPr>
            <p:cNvPr id="13" name="Action Button: Forward or Next 12">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4" name="Action Button: Back or Previous 13">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8194" name="Picture 2" descr="http://t0.gstatic.com/images?q=tbn:ANd9GcQikol7Lczr1BInPwS1fe834ELbhjdiJptXgdSgVYmZXgwjpW0w"/>
          <p:cNvPicPr>
            <a:picLocks noChangeAspect="1" noChangeArrowheads="1"/>
          </p:cNvPicPr>
          <p:nvPr/>
        </p:nvPicPr>
        <p:blipFill>
          <a:blip r:embed="rId4" cstate="print"/>
          <a:srcRect/>
          <a:stretch>
            <a:fillRect/>
          </a:stretch>
        </p:blipFill>
        <p:spPr bwMode="auto">
          <a:xfrm>
            <a:off x="7104155" y="1988840"/>
            <a:ext cx="1728192" cy="1595255"/>
          </a:xfrm>
          <a:prstGeom prst="rect">
            <a:avLst/>
          </a:prstGeom>
          <a:noFill/>
        </p:spPr>
      </p:pic>
      <p:pic>
        <p:nvPicPr>
          <p:cNvPr id="8196" name="Picture 4" descr="http://t3.gstatic.com/images?q=tbn:ANd9GcSM5wjT-1MsNiKYEleIlpH63G3CG-1j85i7UTBLqsqYKObxbQED"/>
          <p:cNvPicPr>
            <a:picLocks noChangeAspect="1" noChangeArrowheads="1"/>
          </p:cNvPicPr>
          <p:nvPr/>
        </p:nvPicPr>
        <p:blipFill>
          <a:blip r:embed="rId5" cstate="print"/>
          <a:srcRect/>
          <a:stretch>
            <a:fillRect/>
          </a:stretch>
        </p:blipFill>
        <p:spPr bwMode="auto">
          <a:xfrm>
            <a:off x="7164288" y="3752275"/>
            <a:ext cx="1637928" cy="900861"/>
          </a:xfrm>
          <a:prstGeom prst="rect">
            <a:avLst/>
          </a:prstGeom>
          <a:noFill/>
        </p:spPr>
      </p:pic>
      <p:pic>
        <p:nvPicPr>
          <p:cNvPr id="8200" name="Picture 8" descr="http://blogs.forbes.com/andygreenberg/files/2010/08/password.jpg"/>
          <p:cNvPicPr>
            <a:picLocks noChangeAspect="1" noChangeArrowheads="1"/>
          </p:cNvPicPr>
          <p:nvPr/>
        </p:nvPicPr>
        <p:blipFill>
          <a:blip r:embed="rId6" cstate="print"/>
          <a:srcRect/>
          <a:stretch>
            <a:fillRect/>
          </a:stretch>
        </p:blipFill>
        <p:spPr bwMode="auto">
          <a:xfrm>
            <a:off x="7174479" y="4794710"/>
            <a:ext cx="1634118" cy="1226578"/>
          </a:xfrm>
          <a:prstGeom prst="rect">
            <a:avLst/>
          </a:prstGeom>
          <a:noFill/>
        </p:spPr>
      </p:pic>
    </p:spTree>
    <p:extLst>
      <p:ext uri="{BB962C8B-B14F-4D97-AF65-F5344CB8AC3E}">
        <p14:creationId xmlns:p14="http://schemas.microsoft.com/office/powerpoint/2010/main" val="125213407"/>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a:t>Organisations Monitoring Staff</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666713538"/>
              </p:ext>
            </p:extLst>
          </p:nvPr>
        </p:nvGraphicFramePr>
        <p:xfrm>
          <a:off x="395534" y="1965091"/>
          <a:ext cx="6624738" cy="4602480"/>
        </p:xfrm>
        <a:graphic>
          <a:graphicData uri="http://schemas.openxmlformats.org/drawingml/2006/table">
            <a:tbl>
              <a:tblPr firstRow="1" bandRow="1">
                <a:tableStyleId>{69012ECD-51FC-41F1-AA8D-1B2483CD663E}</a:tableStyleId>
              </a:tblPr>
              <a:tblGrid>
                <a:gridCol w="1800202"/>
                <a:gridCol w="4824536"/>
              </a:tblGrid>
              <a:tr h="3006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Connecting to wireless networks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indent="0" algn="l">
                        <a:spcAft>
                          <a:spcPts val="600"/>
                        </a:spcAft>
                        <a:buFontTx/>
                        <a:buNone/>
                      </a:pPr>
                      <a:r>
                        <a:rPr lang="en-GB" sz="1400" b="1" dirty="0" smtClean="0">
                          <a:latin typeface="Calibri" pitchFamily="34" charset="0"/>
                        </a:rPr>
                        <a:t>Tracking Mobile Phones</a:t>
                      </a:r>
                      <a:r>
                        <a:rPr lang="en-GB" sz="1400" b="1" baseline="0" dirty="0" smtClean="0">
                          <a:latin typeface="Calibri" pitchFamily="34" charset="0"/>
                        </a:rPr>
                        <a:t> and Smartphones</a:t>
                      </a:r>
                      <a:endParaRPr lang="en-GB" sz="1400" b="1" dirty="0" smtClean="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smartphones contain GPS receivers and can be tracked, but those mobile phones that don’t can still be tracked using the mobile access points they connected to last.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621">
                <a:tc>
                  <a:txBody>
                    <a:bodyPr/>
                    <a:lstStyle/>
                    <a:p>
                      <a:pPr marL="0" indent="0" algn="l">
                        <a:spcAft>
                          <a:spcPts val="600"/>
                        </a:spcAft>
                        <a:buFontTx/>
                        <a:buNone/>
                      </a:pPr>
                      <a:r>
                        <a:rPr lang="en-GB" sz="1400" b="1" dirty="0" smtClean="0">
                          <a:latin typeface="Calibri" pitchFamily="34" charset="0"/>
                        </a:rPr>
                        <a:t>Electronic Tagging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Electronic tagging does not usually use GPS, but is a device that monitors criminals and when they go out of range a alarms is activated.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Monitoring Internet Use and Communications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Companies need to make sure that employees are using the Internet and emails appropriately in order to do their job. Employees should therefore not use social networking sites, book holidays, etc. or use their emails for personal 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2327">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Email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Companies will often block websites and monitor emails so that they know that employees are using these appropriately. Emails are also scanned for viruses, check for inappropriate words and keep backups of them for later reference. Some companies will even monitor telephone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Company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Companies must inform employees that their websites, emails and/or telephone calls are being monitored. Customers must also be warned if this is the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4154" y="2060848"/>
            <a:ext cx="1716317" cy="137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0708" y="3512883"/>
            <a:ext cx="1683208" cy="130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0708" y="4904523"/>
            <a:ext cx="1683208" cy="126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672893"/>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400" dirty="0" smtClean="0"/>
              <a:t>Software – OS, Utility and Application</a:t>
            </a:r>
            <a:endParaRPr lang="en-GB" sz="34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425623749"/>
              </p:ext>
            </p:extLst>
          </p:nvPr>
        </p:nvGraphicFramePr>
        <p:xfrm>
          <a:off x="395534" y="1934739"/>
          <a:ext cx="6624738" cy="4511040"/>
        </p:xfrm>
        <a:graphic>
          <a:graphicData uri="http://schemas.openxmlformats.org/drawingml/2006/table">
            <a:tbl>
              <a:tblPr firstRow="1" bandRow="1">
                <a:tableStyleId>{69012ECD-51FC-41F1-AA8D-1B2483CD663E}</a:tableStyleId>
              </a:tblPr>
              <a:tblGrid>
                <a:gridCol w="1800202"/>
                <a:gridCol w="4824536"/>
              </a:tblGrid>
              <a:tr h="3006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Software – OS, Utility and Application</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indent="0" algn="l">
                        <a:spcAft>
                          <a:spcPts val="600"/>
                        </a:spcAft>
                        <a:buFontTx/>
                        <a:buNone/>
                      </a:pPr>
                      <a:r>
                        <a:rPr lang="en-GB" sz="1400" b="1" dirty="0" smtClean="0">
                          <a:latin typeface="Calibri" pitchFamily="34" charset="0"/>
                        </a:rPr>
                        <a:t>Operating Systems</a:t>
                      </a:r>
                      <a:endPar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Every computer has an operating system and its job is to control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hardware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software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so users can carry out tasks. OS’s like Microsoft Windows, Apple OS,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iOS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Android all use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Graphical User Interfaces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(GUIs). Linux is an open source software, meaning it is free to use. GUI OS’s use icons, images and menus to allow the user to work on the computer.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621">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Utility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software adds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functionality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the OS, such as firewalls, backup software, managing pictures, etc. Other important functions include formatting, defragmenting, compression and anti-virus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Application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Application software is the software installed on the OS for users to type letters (i.e. word processing software), create presentations (i.e. presentation software),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Configuring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Operating Systems, Utility and Application software need to be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configured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in order for users to use them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effectively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OS’s for example can have the language changed, screen resolution, mouse speed, etc. ‘Sticky Keys’ and ‘Zoom’ can also be set to help people with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8404" y="2215973"/>
            <a:ext cx="1670193" cy="150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7296"/>
          <a:stretch/>
        </p:blipFill>
        <p:spPr bwMode="auto">
          <a:xfrm>
            <a:off x="7222285" y="4071076"/>
            <a:ext cx="1502429" cy="195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863257"/>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Application Software</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200262714"/>
              </p:ext>
            </p:extLst>
          </p:nvPr>
        </p:nvGraphicFramePr>
        <p:xfrm>
          <a:off x="395534" y="1939492"/>
          <a:ext cx="6624738" cy="4693920"/>
        </p:xfrm>
        <a:graphic>
          <a:graphicData uri="http://schemas.openxmlformats.org/drawingml/2006/table">
            <a:tbl>
              <a:tblPr firstRow="1" bandRow="1">
                <a:tableStyleId>{69012ECD-51FC-41F1-AA8D-1B2483CD663E}</a:tableStyleId>
              </a:tblPr>
              <a:tblGrid>
                <a:gridCol w="1800202"/>
                <a:gridCol w="4824536"/>
              </a:tblGrid>
              <a:tr h="3006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Application Software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349">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Word Processing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is used to write and edit documents such as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letters, reports, books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29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Desktop Publishing Software (DTP)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Desktop Publishing is like a Word processor, however it has more control over page layouts and where items are placed. They are better at creating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flyers, posters, magazines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293">
                <a:tc>
                  <a:txBody>
                    <a:bodyPr/>
                    <a:lstStyle/>
                    <a:p>
                      <a:pPr marL="0" indent="0" algn="l">
                        <a:spcAft>
                          <a:spcPts val="600"/>
                        </a:spcAft>
                        <a:buFontTx/>
                        <a:buNone/>
                      </a:pPr>
                      <a:r>
                        <a:rPr kumimoji="0" lang="en-GB" sz="1400" b="1"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is excellent for handling business data such as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financial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details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They carry out calculations using functions and formulae. They use cells to enter and edit data and can be used to create charts in order to monitor trends,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293">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Database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is great for storing staff and customer details such as names, addresses, etc. A database is made up of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records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(e.g. customer details), which is made up of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fields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(one piece of data such as name).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Relational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databases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have many tables joined together with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517">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Photo-Editing and Graphics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has a range of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tools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create and edit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graphics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such as removing red eye, cropping, resizing, layers,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5413">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Video Editing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Videos taken with a digital /video camera or webcam can be edited to remove scenes, include text, add effects,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2096217"/>
            <a:ext cx="1608584" cy="125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3439861"/>
            <a:ext cx="1572275" cy="12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997"/>
          <a:stretch/>
        </p:blipFill>
        <p:spPr bwMode="auto">
          <a:xfrm>
            <a:off x="7164288" y="4771723"/>
            <a:ext cx="1584176" cy="126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739897"/>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a:t>Application Software</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88576103"/>
              </p:ext>
            </p:extLst>
          </p:nvPr>
        </p:nvGraphicFramePr>
        <p:xfrm>
          <a:off x="395534" y="1941341"/>
          <a:ext cx="6624738" cy="4693920"/>
        </p:xfrm>
        <a:graphic>
          <a:graphicData uri="http://schemas.openxmlformats.org/drawingml/2006/table">
            <a:tbl>
              <a:tblPr firstRow="1" bandRow="1">
                <a:tableStyleId>{69012ECD-51FC-41F1-AA8D-1B2483CD663E}</a:tableStyleId>
              </a:tblPr>
              <a:tblGrid>
                <a:gridCol w="1800202"/>
                <a:gridCol w="4824536"/>
              </a:tblGrid>
              <a:tr h="3006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Application Software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Multimedia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allows different media such as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images, sounds, videos, text and animations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be combined into a presentation which can be linear or have navigation.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Presentation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allows users to create slides with media such as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images, sounds, videos, text and animations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This can be shown to people on a projector and benefits include slide animations and transitions, internal and external hyperlinks, timings,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92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Communications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Staff can use this software to communicate when away from work. This includes instant messaging, email, file transfer, video conferencing (e.g. Skype),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92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Gaming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Software used to create games. In industry different people work on the game after which it is combined and 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92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Web Browsers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software displays websites on an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Intranet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(private company network) or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Internet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This allows users to read text, view videos, play audio and even download 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92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Apps for Portable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These are software applications called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“apps”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are created for devices with limited resources, touch screens, etc. Apps include email, games, social networking,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5122" name="Picture 2" descr="http://t1.gstatic.com/images?q=tbn:ANd9GcRP9VNXfwBT7PdmFJoCAmInDRJrKqiu5pzEyh1TrDDCoqk7Oqf1Z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549" y="4730451"/>
            <a:ext cx="1692576" cy="12908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2098100"/>
            <a:ext cx="1608584" cy="125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7178" y="3463756"/>
            <a:ext cx="1613318" cy="111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41906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Laptop Computers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711860341"/>
              </p:ext>
            </p:extLst>
          </p:nvPr>
        </p:nvGraphicFramePr>
        <p:xfrm>
          <a:off x="395534" y="1988840"/>
          <a:ext cx="6312620" cy="4450080"/>
        </p:xfrm>
        <a:graphic>
          <a:graphicData uri="http://schemas.openxmlformats.org/drawingml/2006/table">
            <a:tbl>
              <a:tblPr firstRow="1" bandRow="1">
                <a:tableStyleId>{69012ECD-51FC-41F1-AA8D-1B2483CD663E}</a:tableStyleId>
              </a:tblPr>
              <a:tblGrid>
                <a:gridCol w="3156310"/>
                <a:gridCol w="3156310"/>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Laptop Computers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Purposes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laptop is portable unlike a desktop computer because it is smaller in size and lighter in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Input and Output devices such as the keyboard, mouse and monitor are built in unlike the desktop. Other devices can be connected to the laptop by using the USB 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Laptops can be powered by the mains or battery which makes it portable. Most last around 4 hours, but new laptops such as the Apple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Macbook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can last 10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fact that laptops are easily moved around makes them easy to damage and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Laptops can be used to surf the Internet and connect to different networks wirelessly. Because of this it is easy to use laptops when away from work and/or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Laptop computers are usually used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Basic graphic, music and/or movie editing.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General tasks such as Word Processing,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Databases, surfing the Internet  and/or creating websites.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Sending emails, messages, video conference (Skype), DTP, presentations,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126" name="Picture 6" descr="http://www.coolpctips.com/wp-content/uploads/2012/03/hp-laptop-computers-repai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810" y="2446477"/>
            <a:ext cx="1934906" cy="155858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regmedia.co.uk/2010/05/18/apple_mbp_core_i5_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712" y="4558872"/>
            <a:ext cx="1819102" cy="110237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7164288" y="6237312"/>
            <a:ext cx="1363640" cy="288032"/>
            <a:chOff x="7164288" y="6237312"/>
            <a:chExt cx="1363640" cy="288032"/>
          </a:xfrm>
        </p:grpSpPr>
        <p:sp>
          <p:nvSpPr>
            <p:cNvPr id="24" name="Action Button: Forward or Next 2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5" name="Action Button: Back or Previous 2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44896948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Netbook Computers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551181106"/>
              </p:ext>
            </p:extLst>
          </p:nvPr>
        </p:nvGraphicFramePr>
        <p:xfrm>
          <a:off x="395534" y="1988840"/>
          <a:ext cx="6312620" cy="4602480"/>
        </p:xfrm>
        <a:graphic>
          <a:graphicData uri="http://schemas.openxmlformats.org/drawingml/2006/table">
            <a:tbl>
              <a:tblPr firstRow="1" bandRow="1">
                <a:tableStyleId>{69012ECD-51FC-41F1-AA8D-1B2483CD663E}</a:tableStyleId>
              </a:tblPr>
              <a:tblGrid>
                <a:gridCol w="3156310"/>
                <a:gridCol w="3156310"/>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Netbook Computers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Purposes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effectLst/>
                          <a:uLnTx/>
                          <a:uFillTx/>
                        </a:rPr>
                        <a:t>A netbook computer is even smaller and lighter than a laptop and can be easily used when travelling on aircraft, trains,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Input and Output devices such as the keyboard, mouse and monitor are built in unlike the desktop. Other devices can be connected to the netbook by using the USB 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Netbooks usually have lower specifications when compared to desktops and laptops. They usually have less memory also which means that software might run slowly or not at all. CD or DVD drives are usually connected by USB as the Netbook is to small to have these built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err="1" smtClean="0">
                          <a:ln>
                            <a:noFill/>
                          </a:ln>
                          <a:solidFill>
                            <a:schemeClr val="tx1"/>
                          </a:solidFill>
                          <a:effectLst/>
                          <a:uLnTx/>
                          <a:uFillTx/>
                          <a:latin typeface="+mn-lt"/>
                          <a:ea typeface="+mn-ea"/>
                          <a:cs typeface="+mn-cs"/>
                        </a:rPr>
                        <a:t>Netbooks</a:t>
                      </a:r>
                      <a:r>
                        <a:rPr kumimoji="0" lang="en-GB" sz="1200" u="none" strike="noStrike" kern="1200" cap="none" spc="0" normalizeH="0" baseline="0" dirty="0" smtClean="0">
                          <a:ln>
                            <a:noFill/>
                          </a:ln>
                          <a:solidFill>
                            <a:schemeClr val="tx1"/>
                          </a:solidFill>
                          <a:effectLst/>
                          <a:uLnTx/>
                          <a:uFillTx/>
                          <a:latin typeface="+mn-lt"/>
                          <a:ea typeface="+mn-ea"/>
                          <a:cs typeface="+mn-cs"/>
                        </a:rPr>
                        <a:t> can be powered by the mains or battery which makes them portable, but also easy to damage and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Netbooks can be used to surf the Internet and connect to different networks wirelessly. Because of this it is easy to use netbooks when away from work and/or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Reduced specifications, however, means they run software and applications slowly or not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Netbook computers are usually used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General tasks such as Word Processing,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Databases, surfing the Internet  and/or creating websites.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Sending emails, messages, video conference (Skype), DTP, presentations,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631" y="1988840"/>
            <a:ext cx="1499298" cy="146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descr="http://t3.gstatic.com/images?q=tbn:ANd9GcRNWmx_MVYyEwbSWmiRpt7KkVjsCfpyYxGgJV9EtlFonfkBBOTDX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098" y="3489355"/>
            <a:ext cx="1567620" cy="13063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0.gstatic.com/images?q=tbn:ANd9GcRMJFga3jLx0jUrkzohCIRfShVJfRclTJcjJAxHe884pOy8Vx0o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249" y="4869160"/>
            <a:ext cx="1559317"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164288" y="6237312"/>
            <a:ext cx="1363640" cy="288032"/>
            <a:chOff x="7164288" y="6237312"/>
            <a:chExt cx="1363640" cy="288032"/>
          </a:xfrm>
        </p:grpSpPr>
        <p:sp>
          <p:nvSpPr>
            <p:cNvPr id="25" name="Action Button: Forward or Next 24">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6" name="Action Button: Back or Previous 25">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44896948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Tablet Computers</a:t>
            </a:r>
            <a:endParaRPr lang="en-GB" sz="3600" b="1" dirty="0" smtClean="0"/>
          </a:p>
        </p:txBody>
      </p:sp>
      <p:sp>
        <p:nvSpPr>
          <p:cNvPr id="23" name="Content Placeholder 1"/>
          <p:cNvSpPr txBox="1">
            <a:spLocks/>
          </p:cNvSpPr>
          <p:nvPr/>
        </p:nvSpPr>
        <p:spPr>
          <a:xfrm>
            <a:off x="214343" y="1085402"/>
            <a:ext cx="8715375" cy="565596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313941586"/>
              </p:ext>
            </p:extLst>
          </p:nvPr>
        </p:nvGraphicFramePr>
        <p:xfrm>
          <a:off x="395534" y="1988840"/>
          <a:ext cx="6312620" cy="4663440"/>
        </p:xfrm>
        <a:graphic>
          <a:graphicData uri="http://schemas.openxmlformats.org/drawingml/2006/table">
            <a:tbl>
              <a:tblPr firstRow="1" bandRow="1">
                <a:tableStyleId>{69012ECD-51FC-41F1-AA8D-1B2483CD663E}</a:tableStyleId>
              </a:tblPr>
              <a:tblGrid>
                <a:gridCol w="3156310"/>
                <a:gridCol w="3156310"/>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Tablet Computers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Purposes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effectLst/>
                          <a:uLnTx/>
                          <a:uFillTx/>
                        </a:rPr>
                        <a:t>A tablet computer is even smaller than netbook and laptops and usually do not have a keyboard or mouse as they have touch screens.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These touch screens usually show content as well as responding to gestures or finger swipes (e.g. to increase image/text size). Applications or Apps can also be run on these tablets and take memory to run.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It is more difficult to add Input and Output devices to these tablets unless they are wireless or </a:t>
                      </a:r>
                      <a:r>
                        <a:rPr kumimoji="0" lang="en-GB" sz="1200" u="none" strike="noStrike" kern="1200" cap="none" spc="0" normalizeH="0" baseline="0" dirty="0" err="1" smtClean="0">
                          <a:ln>
                            <a:noFill/>
                          </a:ln>
                          <a:solidFill>
                            <a:schemeClr val="tx1"/>
                          </a:solidFill>
                          <a:effectLst/>
                          <a:uLnTx/>
                          <a:uFillTx/>
                          <a:latin typeface="+mn-lt"/>
                          <a:ea typeface="+mn-ea"/>
                          <a:cs typeface="+mn-cs"/>
                        </a:rPr>
                        <a:t>bluetooth</a:t>
                      </a:r>
                      <a:r>
                        <a:rPr kumimoji="0" lang="en-GB" sz="1200" u="none" strike="noStrike" kern="1200" cap="none" spc="0" normalizeH="0" baseline="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Tablets use solid state memory usually in sizes of 16gb or 32gb and therefore cannot contain to many apps and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Tablets are powered by battery which makes it portable and also easy to damage and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Tablets are very useful when surfing the Internet and can use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WiFi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hotspots when you are travelling (e.g. McDonalds free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WiFi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or The Cloud).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Since tablets are small they can be easily transported and SIM cards can also be added so that they are always connected to the Internet.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General tasks such as Word Processing,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Databases are limited at the moment because of application and space limitations.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Tablet computers are currently used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Sending emails, messages, video conference (Skype), browsing the Internet, viewing images,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172" name="Picture 4" descr="http://tablets.findthebest.com/sites/default/files/774/media/images/Asus_EEE_Slate_EP121_Tablet_Compu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7716" y="1936577"/>
            <a:ext cx="1689733" cy="134840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4.bp.blogspot.com/_jJrACiYnoEI/TLC0l4Hfb4I/AAAAAAAABOg/ChNfomeJIy4/s1600/tablet-p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3356992"/>
            <a:ext cx="1872654" cy="121600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tablets.findthebest.com/sites/default/files/774/media/images/Apple_iPad_with_Wi-Fi_Tablet_Comput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619"/>
          <a:stretch/>
        </p:blipFill>
        <p:spPr bwMode="auto">
          <a:xfrm>
            <a:off x="6938433" y="4673073"/>
            <a:ext cx="1676436" cy="1564239"/>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164288" y="6309320"/>
            <a:ext cx="1363640" cy="288032"/>
            <a:chOff x="7164288" y="6237312"/>
            <a:chExt cx="1363640" cy="288032"/>
          </a:xfrm>
        </p:grpSpPr>
        <p:sp>
          <p:nvSpPr>
            <p:cNvPr id="25" name="Action Button: Forward or Next 24">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6" name="Action Button: Back or Previous 25">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48188013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Smartphones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4169235182"/>
              </p:ext>
            </p:extLst>
          </p:nvPr>
        </p:nvGraphicFramePr>
        <p:xfrm>
          <a:off x="395534" y="1988840"/>
          <a:ext cx="6312620" cy="4602480"/>
        </p:xfrm>
        <a:graphic>
          <a:graphicData uri="http://schemas.openxmlformats.org/drawingml/2006/table">
            <a:tbl>
              <a:tblPr firstRow="1" bandRow="1">
                <a:tableStyleId>{69012ECD-51FC-41F1-AA8D-1B2483CD663E}</a:tableStyleId>
              </a:tblPr>
              <a:tblGrid>
                <a:gridCol w="3156310"/>
                <a:gridCol w="3156310"/>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Smartphones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Purposes or Use</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effectLst/>
                          <a:uLnTx/>
                          <a:uFillTx/>
                        </a:rPr>
                        <a:t>A smartphone is a portable or mobile computer that usually has solid state memory in the sizes 8mb, 16mb, 32mb or 64mb.</a:t>
                      </a: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Like tablets, most smartphones usually  have touch screens and also respond to gestures or finger swipes. These smartphones can be used as a phone, to send messages, surf the Internet, run applications,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Most smartphones also contain a digital camera for still images and videos and a media player for music and audio.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Today they also contain GPS devices which allow phones to be tracked and use apps such as Google Maps.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Smartphones are powered by battery which makes them portable but also easy to damage and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Smartphones can be used to surf the Internet and connect to different networks wirelessly. Because of this it is easy to </a:t>
                      </a:r>
                      <a:r>
                        <a:rPr kumimoji="0" lang="en-GB" sz="1400" b="0" i="0" u="none" strike="noStrike" kern="1200" cap="none" spc="0" normalizeH="0" baseline="0" smtClean="0">
                          <a:ln>
                            <a:noFill/>
                          </a:ln>
                          <a:solidFill>
                            <a:schemeClr val="tx1"/>
                          </a:solidFill>
                          <a:effectLst/>
                          <a:uLnTx/>
                          <a:uFillTx/>
                          <a:latin typeface="Calibri" pitchFamily="34" charset="0"/>
                          <a:ea typeface="+mn-ea"/>
                          <a:cs typeface="Calibri" pitchFamily="34" charset="0"/>
                        </a:rPr>
                        <a:t>use smartphones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when away from work and/or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Smartphones are usually used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General tasks such as surfing the Internet , viewing maps, GPS,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Phoning friends or work colleagues,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Sending text messages,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Sending emails,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Video conference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FaceTime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Skype),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 functions as a PDA (Personal Digital Assistant) and diary,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Running apps (applications).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146" name="Picture 2" descr="http://www3.pcmag.com/media/images/337732-lost-android-iphone-blackberry.jpg?thumb=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0006" y="1916832"/>
            <a:ext cx="182612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dn2.digitaltrends.com/wp-content/uploads/2009/12/what-is-a-smartpho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0837" y="3789040"/>
            <a:ext cx="1644459" cy="8854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logs.ft.com/tech-blog/files/2009/06/m9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04" t="-1" r="9136" b="3592"/>
          <a:stretch/>
        </p:blipFill>
        <p:spPr bwMode="auto">
          <a:xfrm>
            <a:off x="7021765" y="4797152"/>
            <a:ext cx="1582602" cy="133344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164288" y="6237312"/>
            <a:ext cx="1363640" cy="288032"/>
            <a:chOff x="7164288" y="6237312"/>
            <a:chExt cx="1363640" cy="288032"/>
          </a:xfrm>
        </p:grpSpPr>
        <p:sp>
          <p:nvSpPr>
            <p:cNvPr id="25" name="Action Button: Forward or Next 24">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6" name="Action Button: Back or Previous 25">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481880136"/>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Advantages and Disadvantages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654840985"/>
              </p:ext>
            </p:extLst>
          </p:nvPr>
        </p:nvGraphicFramePr>
        <p:xfrm>
          <a:off x="395534" y="1988840"/>
          <a:ext cx="6312621" cy="3962400"/>
        </p:xfrm>
        <a:graphic>
          <a:graphicData uri="http://schemas.openxmlformats.org/drawingml/2006/table">
            <a:tbl>
              <a:tblPr firstRow="1" bandRow="1">
                <a:tableStyleId>{69012ECD-51FC-41F1-AA8D-1B2483CD663E}</a:tableStyleId>
              </a:tblPr>
              <a:tblGrid>
                <a:gridCol w="1152130"/>
                <a:gridCol w="2664296"/>
                <a:gridCol w="2496195"/>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Devices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Advantages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dirty="0" smtClean="0">
                          <a:ln>
                            <a:noFill/>
                          </a:ln>
                          <a:solidFill>
                            <a:schemeClr val="bg1"/>
                          </a:solidFill>
                          <a:effectLst/>
                          <a:uLnTx/>
                          <a:uFillTx/>
                          <a:latin typeface="+mn-lt"/>
                          <a:ea typeface="+mn-ea"/>
                          <a:cs typeface="+mn-cs"/>
                        </a:rPr>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Desktop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High specification and relatively easy to upgrade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Adjustable height, monitor,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Large monitor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Not portable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Takes up a lot of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Laptop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Portable and lightweight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Input and output devices included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Runs off battery and uses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WiFi</a:t>
                      </a: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Easily damaged/dropped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Can be easily stolen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Battery life not always good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Difficult to repair/upgrade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Netbook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Extremely portable due to size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Battery lasts a long time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Can use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WiFi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for the Internet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Low specifications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Easily stolen </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Difficult to repair/upgrade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Usually does not have CD/DVD player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4" name="Group 23"/>
          <p:cNvGrpSpPr/>
          <p:nvPr/>
        </p:nvGrpSpPr>
        <p:grpSpPr>
          <a:xfrm>
            <a:off x="7164288" y="6237312"/>
            <a:ext cx="1363640" cy="288032"/>
            <a:chOff x="7164288" y="6237312"/>
            <a:chExt cx="1363640" cy="288032"/>
          </a:xfrm>
        </p:grpSpPr>
        <p:sp>
          <p:nvSpPr>
            <p:cNvPr id="25" name="Action Button: Forward or Next 24">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6" name="Action Button: Back or Previous 25">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7" name="Picture 4" descr="http://t2.gstatic.com/images?q=tbn:ANd9GcQqfFaYbESDvYjYZd7k4hVH6wwYPJpji8vcrxclMVzL8I_PhOU1V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916833"/>
            <a:ext cx="1332930" cy="1585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coolpctips.com/wp-content/uploads/2012/03/hp-laptop-computers-repai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2194" y="3502115"/>
            <a:ext cx="1697118" cy="13670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t0.gstatic.com/images?q=tbn:ANd9GcRMJFga3jLx0jUrkzohCIRfShVJfRclTJcjJAxHe884pOy8Vx0o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1094" y="4869160"/>
            <a:ext cx="1559317"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58847"/>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Advantages and Disadvantages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smtClean="0">
                <a:latin typeface="Calibri" pitchFamily="34" charset="0"/>
                <a:cs typeface="Calibri" pitchFamily="34" charset="0"/>
              </a:rPr>
              <a:t>Understand how ICT can be used to meet business needs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703952669"/>
              </p:ext>
            </p:extLst>
          </p:nvPr>
        </p:nvGraphicFramePr>
        <p:xfrm>
          <a:off x="395534" y="1988840"/>
          <a:ext cx="6312621" cy="4511040"/>
        </p:xfrm>
        <a:graphic>
          <a:graphicData uri="http://schemas.openxmlformats.org/drawingml/2006/table">
            <a:tbl>
              <a:tblPr firstRow="1" bandRow="1">
                <a:tableStyleId>{69012ECD-51FC-41F1-AA8D-1B2483CD663E}</a:tableStyleId>
              </a:tblPr>
              <a:tblGrid>
                <a:gridCol w="1152130"/>
                <a:gridCol w="2664296"/>
                <a:gridCol w="2496195"/>
              </a:tblGrid>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Devices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Advantages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dirty="0" smtClean="0">
                          <a:ln>
                            <a:noFill/>
                          </a:ln>
                          <a:solidFill>
                            <a:schemeClr val="bg1"/>
                          </a:solidFill>
                          <a:effectLst/>
                          <a:uLnTx/>
                          <a:uFillTx/>
                          <a:latin typeface="+mn-lt"/>
                          <a:ea typeface="+mn-ea"/>
                          <a:cs typeface="+mn-cs"/>
                        </a:rPr>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Tablet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Extremely portable due to size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Battery lasts a long time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Good for web browsing and uses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WiFi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3G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Can get APPs to improve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Limited Office tasks such as Word/DTP as APPs limited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Touch screen difficult to use and bad visibility in daylight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Limited connectivity to flash drives, CDs, DVDs,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Limited upgrade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Easily damaged or stolen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smtClean="0">
                          <a:ln>
                            <a:noFill/>
                          </a:ln>
                          <a:solidFill>
                            <a:schemeClr val="tx1"/>
                          </a:solidFill>
                          <a:effectLst/>
                          <a:uLnTx/>
                          <a:uFillTx/>
                          <a:latin typeface="+mn-lt"/>
                          <a:ea typeface="+mn-ea"/>
                          <a:cs typeface="+mn-cs"/>
                        </a:rPr>
                        <a:t>Smartphone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 light and portable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Can get APPs to improve use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Excellent for communication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Good for web browsing and uses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WiFi</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3G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Limited Office tasks such as Word/DTP as APPs limited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Touch screen difficult to use and bad visibility in daylight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Limited connectivity to flash drives, CDs, DVDs,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Limited upgrade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Easily damaged or stolen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146" name="Picture 2" descr="http://www3.pcmag.com/media/images/337732-lost-android-iphone-blackberry.jpg?thumb=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427" y="4273526"/>
            <a:ext cx="1774976" cy="181977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164288" y="6237312"/>
            <a:ext cx="1363640" cy="288032"/>
            <a:chOff x="7164288" y="6237312"/>
            <a:chExt cx="1363640" cy="288032"/>
          </a:xfrm>
        </p:grpSpPr>
        <p:sp>
          <p:nvSpPr>
            <p:cNvPr id="25" name="Action Button: Forward or Next 24">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6" name="Action Button: Back or Previous 25">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7" name="Picture 8" descr="http://tablets.findthebest.com/sites/default/files/774/media/images/Apple_iPad_with_Wi-Fi_Tablet_Comput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619"/>
          <a:stretch/>
        </p:blipFill>
        <p:spPr bwMode="auto">
          <a:xfrm>
            <a:off x="6916427" y="2276872"/>
            <a:ext cx="177497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15951"/>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eWeston">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BrookeWeston</Template>
  <TotalTime>21545</TotalTime>
  <Words>6573</Words>
  <Application>Microsoft Office PowerPoint</Application>
  <PresentationFormat>On-screen Show (4:3)</PresentationFormat>
  <Paragraphs>722</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Lucida Sans Unicode</vt:lpstr>
      <vt:lpstr>Times New Roman</vt:lpstr>
      <vt:lpstr>Verdana</vt:lpstr>
      <vt:lpstr>Wingdings 2</vt:lpstr>
      <vt:lpstr>Wingdings 3</vt:lpstr>
      <vt:lpstr>BrookeWeston</vt:lpstr>
      <vt:lpstr>Welcome</vt:lpstr>
      <vt:lpstr>Assignment Scenario</vt:lpstr>
      <vt:lpstr>Desktop Computers</vt:lpstr>
      <vt:lpstr>Laptop Computers</vt:lpstr>
      <vt:lpstr>Netbook Computers</vt:lpstr>
      <vt:lpstr>Tablet Computers</vt:lpstr>
      <vt:lpstr>Smartphones</vt:lpstr>
      <vt:lpstr>Advantages and Disadvantages</vt:lpstr>
      <vt:lpstr>Advantages and Disadvantages</vt:lpstr>
      <vt:lpstr>Input – Mouse</vt:lpstr>
      <vt:lpstr>Input – Keyboard</vt:lpstr>
      <vt:lpstr>Input – Specialist Keyboard</vt:lpstr>
      <vt:lpstr>Input – Microphone</vt:lpstr>
      <vt:lpstr>Input – Webcams</vt:lpstr>
      <vt:lpstr>Input – Touch Pads</vt:lpstr>
      <vt:lpstr>Input – Remote Controls </vt:lpstr>
      <vt:lpstr>Input – Scanners</vt:lpstr>
      <vt:lpstr>Input – Touch Screen </vt:lpstr>
      <vt:lpstr>Output – Monitor/Screens</vt:lpstr>
      <vt:lpstr>Output – Touch Screens</vt:lpstr>
      <vt:lpstr>Output – Printers</vt:lpstr>
      <vt:lpstr>Output – Speakers, Ear/Headphones</vt:lpstr>
      <vt:lpstr>Storage – Hard Drives</vt:lpstr>
      <vt:lpstr>Storage – Solid-State Drives</vt:lpstr>
      <vt:lpstr>Storage – Optical Devices</vt:lpstr>
      <vt:lpstr>Storage – Flash Memory Drives</vt:lpstr>
      <vt:lpstr>Storage – Cloud Storage</vt:lpstr>
      <vt:lpstr>Connectivity – Wireless Access Point</vt:lpstr>
      <vt:lpstr>Physical Impairment – Devices</vt:lpstr>
      <vt:lpstr>Remote Working – Devices</vt:lpstr>
      <vt:lpstr>Wired Peripheral Connections</vt:lpstr>
      <vt:lpstr>Wireless Peripheral Connections</vt:lpstr>
      <vt:lpstr>Wired Peripheral Connections</vt:lpstr>
      <vt:lpstr>Wired Peripheral Connections</vt:lpstr>
      <vt:lpstr>Organisations Monitoring Staff</vt:lpstr>
      <vt:lpstr>Software – OS, Utility and Application</vt:lpstr>
      <vt:lpstr>Application Software</vt:lpstr>
      <vt:lpstr>Application Software</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R001 Unit 1 - LO1 Cambridge L2</dc:title>
  <dc:subject/>
  <dc:creator>Declan Lynch</dc:creator>
  <cp:lastModifiedBy>Declan Lynch</cp:lastModifiedBy>
  <cp:revision>928</cp:revision>
  <cp:lastPrinted>2012-09-28T14:36:43Z</cp:lastPrinted>
  <dcterms:created xsi:type="dcterms:W3CDTF">2008-03-12T11:01:44Z</dcterms:created>
  <dcterms:modified xsi:type="dcterms:W3CDTF">2015-12-03T13:01:47Z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