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891D"/>
    <a:srgbClr val="E6FDCE"/>
    <a:srgbClr val="C9E1C7"/>
    <a:srgbClr val="F1F7E6"/>
    <a:srgbClr val="E4E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B8539-5E0B-4678-99F2-95D5058C2260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33ECB-2A12-421D-A7C9-FDE0CE4D8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450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733254-DDD0-4CAB-A129-AC8F4CF478E8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712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18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80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081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191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418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66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086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77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03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41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1A733254-DDD0-4CAB-A129-AC8F4CF478E8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l="7326" t="12222" r="88814" b="76349"/>
          <a:stretch/>
        </p:blipFill>
        <p:spPr>
          <a:xfrm>
            <a:off x="182880" y="120733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49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Teleworking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Year 13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" descr="https://lh4.ggpht.com/2m5N2x01oQhvSqndXH9UEnSfrkcWuEg9GstxGszaNY-oNnTVJCamBBxfNFP8wCX3Edu4=w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109" y="1392193"/>
            <a:ext cx="1167799" cy="116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39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Disadvantages to the company.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 Change to organisational structure may be needed </a:t>
            </a:r>
          </a:p>
          <a:p>
            <a:r>
              <a:rPr lang="en-GB" dirty="0" smtClean="0"/>
              <a:t>Hard </a:t>
            </a:r>
            <a:r>
              <a:rPr lang="en-GB" dirty="0"/>
              <a:t>to determine how hard staff are working (monitor progress) </a:t>
            </a:r>
          </a:p>
          <a:p>
            <a:r>
              <a:rPr lang="en-GB" dirty="0" smtClean="0"/>
              <a:t>Harder </a:t>
            </a:r>
            <a:r>
              <a:rPr lang="en-GB" dirty="0"/>
              <a:t>for managers to manage the work </a:t>
            </a:r>
          </a:p>
          <a:p>
            <a:r>
              <a:rPr lang="en-GB" dirty="0" smtClean="0"/>
              <a:t>Increased </a:t>
            </a:r>
            <a:r>
              <a:rPr lang="en-GB" dirty="0"/>
              <a:t>number of sites for ICT equipment may cause more security risks </a:t>
            </a:r>
          </a:p>
          <a:p>
            <a:r>
              <a:rPr lang="en-GB" dirty="0" smtClean="0"/>
              <a:t>Employers </a:t>
            </a:r>
            <a:r>
              <a:rPr lang="en-GB" dirty="0"/>
              <a:t>usually pay for the employees’ ICT equipment </a:t>
            </a:r>
          </a:p>
          <a:p>
            <a:r>
              <a:rPr lang="en-GB" dirty="0" smtClean="0"/>
              <a:t>More </a:t>
            </a:r>
            <a:r>
              <a:rPr lang="en-GB" dirty="0"/>
              <a:t>difficult to hold meetings face to face </a:t>
            </a:r>
          </a:p>
          <a:p>
            <a:r>
              <a:rPr lang="en-GB" dirty="0" smtClean="0"/>
              <a:t>Health </a:t>
            </a:r>
            <a:r>
              <a:rPr lang="en-GB" dirty="0"/>
              <a:t>and Safety checks needed on employee home </a:t>
            </a:r>
          </a:p>
          <a:p>
            <a:r>
              <a:rPr lang="en-GB" dirty="0" smtClean="0"/>
              <a:t>More </a:t>
            </a:r>
            <a:r>
              <a:rPr lang="en-GB" dirty="0"/>
              <a:t>security risks as more sites </a:t>
            </a:r>
          </a:p>
        </p:txBody>
      </p:sp>
    </p:spTree>
    <p:extLst>
      <p:ext uri="{BB962C8B-B14F-4D97-AF65-F5344CB8AC3E}">
        <p14:creationId xmlns:p14="http://schemas.microsoft.com/office/powerpoint/2010/main" val="97558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r>
              <a:rPr lang="en-GB" dirty="0"/>
              <a:t>The improvement in computer power has led to more people being able to work </a:t>
            </a:r>
            <a:r>
              <a:rPr lang="en-GB" dirty="0" smtClean="0"/>
              <a:t>from home </a:t>
            </a:r>
            <a:r>
              <a:rPr lang="en-GB" dirty="0"/>
              <a:t>using computer networks, often called </a:t>
            </a:r>
            <a:r>
              <a:rPr lang="en-GB" dirty="0" smtClean="0"/>
              <a:t>teleworking. Discuss</a:t>
            </a:r>
            <a:r>
              <a:rPr lang="en-GB" dirty="0"/>
              <a:t>, with the aid of suitable examples, the advantages and disadvantages </a:t>
            </a:r>
            <a:r>
              <a:rPr lang="en-GB" dirty="0" smtClean="0"/>
              <a:t>to employees </a:t>
            </a:r>
            <a:r>
              <a:rPr lang="en-GB" dirty="0"/>
              <a:t>and companies of teleworking. [8</a:t>
            </a:r>
            <a:r>
              <a:rPr lang="en-GB" dirty="0" smtClean="0"/>
              <a:t>]</a:t>
            </a:r>
          </a:p>
          <a:p>
            <a:pPr marL="34290" indent="0">
              <a:buNone/>
            </a:pPr>
            <a:endParaRPr lang="en-GB" dirty="0"/>
          </a:p>
          <a:p>
            <a:pPr marL="34290" indent="0">
              <a:buNone/>
            </a:pPr>
            <a:r>
              <a:rPr lang="en-GB" dirty="0" smtClean="0"/>
              <a:t>Define the term teleworking. [1]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18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1490" indent="-457200">
              <a:buFont typeface="+mj-lt"/>
              <a:buAutoNum type="arabicPeriod"/>
            </a:pPr>
            <a:r>
              <a:rPr lang="en-GB" dirty="0" smtClean="0"/>
              <a:t>Copy the definition of ‘Teleworking’</a:t>
            </a:r>
          </a:p>
          <a:p>
            <a:pPr marL="491490" indent="-457200">
              <a:buFont typeface="+mj-lt"/>
              <a:buAutoNum type="arabicPeriod"/>
            </a:pPr>
            <a:endParaRPr lang="en-GB" dirty="0" smtClean="0"/>
          </a:p>
          <a:p>
            <a:pPr marL="491490" indent="-457200">
              <a:buFont typeface="+mj-lt"/>
              <a:buAutoNum type="arabicPeriod"/>
            </a:pPr>
            <a:r>
              <a:rPr lang="en-GB" dirty="0" smtClean="0"/>
              <a:t>Write down 3 things you might need to telework.</a:t>
            </a:r>
          </a:p>
          <a:p>
            <a:pPr marL="491490" indent="-457200">
              <a:buFont typeface="+mj-lt"/>
              <a:buAutoNum type="arabicPeriod"/>
            </a:pPr>
            <a:endParaRPr lang="en-GB" dirty="0" smtClean="0"/>
          </a:p>
          <a:p>
            <a:pPr marL="491490" indent="-457200">
              <a:buFont typeface="+mj-lt"/>
              <a:buAutoNum type="arabicPeriod"/>
            </a:pPr>
            <a:r>
              <a:rPr lang="en-GB" dirty="0" smtClean="0"/>
              <a:t>Copy down 2 of the following:</a:t>
            </a:r>
          </a:p>
          <a:p>
            <a:pPr marL="411480" lvl="2" indent="0">
              <a:buNone/>
            </a:pPr>
            <a:r>
              <a:rPr lang="en-GB" dirty="0"/>
              <a:t>-Advantages to the employee</a:t>
            </a:r>
          </a:p>
          <a:p>
            <a:pPr marL="411480" lvl="2" indent="0">
              <a:buNone/>
            </a:pPr>
            <a:r>
              <a:rPr lang="en-GB" dirty="0"/>
              <a:t>-Disadvantages to the employee</a:t>
            </a:r>
          </a:p>
          <a:p>
            <a:pPr marL="411480" lvl="2" indent="0">
              <a:buNone/>
            </a:pPr>
            <a:r>
              <a:rPr lang="en-GB" dirty="0"/>
              <a:t>-Advantages to the company</a:t>
            </a:r>
          </a:p>
          <a:p>
            <a:pPr marL="411480" lvl="2" indent="0">
              <a:buNone/>
            </a:pPr>
            <a:r>
              <a:rPr lang="en-GB" dirty="0"/>
              <a:t>-Disadvantages to the </a:t>
            </a:r>
            <a:r>
              <a:rPr lang="en-GB" dirty="0" smtClean="0"/>
              <a:t>company</a:t>
            </a:r>
          </a:p>
          <a:p>
            <a:pPr marL="411480" lvl="2" indent="0">
              <a:buNone/>
            </a:pPr>
            <a:endParaRPr lang="en-GB" dirty="0" smtClean="0"/>
          </a:p>
          <a:p>
            <a:pPr marL="491490" indent="-457200">
              <a:buFont typeface="+mj-lt"/>
              <a:buAutoNum type="arabicPeriod"/>
            </a:pPr>
            <a:r>
              <a:rPr lang="en-GB" dirty="0" smtClean="0"/>
              <a:t>Copy the exam questions</a:t>
            </a:r>
          </a:p>
          <a:p>
            <a:pPr marL="20574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6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r>
              <a:rPr lang="en-GB" dirty="0" smtClean="0"/>
              <a:t>Pupils will understand:</a:t>
            </a:r>
          </a:p>
          <a:p>
            <a:pPr marL="34290" indent="0">
              <a:buNone/>
            </a:pPr>
            <a:endParaRPr lang="en-GB" dirty="0" smtClean="0"/>
          </a:p>
          <a:p>
            <a:r>
              <a:rPr lang="en-GB" dirty="0" smtClean="0"/>
              <a:t>The definition of teleworking.</a:t>
            </a:r>
            <a:r>
              <a:rPr lang="en-GB" dirty="0"/>
              <a:t> </a:t>
            </a:r>
            <a:br>
              <a:rPr lang="en-GB" dirty="0"/>
            </a:br>
            <a:endParaRPr lang="en-GB" dirty="0"/>
          </a:p>
          <a:p>
            <a:r>
              <a:rPr lang="en-GB" dirty="0"/>
              <a:t>Use and associated </a:t>
            </a:r>
            <a:r>
              <a:rPr lang="en-GB" dirty="0" smtClean="0"/>
              <a:t>hardware of teleworking.</a:t>
            </a:r>
            <a:r>
              <a:rPr lang="en-GB" dirty="0"/>
              <a:t> </a:t>
            </a:r>
            <a:br>
              <a:rPr lang="en-GB" dirty="0"/>
            </a:br>
            <a:endParaRPr lang="en-GB" dirty="0"/>
          </a:p>
          <a:p>
            <a:r>
              <a:rPr lang="en-GB" dirty="0"/>
              <a:t>Advantages and </a:t>
            </a:r>
            <a:r>
              <a:rPr lang="en-GB" dirty="0" smtClean="0"/>
              <a:t>disadvantages of teleworking </a:t>
            </a:r>
            <a:r>
              <a:rPr lang="en-GB" dirty="0"/>
              <a:t>for the organisation and individual. </a:t>
            </a:r>
          </a:p>
          <a:p>
            <a:pPr marL="3429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034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r>
              <a:rPr lang="en-GB" dirty="0" smtClean="0"/>
              <a:t>Pupils will understand:</a:t>
            </a:r>
          </a:p>
          <a:p>
            <a:pPr marL="34290" indent="0">
              <a:buNone/>
            </a:pPr>
            <a:endParaRPr lang="en-GB" dirty="0" smtClean="0"/>
          </a:p>
          <a:p>
            <a:r>
              <a:rPr lang="en-GB" dirty="0" smtClean="0"/>
              <a:t>The definition of teleworking.</a:t>
            </a:r>
            <a:r>
              <a:rPr lang="en-GB" dirty="0"/>
              <a:t> </a:t>
            </a:r>
            <a:br>
              <a:rPr lang="en-GB" dirty="0"/>
            </a:br>
            <a:endParaRPr lang="en-GB" dirty="0"/>
          </a:p>
          <a:p>
            <a:r>
              <a:rPr lang="en-GB" dirty="0"/>
              <a:t>Use and associated </a:t>
            </a:r>
            <a:r>
              <a:rPr lang="en-GB" dirty="0" smtClean="0"/>
              <a:t>hardware of teleworking.</a:t>
            </a:r>
            <a:r>
              <a:rPr lang="en-GB" dirty="0"/>
              <a:t> </a:t>
            </a:r>
            <a:br>
              <a:rPr lang="en-GB" dirty="0"/>
            </a:br>
            <a:endParaRPr lang="en-GB" dirty="0"/>
          </a:p>
          <a:p>
            <a:r>
              <a:rPr lang="en-GB" dirty="0"/>
              <a:t>Advantages and </a:t>
            </a:r>
            <a:r>
              <a:rPr lang="en-GB" dirty="0" smtClean="0"/>
              <a:t>disadvantages of teleworking </a:t>
            </a:r>
            <a:r>
              <a:rPr lang="en-GB" dirty="0"/>
              <a:t>for the organisation and individual. </a:t>
            </a:r>
          </a:p>
          <a:p>
            <a:pPr marL="3429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75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r>
              <a:rPr lang="en-GB" dirty="0"/>
              <a:t>What do you think teleworking is?</a:t>
            </a:r>
          </a:p>
        </p:txBody>
      </p:sp>
    </p:spTree>
    <p:extLst>
      <p:ext uri="{BB962C8B-B14F-4D97-AF65-F5344CB8AC3E}">
        <p14:creationId xmlns:p14="http://schemas.microsoft.com/office/powerpoint/2010/main" val="4158321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teleworking?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Working from home using Computer Networks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758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64" y="785478"/>
            <a:ext cx="7406640" cy="1356360"/>
          </a:xfrm>
        </p:spPr>
        <p:txBody>
          <a:bodyPr/>
          <a:lstStyle/>
          <a:p>
            <a:r>
              <a:rPr lang="en-GB" dirty="0" smtClean="0"/>
              <a:t>What might you need to telework?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2141838"/>
            <a:ext cx="7404653" cy="3954162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b="1" dirty="0">
                <a:solidFill>
                  <a:srgbClr val="7D891D"/>
                </a:solidFill>
              </a:rPr>
              <a:t>Internet </a:t>
            </a:r>
            <a:r>
              <a:rPr lang="en-GB" altLang="en-US" b="1" dirty="0" smtClean="0">
                <a:solidFill>
                  <a:srgbClr val="7D891D"/>
                </a:solidFill>
              </a:rPr>
              <a:t>Access (high speed)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b="1" dirty="0">
                <a:solidFill>
                  <a:srgbClr val="7D891D"/>
                </a:solidFill>
              </a:rPr>
              <a:t>Computer with necessary software and programmes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b="1" dirty="0" smtClean="0">
                <a:solidFill>
                  <a:srgbClr val="7D891D"/>
                </a:solidFill>
              </a:rPr>
              <a:t>Mobile </a:t>
            </a:r>
            <a:r>
              <a:rPr lang="en-GB" altLang="en-US" b="1" dirty="0">
                <a:solidFill>
                  <a:srgbClr val="7D891D"/>
                </a:solidFill>
              </a:rPr>
              <a:t>Phone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b="1" dirty="0" smtClean="0">
                <a:solidFill>
                  <a:srgbClr val="7D891D"/>
                </a:solidFill>
              </a:rPr>
              <a:t>E </a:t>
            </a:r>
            <a:r>
              <a:rPr lang="en-GB" altLang="en-US" b="1" dirty="0">
                <a:solidFill>
                  <a:srgbClr val="7D891D"/>
                </a:solidFill>
              </a:rPr>
              <a:t>mail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b="1" dirty="0" smtClean="0">
                <a:solidFill>
                  <a:srgbClr val="7D891D"/>
                </a:solidFill>
              </a:rPr>
              <a:t>Web </a:t>
            </a:r>
            <a:r>
              <a:rPr lang="en-GB" altLang="en-US" b="1" dirty="0">
                <a:solidFill>
                  <a:srgbClr val="7D891D"/>
                </a:solidFill>
              </a:rPr>
              <a:t>cam if used for video conferencing.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b="1" dirty="0">
                <a:solidFill>
                  <a:srgbClr val="7D891D"/>
                </a:solidFill>
              </a:rPr>
              <a:t>Internet Phone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b="1" dirty="0">
                <a:solidFill>
                  <a:srgbClr val="7D891D"/>
                </a:solidFill>
              </a:rPr>
              <a:t>Printer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b="1" dirty="0">
                <a:solidFill>
                  <a:srgbClr val="7D891D"/>
                </a:solidFill>
              </a:rPr>
              <a:t>Suitable Room to work in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16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1490" indent="-457200">
              <a:buFont typeface="+mj-lt"/>
              <a:buAutoNum type="arabicPeriod"/>
            </a:pPr>
            <a:r>
              <a:rPr lang="en-GB" dirty="0"/>
              <a:t>What are the advantages to an employee</a:t>
            </a:r>
            <a:r>
              <a:rPr lang="en-GB" dirty="0" smtClean="0"/>
              <a:t>?</a:t>
            </a:r>
          </a:p>
          <a:p>
            <a:pPr marL="491490" indent="-457200">
              <a:buFont typeface="+mj-lt"/>
              <a:buAutoNum type="arabicPeriod"/>
            </a:pPr>
            <a:endParaRPr lang="en-GB" dirty="0"/>
          </a:p>
          <a:p>
            <a:pPr marL="491490" indent="-457200">
              <a:buFont typeface="+mj-lt"/>
              <a:buAutoNum type="arabicPeriod"/>
            </a:pPr>
            <a:r>
              <a:rPr lang="en-GB" dirty="0" smtClean="0"/>
              <a:t>What are the disadvantages to an employee?</a:t>
            </a:r>
          </a:p>
          <a:p>
            <a:pPr marL="491490" indent="-457200">
              <a:buFont typeface="+mj-lt"/>
              <a:buAutoNum type="arabicPeriod"/>
            </a:pPr>
            <a:endParaRPr lang="en-GB" dirty="0" smtClean="0"/>
          </a:p>
          <a:p>
            <a:pPr marL="491490" indent="-457200">
              <a:buFont typeface="+mj-lt"/>
              <a:buAutoNum type="arabicPeriod"/>
            </a:pPr>
            <a:r>
              <a:rPr lang="en-GB" dirty="0"/>
              <a:t>What are the advantages to </a:t>
            </a:r>
            <a:r>
              <a:rPr lang="en-GB" dirty="0" smtClean="0"/>
              <a:t>a company?</a:t>
            </a:r>
          </a:p>
          <a:p>
            <a:pPr marL="491490" indent="-457200">
              <a:buFont typeface="+mj-lt"/>
              <a:buAutoNum type="arabicPeriod"/>
            </a:pPr>
            <a:endParaRPr lang="en-GB" dirty="0"/>
          </a:p>
          <a:p>
            <a:pPr marL="491490" indent="-457200">
              <a:buFont typeface="+mj-lt"/>
              <a:buAutoNum type="arabicPeriod"/>
            </a:pPr>
            <a:r>
              <a:rPr lang="en-GB" dirty="0"/>
              <a:t>What are the disadvantages to </a:t>
            </a:r>
            <a:r>
              <a:rPr lang="en-GB" dirty="0" smtClean="0"/>
              <a:t>a company?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27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to the employee.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 Teleworking makes it easier for people to live and work where they choose, as it is </a:t>
            </a:r>
            <a:r>
              <a:rPr lang="en-GB" dirty="0" smtClean="0"/>
              <a:t>possible </a:t>
            </a:r>
            <a:r>
              <a:rPr lang="en-GB" dirty="0"/>
              <a:t>for some staff to work from home (less stressful). </a:t>
            </a:r>
          </a:p>
          <a:p>
            <a:r>
              <a:rPr lang="en-GB" dirty="0" smtClean="0"/>
              <a:t>It </a:t>
            </a:r>
            <a:r>
              <a:rPr lang="en-GB" dirty="0"/>
              <a:t>reduces traffic congestion and carbon dioxide emissions and is therefore ‘greener’ / </a:t>
            </a:r>
            <a:r>
              <a:rPr lang="en-GB" dirty="0" smtClean="0"/>
              <a:t>this </a:t>
            </a:r>
            <a:r>
              <a:rPr lang="en-GB" dirty="0"/>
              <a:t>has an environmental benefit since there is no commuting to work. </a:t>
            </a:r>
          </a:p>
          <a:p>
            <a:r>
              <a:rPr lang="en-GB" dirty="0" smtClean="0"/>
              <a:t>Not </a:t>
            </a:r>
            <a:r>
              <a:rPr lang="en-GB" dirty="0"/>
              <a:t>having to travel to work saves time/money. </a:t>
            </a:r>
          </a:p>
          <a:p>
            <a:r>
              <a:rPr lang="en-GB" dirty="0" smtClean="0"/>
              <a:t>Flexibility </a:t>
            </a:r>
            <a:r>
              <a:rPr lang="en-GB" dirty="0"/>
              <a:t>of working hours / Work your own hours / Fit around family commitments / No </a:t>
            </a:r>
            <a:r>
              <a:rPr lang="en-GB" dirty="0" smtClean="0"/>
              <a:t>need </a:t>
            </a:r>
            <a:r>
              <a:rPr lang="en-GB" dirty="0"/>
              <a:t>to take time off to see workmen </a:t>
            </a:r>
          </a:p>
          <a:p>
            <a:r>
              <a:rPr lang="en-GB" dirty="0" smtClean="0"/>
              <a:t>Ideal </a:t>
            </a:r>
            <a:r>
              <a:rPr lang="en-GB" dirty="0"/>
              <a:t>for disabled </a:t>
            </a:r>
          </a:p>
        </p:txBody>
      </p:sp>
    </p:spTree>
    <p:extLst>
      <p:ext uri="{BB962C8B-B14F-4D97-AF65-F5344CB8AC3E}">
        <p14:creationId xmlns:p14="http://schemas.microsoft.com/office/powerpoint/2010/main" val="11039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Disadvantages to the employee.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Home </a:t>
            </a:r>
            <a:r>
              <a:rPr lang="en-GB" dirty="0"/>
              <a:t>costs such as heating, lighting increase </a:t>
            </a:r>
          </a:p>
          <a:p>
            <a:r>
              <a:rPr lang="en-GB" dirty="0" smtClean="0"/>
              <a:t>Employee </a:t>
            </a:r>
            <a:r>
              <a:rPr lang="en-GB" dirty="0"/>
              <a:t>may feel isolated </a:t>
            </a:r>
          </a:p>
          <a:p>
            <a:r>
              <a:rPr lang="en-GB" dirty="0" smtClean="0"/>
              <a:t>Some </a:t>
            </a:r>
            <a:r>
              <a:rPr lang="en-GB" dirty="0"/>
              <a:t>employers may pay teleworkers less as there is more competition for jobs </a:t>
            </a:r>
          </a:p>
          <a:p>
            <a:r>
              <a:rPr lang="en-GB" dirty="0" smtClean="0"/>
              <a:t>No </a:t>
            </a:r>
            <a:r>
              <a:rPr lang="en-GB" dirty="0"/>
              <a:t>workmates to go out with /socialise </a:t>
            </a:r>
          </a:p>
          <a:p>
            <a:r>
              <a:rPr lang="en-GB" dirty="0" smtClean="0"/>
              <a:t>Boundary </a:t>
            </a:r>
            <a:r>
              <a:rPr lang="en-GB" dirty="0"/>
              <a:t>between home and work is lost </a:t>
            </a:r>
          </a:p>
          <a:p>
            <a:r>
              <a:rPr lang="en-GB" dirty="0" smtClean="0"/>
              <a:t>Loss </a:t>
            </a:r>
            <a:r>
              <a:rPr lang="en-GB" dirty="0"/>
              <a:t>of status for some staff – no plush offices, etc. </a:t>
            </a:r>
          </a:p>
          <a:p>
            <a:r>
              <a:rPr lang="en-GB" dirty="0" smtClean="0"/>
              <a:t>May </a:t>
            </a:r>
            <a:r>
              <a:rPr lang="en-GB" dirty="0"/>
              <a:t>not be a quiet place in the house to work </a:t>
            </a:r>
          </a:p>
          <a:p>
            <a:r>
              <a:rPr lang="en-GB" dirty="0" smtClean="0"/>
              <a:t>Passed </a:t>
            </a:r>
            <a:r>
              <a:rPr lang="en-GB" dirty="0"/>
              <a:t>over for promotion </a:t>
            </a:r>
          </a:p>
        </p:txBody>
      </p:sp>
    </p:spTree>
    <p:extLst>
      <p:ext uri="{BB962C8B-B14F-4D97-AF65-F5344CB8AC3E}">
        <p14:creationId xmlns:p14="http://schemas.microsoft.com/office/powerpoint/2010/main" val="403505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to the company.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Smaller </a:t>
            </a:r>
            <a:r>
              <a:rPr lang="en-GB" dirty="0"/>
              <a:t>offices are needed </a:t>
            </a:r>
          </a:p>
          <a:p>
            <a:r>
              <a:rPr lang="en-GB" dirty="0" smtClean="0"/>
              <a:t>Fewer </a:t>
            </a:r>
            <a:r>
              <a:rPr lang="en-GB" dirty="0"/>
              <a:t>backup staff need to be employed (e.g. cleaners, caretakers) </a:t>
            </a:r>
            <a:endParaRPr lang="en-GB" dirty="0" smtClean="0"/>
          </a:p>
          <a:p>
            <a:r>
              <a:rPr lang="en-GB" dirty="0" smtClean="0"/>
              <a:t>Staff </a:t>
            </a:r>
            <a:r>
              <a:rPr lang="en-GB" dirty="0"/>
              <a:t>less likely to spend time off sick </a:t>
            </a:r>
          </a:p>
          <a:p>
            <a:r>
              <a:rPr lang="en-GB" dirty="0" smtClean="0"/>
              <a:t>Reduced </a:t>
            </a:r>
            <a:r>
              <a:rPr lang="en-GB" dirty="0"/>
              <a:t>office overheads (electricity, gas, insurance, furniture </a:t>
            </a:r>
            <a:r>
              <a:rPr lang="en-GB" dirty="0" err="1"/>
              <a:t>etc</a:t>
            </a:r>
            <a:r>
              <a:rPr lang="en-GB" dirty="0"/>
              <a:t>) </a:t>
            </a:r>
          </a:p>
          <a:p>
            <a:r>
              <a:rPr lang="en-GB" dirty="0" smtClean="0"/>
              <a:t>Staff </a:t>
            </a:r>
            <a:r>
              <a:rPr lang="en-GB" dirty="0"/>
              <a:t>may be more amenable to working flexible hours </a:t>
            </a:r>
          </a:p>
          <a:p>
            <a:r>
              <a:rPr lang="en-GB" dirty="0" smtClean="0"/>
              <a:t>Retaining </a:t>
            </a:r>
            <a:r>
              <a:rPr lang="en-GB" dirty="0"/>
              <a:t>skilled workers / maternity </a:t>
            </a:r>
          </a:p>
          <a:p>
            <a:r>
              <a:rPr lang="en-GB" dirty="0" smtClean="0"/>
              <a:t>Employ </a:t>
            </a:r>
            <a:r>
              <a:rPr lang="en-GB" dirty="0"/>
              <a:t>workers from a wider pool of talent </a:t>
            </a:r>
          </a:p>
          <a:p>
            <a:r>
              <a:rPr lang="en-GB" dirty="0" smtClean="0"/>
              <a:t>Comfortable </a:t>
            </a:r>
            <a:r>
              <a:rPr lang="en-GB" dirty="0"/>
              <a:t>environment can lead to greater productivity </a:t>
            </a:r>
          </a:p>
        </p:txBody>
      </p:sp>
    </p:spTree>
    <p:extLst>
      <p:ext uri="{BB962C8B-B14F-4D97-AF65-F5344CB8AC3E}">
        <p14:creationId xmlns:p14="http://schemas.microsoft.com/office/powerpoint/2010/main" val="123978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24</TotalTime>
  <Words>543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Corbel</vt:lpstr>
      <vt:lpstr>Basis</vt:lpstr>
      <vt:lpstr>Teleworking</vt:lpstr>
      <vt:lpstr>Lesson Objectives</vt:lpstr>
      <vt:lpstr>Starter</vt:lpstr>
      <vt:lpstr>What is teleworking?</vt:lpstr>
      <vt:lpstr>What might you need to telework?</vt:lpstr>
      <vt:lpstr>Discussion</vt:lpstr>
      <vt:lpstr>Advantages to the employee.</vt:lpstr>
      <vt:lpstr>Disadvantages to the employee.</vt:lpstr>
      <vt:lpstr>Advantages to the company.</vt:lpstr>
      <vt:lpstr>Disadvantages to the company.</vt:lpstr>
      <vt:lpstr>Exam Questions</vt:lpstr>
      <vt:lpstr>Your task. </vt:lpstr>
      <vt:lpstr>Lesson Objectives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Teleworking.</dc:title>
  <dc:creator>Declan Lynch</dc:creator>
  <cp:lastModifiedBy>Declan Lynch</cp:lastModifiedBy>
  <cp:revision>5</cp:revision>
  <dcterms:created xsi:type="dcterms:W3CDTF">2014-10-28T15:42:49Z</dcterms:created>
  <dcterms:modified xsi:type="dcterms:W3CDTF">2014-10-28T16:09:24Z</dcterms:modified>
</cp:coreProperties>
</file>