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8" r:id="rId3"/>
    <p:sldId id="257" r:id="rId4"/>
    <p:sldId id="259" r:id="rId5"/>
    <p:sldId id="260" r:id="rId6"/>
    <p:sldId id="261" r:id="rId7"/>
    <p:sldId id="262" r:id="rId8"/>
    <p:sldId id="263" r:id="rId9"/>
    <p:sldId id="267" r:id="rId10"/>
    <p:sldId id="264" r:id="rId11"/>
    <p:sldId id="268" r:id="rId12"/>
    <p:sldId id="265" r:id="rId13"/>
    <p:sldId id="269"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0812" autoAdjust="0"/>
  </p:normalViewPr>
  <p:slideViewPr>
    <p:cSldViewPr snapToGrid="0">
      <p:cViewPr>
        <p:scale>
          <a:sx n="60" d="100"/>
          <a:sy n="60" d="100"/>
        </p:scale>
        <p:origin x="1296"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15C9F-6250-4DE0-9DE3-9919343B72A2}" type="datetimeFigureOut">
              <a:rPr lang="en-GB" smtClean="0"/>
              <a:t>05/02/2015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F9699-4204-4F2D-9216-2EA6E524B575}" type="slidenum">
              <a:rPr lang="en-GB" smtClean="0"/>
              <a:t>‹#›</a:t>
            </a:fld>
            <a:endParaRPr lang="en-GB"/>
          </a:p>
        </p:txBody>
      </p:sp>
    </p:spTree>
    <p:extLst>
      <p:ext uri="{BB962C8B-B14F-4D97-AF65-F5344CB8AC3E}">
        <p14:creationId xmlns:p14="http://schemas.microsoft.com/office/powerpoint/2010/main" val="167181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Section B – Spreadsheet</a:t>
            </a:r>
          </a:p>
          <a:p>
            <a:r>
              <a:rPr lang="en-GB" dirty="0" smtClean="0"/>
              <a:t>Some questions about Modelling in general</a:t>
            </a:r>
          </a:p>
          <a:p>
            <a:r>
              <a:rPr lang="en-GB" dirty="0" smtClean="0"/>
              <a:t>Some about the </a:t>
            </a:r>
            <a:r>
              <a:rPr lang="en-GB" dirty="0" err="1" smtClean="0"/>
              <a:t>SpreadSheet</a:t>
            </a:r>
            <a:endParaRPr lang="en-GB" dirty="0"/>
          </a:p>
        </p:txBody>
      </p:sp>
      <p:sp>
        <p:nvSpPr>
          <p:cNvPr id="4" name="Slide Number Placeholder 3"/>
          <p:cNvSpPr>
            <a:spLocks noGrp="1"/>
          </p:cNvSpPr>
          <p:nvPr>
            <p:ph type="sldNum" sz="quarter" idx="10"/>
          </p:nvPr>
        </p:nvSpPr>
        <p:spPr/>
        <p:txBody>
          <a:bodyPr/>
          <a:lstStyle/>
          <a:p>
            <a:fld id="{14DF9699-4204-4F2D-9216-2EA6E524B575}" type="slidenum">
              <a:rPr lang="en-GB" smtClean="0"/>
              <a:t>2</a:t>
            </a:fld>
            <a:endParaRPr lang="en-GB"/>
          </a:p>
        </p:txBody>
      </p:sp>
    </p:spTree>
    <p:extLst>
      <p:ext uri="{BB962C8B-B14F-4D97-AF65-F5344CB8AC3E}">
        <p14:creationId xmlns:p14="http://schemas.microsoft.com/office/powerpoint/2010/main" val="282455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Definition of a simulation model.</a:t>
            </a:r>
          </a:p>
          <a:p>
            <a:r>
              <a:rPr lang="en-GB" dirty="0" smtClean="0"/>
              <a:t>Advantages and disadvantages of using simulation models.</a:t>
            </a:r>
          </a:p>
          <a:p>
            <a:endParaRPr lang="en-GB" dirty="0" smtClean="0"/>
          </a:p>
        </p:txBody>
      </p:sp>
      <p:sp>
        <p:nvSpPr>
          <p:cNvPr id="4" name="Slide Number Placeholder 3"/>
          <p:cNvSpPr>
            <a:spLocks noGrp="1"/>
          </p:cNvSpPr>
          <p:nvPr>
            <p:ph type="sldNum" sz="quarter" idx="10"/>
          </p:nvPr>
        </p:nvSpPr>
        <p:spPr/>
        <p:txBody>
          <a:bodyPr/>
          <a:lstStyle/>
          <a:p>
            <a:fld id="{14DF9699-4204-4F2D-9216-2EA6E524B575}" type="slidenum">
              <a:rPr lang="en-GB" smtClean="0"/>
              <a:t>4</a:t>
            </a:fld>
            <a:endParaRPr lang="en-GB"/>
          </a:p>
        </p:txBody>
      </p:sp>
    </p:spTree>
    <p:extLst>
      <p:ext uri="{BB962C8B-B14F-4D97-AF65-F5344CB8AC3E}">
        <p14:creationId xmlns:p14="http://schemas.microsoft.com/office/powerpoint/2010/main" val="264081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Benefits of Spreadsheet</a:t>
            </a:r>
            <a:r>
              <a:rPr lang="en-GB" baseline="0" dirty="0" smtClean="0"/>
              <a:t> software</a:t>
            </a:r>
            <a:endParaRPr lang="en-GB" dirty="0"/>
          </a:p>
        </p:txBody>
      </p:sp>
      <p:sp>
        <p:nvSpPr>
          <p:cNvPr id="4" name="Slide Number Placeholder 3"/>
          <p:cNvSpPr>
            <a:spLocks noGrp="1"/>
          </p:cNvSpPr>
          <p:nvPr>
            <p:ph type="sldNum" sz="quarter" idx="10"/>
          </p:nvPr>
        </p:nvSpPr>
        <p:spPr/>
        <p:txBody>
          <a:bodyPr/>
          <a:lstStyle/>
          <a:p>
            <a:fld id="{14DF9699-4204-4F2D-9216-2EA6E524B575}" type="slidenum">
              <a:rPr lang="en-GB" smtClean="0"/>
              <a:t>7</a:t>
            </a:fld>
            <a:endParaRPr lang="en-GB"/>
          </a:p>
        </p:txBody>
      </p:sp>
    </p:spTree>
    <p:extLst>
      <p:ext uri="{BB962C8B-B14F-4D97-AF65-F5344CB8AC3E}">
        <p14:creationId xmlns:p14="http://schemas.microsoft.com/office/powerpoint/2010/main" val="97549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E9113C4-55DB-4412-9622-C2630831D5C5}" type="datetimeFigureOut">
              <a:rPr lang="en-GB" smtClean="0"/>
              <a:t>05/02/2015</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D98B477-BE43-444D-9D2E-DB648A149485}" type="slidenum">
              <a:rPr lang="en-GB" smtClean="0"/>
              <a:t>‹#›</a:t>
            </a:fld>
            <a:endParaRPr lang="en-GB"/>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8784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9113C4-55DB-4412-9622-C2630831D5C5}" type="datetimeFigureOut">
              <a:rPr lang="en-GB" smtClean="0"/>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8B477-BE43-444D-9D2E-DB648A149485}" type="slidenum">
              <a:rPr lang="en-GB" smtClean="0"/>
              <a:t>‹#›</a:t>
            </a:fld>
            <a:endParaRPr lang="en-GB"/>
          </a:p>
        </p:txBody>
      </p:sp>
    </p:spTree>
    <p:extLst>
      <p:ext uri="{BB962C8B-B14F-4D97-AF65-F5344CB8AC3E}">
        <p14:creationId xmlns:p14="http://schemas.microsoft.com/office/powerpoint/2010/main" val="428347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9113C4-55DB-4412-9622-C2630831D5C5}" type="datetimeFigureOut">
              <a:rPr lang="en-GB" smtClean="0"/>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8B477-BE43-444D-9D2E-DB648A149485}" type="slidenum">
              <a:rPr lang="en-GB" smtClean="0"/>
              <a:t>‹#›</a:t>
            </a:fld>
            <a:endParaRPr lang="en-GB"/>
          </a:p>
        </p:txBody>
      </p:sp>
    </p:spTree>
    <p:extLst>
      <p:ext uri="{BB962C8B-B14F-4D97-AF65-F5344CB8AC3E}">
        <p14:creationId xmlns:p14="http://schemas.microsoft.com/office/powerpoint/2010/main" val="199187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baseline="0">
                <a:solidFill>
                  <a:schemeClr val="accent1">
                    <a:lumMod val="75000"/>
                  </a:schemeClr>
                </a:solidFill>
                <a:uFill>
                  <a:solidFill>
                    <a:schemeClr val="accent2"/>
                  </a:solidFill>
                </a:u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9113C4-55DB-4412-9622-C2630831D5C5}" type="datetimeFigureOut">
              <a:rPr lang="en-GB" smtClean="0"/>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8B477-BE43-444D-9D2E-DB648A149485}" type="slidenum">
              <a:rPr lang="en-GB" smtClean="0"/>
              <a:t>‹#›</a:t>
            </a:fld>
            <a:endParaRPr lang="en-GB"/>
          </a:p>
        </p:txBody>
      </p:sp>
    </p:spTree>
    <p:extLst>
      <p:ext uri="{BB962C8B-B14F-4D97-AF65-F5344CB8AC3E}">
        <p14:creationId xmlns:p14="http://schemas.microsoft.com/office/powerpoint/2010/main" val="3772253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solidFill>
                  <a:schemeClr val="accent1">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113C4-55DB-4412-9622-C2630831D5C5}" type="datetimeFigureOut">
              <a:rPr lang="en-GB" smtClean="0"/>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8B477-BE43-444D-9D2E-DB648A149485}" type="slidenum">
              <a:rPr lang="en-GB" smtClean="0"/>
              <a:t>‹#›</a:t>
            </a:fld>
            <a:endParaRPr lang="en-GB"/>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74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solidFill>
                  <a:schemeClr val="accent1">
                    <a:lumMod val="75000"/>
                  </a:schemeClr>
                </a:solidFill>
              </a:defRPr>
            </a:lvl1pPr>
            <a:lvl2pPr>
              <a:defRPr sz="1500">
                <a:solidFill>
                  <a:schemeClr val="accent1">
                    <a:lumMod val="75000"/>
                  </a:schemeClr>
                </a:solidFill>
              </a:defRPr>
            </a:lvl2pPr>
            <a:lvl3pPr>
              <a:defRPr sz="135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solidFill>
                  <a:schemeClr val="accent1">
                    <a:lumMod val="75000"/>
                  </a:schemeClr>
                </a:solidFill>
              </a:defRPr>
            </a:lvl1pPr>
            <a:lvl2pPr>
              <a:defRPr sz="1500">
                <a:solidFill>
                  <a:schemeClr val="accent1">
                    <a:lumMod val="75000"/>
                  </a:schemeClr>
                </a:solidFill>
              </a:defRPr>
            </a:lvl2pPr>
            <a:lvl3pPr>
              <a:defRPr sz="135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9113C4-55DB-4412-9622-C2630831D5C5}" type="datetimeFigureOut">
              <a:rPr lang="en-GB" smtClean="0"/>
              <a:t>05/02/2015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8B477-BE43-444D-9D2E-DB648A149485}" type="slidenum">
              <a:rPr lang="en-GB" smtClean="0"/>
              <a:t>‹#›</a:t>
            </a:fld>
            <a:endParaRPr lang="en-GB"/>
          </a:p>
        </p:txBody>
      </p:sp>
    </p:spTree>
    <p:extLst>
      <p:ext uri="{BB962C8B-B14F-4D97-AF65-F5344CB8AC3E}">
        <p14:creationId xmlns:p14="http://schemas.microsoft.com/office/powerpoint/2010/main" val="27227600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9113C4-55DB-4412-9622-C2630831D5C5}" type="datetimeFigureOut">
              <a:rPr lang="en-GB" smtClean="0"/>
              <a:t>05/02/2015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98B477-BE43-444D-9D2E-DB648A149485}" type="slidenum">
              <a:rPr lang="en-GB" smtClean="0"/>
              <a:t>‹#›</a:t>
            </a:fld>
            <a:endParaRPr lang="en-GB"/>
          </a:p>
        </p:txBody>
      </p:sp>
    </p:spTree>
    <p:extLst>
      <p:ext uri="{BB962C8B-B14F-4D97-AF65-F5344CB8AC3E}">
        <p14:creationId xmlns:p14="http://schemas.microsoft.com/office/powerpoint/2010/main" val="116264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9113C4-55DB-4412-9622-C2630831D5C5}" type="datetimeFigureOut">
              <a:rPr lang="en-GB" smtClean="0"/>
              <a:t>05/02/2015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98B477-BE43-444D-9D2E-DB648A149485}" type="slidenum">
              <a:rPr lang="en-GB" smtClean="0"/>
              <a:t>‹#›</a:t>
            </a:fld>
            <a:endParaRPr lang="en-GB"/>
          </a:p>
        </p:txBody>
      </p:sp>
    </p:spTree>
    <p:extLst>
      <p:ext uri="{BB962C8B-B14F-4D97-AF65-F5344CB8AC3E}">
        <p14:creationId xmlns:p14="http://schemas.microsoft.com/office/powerpoint/2010/main" val="6475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113C4-55DB-4412-9622-C2630831D5C5}" type="datetimeFigureOut">
              <a:rPr lang="en-GB" smtClean="0"/>
              <a:t>05/02/2015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98B477-BE43-444D-9D2E-DB648A149485}" type="slidenum">
              <a:rPr lang="en-GB" smtClean="0"/>
              <a:t>‹#›</a:t>
            </a:fld>
            <a:endParaRPr lang="en-GB"/>
          </a:p>
        </p:txBody>
      </p:sp>
    </p:spTree>
    <p:extLst>
      <p:ext uri="{BB962C8B-B14F-4D97-AF65-F5344CB8AC3E}">
        <p14:creationId xmlns:p14="http://schemas.microsoft.com/office/powerpoint/2010/main" val="94520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113C4-55DB-4412-9622-C2630831D5C5}" type="datetimeFigureOut">
              <a:rPr lang="en-GB" smtClean="0"/>
              <a:t>05/02/2015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8B477-BE43-444D-9D2E-DB648A149485}" type="slidenum">
              <a:rPr lang="en-GB" smtClean="0"/>
              <a:t>‹#›</a:t>
            </a:fld>
            <a:endParaRPr lang="en-GB"/>
          </a:p>
        </p:txBody>
      </p:sp>
    </p:spTree>
    <p:extLst>
      <p:ext uri="{BB962C8B-B14F-4D97-AF65-F5344CB8AC3E}">
        <p14:creationId xmlns:p14="http://schemas.microsoft.com/office/powerpoint/2010/main" val="101913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113C4-55DB-4412-9622-C2630831D5C5}" type="datetimeFigureOut">
              <a:rPr lang="en-GB" smtClean="0"/>
              <a:t>05/02/2015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8B477-BE43-444D-9D2E-DB648A149485}" type="slidenum">
              <a:rPr lang="en-GB" smtClean="0"/>
              <a:t>‹#›</a:t>
            </a:fld>
            <a:endParaRPr lang="en-GB"/>
          </a:p>
        </p:txBody>
      </p:sp>
    </p:spTree>
    <p:extLst>
      <p:ext uri="{BB962C8B-B14F-4D97-AF65-F5344CB8AC3E}">
        <p14:creationId xmlns:p14="http://schemas.microsoft.com/office/powerpoint/2010/main" val="19759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DE9113C4-55DB-4412-9622-C2630831D5C5}" type="datetimeFigureOut">
              <a:rPr lang="en-GB" smtClean="0"/>
              <a:t>05/02/2015</a:t>
            </a:fld>
            <a:endParaRPr lang="en-GB"/>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GB"/>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2D98B477-BE43-444D-9D2E-DB648A149485}" type="slidenum">
              <a:rPr lang="en-GB" smtClean="0"/>
              <a:t>‹#›</a:t>
            </a:fld>
            <a:endParaRPr lang="en-GB"/>
          </a:p>
        </p:txBody>
      </p:sp>
      <p:pic>
        <p:nvPicPr>
          <p:cNvPr id="8" name="Picture 7"/>
          <p:cNvPicPr>
            <a:picLocks noChangeAspect="1"/>
          </p:cNvPicPr>
          <p:nvPr/>
        </p:nvPicPr>
        <p:blipFill rotWithShape="1">
          <a:blip r:embed="rId13"/>
          <a:srcRect l="7326" t="12222" r="88814" b="76349"/>
          <a:stretch/>
        </p:blipFill>
        <p:spPr>
          <a:xfrm>
            <a:off x="182880" y="120733"/>
            <a:ext cx="910914" cy="886295"/>
          </a:xfrm>
          <a:prstGeom prst="rect">
            <a:avLst/>
          </a:prstGeom>
        </p:spPr>
      </p:pic>
    </p:spTree>
    <p:extLst>
      <p:ext uri="{BB962C8B-B14F-4D97-AF65-F5344CB8AC3E}">
        <p14:creationId xmlns:p14="http://schemas.microsoft.com/office/powerpoint/2010/main" val="1927129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Simulation modelling</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09780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Weather forecasting</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9127461"/>
              </p:ext>
            </p:extLst>
          </p:nvPr>
        </p:nvGraphicFramePr>
        <p:xfrm>
          <a:off x="561474" y="1965960"/>
          <a:ext cx="8069178" cy="4194207"/>
        </p:xfrm>
        <a:graphic>
          <a:graphicData uri="http://schemas.openxmlformats.org/drawingml/2006/table">
            <a:tbl>
              <a:tblPr firstRow="1" firstCol="1" bandRow="1">
                <a:tableStyleId>{69012ECD-51FC-41F1-AA8D-1B2483CD663E}</a:tableStyleId>
              </a:tblPr>
              <a:tblGrid>
                <a:gridCol w="4034589"/>
                <a:gridCol w="4034589"/>
              </a:tblGrid>
              <a:tr h="506682">
                <a:tc>
                  <a:txBody>
                    <a:bodyPr/>
                    <a:lstStyle/>
                    <a:p>
                      <a:pPr>
                        <a:lnSpc>
                          <a:spcPct val="107000"/>
                        </a:lnSpc>
                        <a:spcAft>
                          <a:spcPts val="0"/>
                        </a:spcAft>
                      </a:pPr>
                      <a:r>
                        <a:rPr lang="en-GB" sz="2400" dirty="0">
                          <a:effectLst/>
                        </a:rPr>
                        <a:t>Advantages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a:effectLst/>
                        </a:rPr>
                        <a:t>Disadvantages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87525">
                <a:tc>
                  <a:txBody>
                    <a:bodyPr/>
                    <a:lstStyle/>
                    <a:p>
                      <a:pPr>
                        <a:lnSpc>
                          <a:spcPct val="107000"/>
                        </a:lnSpc>
                        <a:spcAft>
                          <a:spcPts val="0"/>
                        </a:spcAft>
                      </a:pPr>
                      <a:r>
                        <a:rPr lang="en-GB" sz="2400" b="0" dirty="0">
                          <a:effectLst/>
                        </a:rPr>
                        <a:t>Only takes 1 hour to produce a 6 day forecast. </a:t>
                      </a:r>
                    </a:p>
                    <a:p>
                      <a:pPr>
                        <a:lnSpc>
                          <a:spcPct val="107000"/>
                        </a:lnSpc>
                        <a:spcAft>
                          <a:spcPts val="0"/>
                        </a:spcAft>
                      </a:pPr>
                      <a:r>
                        <a:rPr lang="en-GB" sz="2400" b="0" dirty="0">
                          <a:effectLst/>
                        </a:rPr>
                        <a:t> </a:t>
                      </a:r>
                    </a:p>
                    <a:p>
                      <a:pPr>
                        <a:lnSpc>
                          <a:spcPct val="107000"/>
                        </a:lnSpc>
                        <a:spcAft>
                          <a:spcPts val="0"/>
                        </a:spcAft>
                      </a:pPr>
                      <a:r>
                        <a:rPr lang="en-GB" sz="2400" b="0" dirty="0">
                          <a:effectLst/>
                        </a:rPr>
                        <a:t>Can predict path of hurricanes, etc. </a:t>
                      </a:r>
                    </a:p>
                    <a:p>
                      <a:pPr>
                        <a:lnSpc>
                          <a:spcPct val="107000"/>
                        </a:lnSpc>
                        <a:spcAft>
                          <a:spcPts val="0"/>
                        </a:spcAft>
                      </a:pPr>
                      <a:r>
                        <a:rPr lang="en-GB" sz="2400" b="0" dirty="0">
                          <a:effectLst/>
                        </a:rPr>
                        <a:t> </a:t>
                      </a:r>
                    </a:p>
                    <a:p>
                      <a:pPr>
                        <a:lnSpc>
                          <a:spcPct val="107000"/>
                        </a:lnSpc>
                        <a:spcAft>
                          <a:spcPts val="0"/>
                        </a:spcAft>
                      </a:pPr>
                      <a:r>
                        <a:rPr lang="en-GB" sz="2400" b="0" dirty="0">
                          <a:effectLst/>
                        </a:rPr>
                        <a:t>Can help farmers plan work. </a:t>
                      </a:r>
                    </a:p>
                    <a:p>
                      <a:pPr>
                        <a:lnSpc>
                          <a:spcPct val="107000"/>
                        </a:lnSpc>
                        <a:spcAft>
                          <a:spcPts val="0"/>
                        </a:spcAft>
                      </a:pPr>
                      <a:r>
                        <a:rPr lang="en-GB" sz="2400" b="0" dirty="0">
                          <a:effectLst/>
                        </a:rPr>
                        <a:t> </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rPr>
                        <a:t>160 million equations solved – cost of buying a supercomputer. </a:t>
                      </a:r>
                    </a:p>
                    <a:p>
                      <a:pPr>
                        <a:lnSpc>
                          <a:spcPct val="107000"/>
                        </a:lnSpc>
                        <a:spcAft>
                          <a:spcPts val="0"/>
                        </a:spcAft>
                      </a:pPr>
                      <a:r>
                        <a:rPr lang="en-GB" sz="2400" dirty="0">
                          <a:effectLst/>
                        </a:rPr>
                        <a:t> </a:t>
                      </a:r>
                    </a:p>
                    <a:p>
                      <a:pPr>
                        <a:lnSpc>
                          <a:spcPct val="107000"/>
                        </a:lnSpc>
                        <a:spcAft>
                          <a:spcPts val="0"/>
                        </a:spcAft>
                      </a:pPr>
                      <a:r>
                        <a:rPr lang="en-GB" sz="2400" dirty="0">
                          <a:effectLst/>
                        </a:rPr>
                        <a:t>Long range forecasts cannot be 100% accurate in predictions.</a:t>
                      </a:r>
                    </a:p>
                    <a:p>
                      <a:pPr>
                        <a:lnSpc>
                          <a:spcPct val="107000"/>
                        </a:lnSpc>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8091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descr="http://s.hswstatic.com/gif/human-crash-test-dumm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87"/>
            <a:ext cx="10323726" cy="689108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171422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 Crash Analysis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2190578"/>
              </p:ext>
            </p:extLst>
          </p:nvPr>
        </p:nvGraphicFramePr>
        <p:xfrm>
          <a:off x="497304" y="1812758"/>
          <a:ext cx="8005012" cy="4310743"/>
        </p:xfrm>
        <a:graphic>
          <a:graphicData uri="http://schemas.openxmlformats.org/drawingml/2006/table">
            <a:tbl>
              <a:tblPr firstRow="1" firstCol="1" bandRow="1">
                <a:tableStyleId>{69012ECD-51FC-41F1-AA8D-1B2483CD663E}</a:tableStyleId>
              </a:tblPr>
              <a:tblGrid>
                <a:gridCol w="4002506"/>
                <a:gridCol w="4002506"/>
              </a:tblGrid>
              <a:tr h="414573">
                <a:tc>
                  <a:txBody>
                    <a:bodyPr/>
                    <a:lstStyle/>
                    <a:p>
                      <a:pPr>
                        <a:lnSpc>
                          <a:spcPct val="107000"/>
                        </a:lnSpc>
                        <a:spcAft>
                          <a:spcPts val="0"/>
                        </a:spcAft>
                      </a:pPr>
                      <a:r>
                        <a:rPr lang="en-GB" sz="2400" dirty="0">
                          <a:effectLst/>
                        </a:rPr>
                        <a:t>Advantages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a:effectLst/>
                        </a:rPr>
                        <a:t>Disadvantages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4711">
                <a:tc>
                  <a:txBody>
                    <a:bodyPr/>
                    <a:lstStyle/>
                    <a:p>
                      <a:pPr>
                        <a:lnSpc>
                          <a:spcPct val="107000"/>
                        </a:lnSpc>
                        <a:spcAft>
                          <a:spcPts val="0"/>
                        </a:spcAft>
                      </a:pPr>
                      <a:r>
                        <a:rPr lang="en-GB" sz="2400" b="0" dirty="0">
                          <a:effectLst/>
                        </a:rPr>
                        <a:t>Cheaper as do not have to physically destroy cars. </a:t>
                      </a:r>
                    </a:p>
                    <a:p>
                      <a:pPr>
                        <a:lnSpc>
                          <a:spcPct val="107000"/>
                        </a:lnSpc>
                        <a:spcAft>
                          <a:spcPts val="0"/>
                        </a:spcAft>
                      </a:pPr>
                      <a:r>
                        <a:rPr lang="en-GB" sz="2400" b="0" dirty="0">
                          <a:effectLst/>
                        </a:rPr>
                        <a:t> </a:t>
                      </a:r>
                    </a:p>
                    <a:p>
                      <a:pPr>
                        <a:lnSpc>
                          <a:spcPct val="107000"/>
                        </a:lnSpc>
                        <a:spcAft>
                          <a:spcPts val="0"/>
                        </a:spcAft>
                      </a:pPr>
                      <a:r>
                        <a:rPr lang="en-GB" sz="2400" b="0" dirty="0">
                          <a:effectLst/>
                        </a:rPr>
                        <a:t>Safer as nobody is really hurt</a:t>
                      </a:r>
                    </a:p>
                    <a:p>
                      <a:pPr>
                        <a:lnSpc>
                          <a:spcPct val="107000"/>
                        </a:lnSpc>
                        <a:spcAft>
                          <a:spcPts val="0"/>
                        </a:spcAft>
                      </a:pPr>
                      <a:r>
                        <a:rPr lang="en-GB" sz="2400" b="0" dirty="0">
                          <a:effectLst/>
                        </a:rPr>
                        <a:t> </a:t>
                      </a:r>
                    </a:p>
                    <a:p>
                      <a:pPr>
                        <a:lnSpc>
                          <a:spcPct val="107000"/>
                        </a:lnSpc>
                        <a:spcAft>
                          <a:spcPts val="0"/>
                        </a:spcAft>
                      </a:pPr>
                      <a:r>
                        <a:rPr lang="en-GB" sz="2400" b="0" dirty="0">
                          <a:effectLst/>
                        </a:rPr>
                        <a:t>Much more flexible </a:t>
                      </a:r>
                    </a:p>
                    <a:p>
                      <a:pPr>
                        <a:lnSpc>
                          <a:spcPct val="107000"/>
                        </a:lnSpc>
                        <a:spcAft>
                          <a:spcPts val="0"/>
                        </a:spcAft>
                      </a:pPr>
                      <a:r>
                        <a:rPr lang="en-GB" sz="2400" b="0" dirty="0">
                          <a:effectLst/>
                        </a:rPr>
                        <a:t> </a:t>
                      </a:r>
                    </a:p>
                    <a:p>
                      <a:pPr>
                        <a:lnSpc>
                          <a:spcPct val="107000"/>
                        </a:lnSpc>
                        <a:spcAft>
                          <a:spcPts val="0"/>
                        </a:spcAft>
                      </a:pPr>
                      <a:r>
                        <a:rPr lang="en-GB" sz="2400" b="0" dirty="0">
                          <a:effectLst/>
                        </a:rPr>
                        <a:t>Can explore different scenarios more easily </a:t>
                      </a:r>
                    </a:p>
                    <a:p>
                      <a:pPr>
                        <a:lnSpc>
                          <a:spcPct val="107000"/>
                        </a:lnSpc>
                        <a:spcAft>
                          <a:spcPts val="0"/>
                        </a:spcAft>
                      </a:pPr>
                      <a:r>
                        <a:rPr lang="en-GB" sz="2400" b="0" dirty="0">
                          <a:effectLst/>
                        </a:rPr>
                        <a:t> </a:t>
                      </a:r>
                      <a:endParaRPr lang="en-GB"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rPr>
                        <a:t>Model could oversimplify the situation and not be accurate enough </a:t>
                      </a:r>
                    </a:p>
                    <a:p>
                      <a:pPr>
                        <a:lnSpc>
                          <a:spcPct val="107000"/>
                        </a:lnSpc>
                        <a:spcAft>
                          <a:spcPts val="0"/>
                        </a:spcAft>
                      </a:pPr>
                      <a:r>
                        <a:rPr lang="en-GB" sz="2400" dirty="0">
                          <a:effectLst/>
                        </a:rPr>
                        <a:t> </a:t>
                      </a:r>
                    </a:p>
                    <a:p>
                      <a:pPr>
                        <a:lnSpc>
                          <a:spcPct val="107000"/>
                        </a:lnSpc>
                        <a:spcAft>
                          <a:spcPts val="0"/>
                        </a:spcAft>
                      </a:pPr>
                      <a:r>
                        <a:rPr lang="en-GB" sz="2400" dirty="0">
                          <a:effectLst/>
                        </a:rPr>
                        <a:t>Bad data errors in formulas will spoil accuracy</a:t>
                      </a:r>
                    </a:p>
                    <a:p>
                      <a:pPr>
                        <a:lnSpc>
                          <a:spcPct val="107000"/>
                        </a:lnSpc>
                        <a:spcAft>
                          <a:spcPts val="0"/>
                        </a:spcAft>
                      </a:pPr>
                      <a:r>
                        <a:rPr lang="en-GB" sz="2400" dirty="0">
                          <a:effectLst/>
                        </a:rPr>
                        <a:t> </a:t>
                      </a:r>
                    </a:p>
                    <a:p>
                      <a:pPr>
                        <a:lnSpc>
                          <a:spcPct val="107000"/>
                        </a:lnSpc>
                        <a:spcAft>
                          <a:spcPts val="0"/>
                        </a:spcAft>
                      </a:pPr>
                      <a:r>
                        <a:rPr lang="en-GB" sz="2400" dirty="0">
                          <a:effectLst/>
                        </a:rPr>
                        <a:t>No model is ever 100% accurate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7124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AutoShape 2" descr="https://the-international-investor.com/wp-content/uploads/2011/08/iStock_000018869948XSmall1.jpg"/>
          <p:cNvSpPr>
            <a:spLocks noChangeAspect="1" noChangeArrowheads="1"/>
          </p:cNvSpPr>
          <p:nvPr/>
        </p:nvSpPr>
        <p:spPr bwMode="auto">
          <a:xfrm>
            <a:off x="1852613" y="2160588"/>
            <a:ext cx="4048125" cy="2686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5"/>
          <p:cNvSpPr>
            <a:spLocks noGrp="1"/>
          </p:cNvSpPr>
          <p:nvPr>
            <p:ph idx="1"/>
          </p:nvPr>
        </p:nvSpPr>
        <p:spPr/>
        <p:txBody>
          <a:bodyPr/>
          <a:lstStyle/>
          <a:p>
            <a:endParaRPr lang="en-GB"/>
          </a:p>
        </p:txBody>
      </p:sp>
      <p:pic>
        <p:nvPicPr>
          <p:cNvPr id="8" name="Picture 7"/>
          <p:cNvPicPr>
            <a:picLocks noChangeAspect="1"/>
          </p:cNvPicPr>
          <p:nvPr/>
        </p:nvPicPr>
        <p:blipFill>
          <a:blip r:embed="rId2"/>
          <a:stretch>
            <a:fillRect/>
          </a:stretch>
        </p:blipFill>
        <p:spPr>
          <a:xfrm>
            <a:off x="0" y="0"/>
            <a:ext cx="10335638" cy="6858000"/>
          </a:xfrm>
          <a:prstGeom prst="rect">
            <a:avLst/>
          </a:prstGeom>
        </p:spPr>
      </p:pic>
    </p:spTree>
    <p:extLst>
      <p:ext uri="{BB962C8B-B14F-4D97-AF65-F5344CB8AC3E}">
        <p14:creationId xmlns:p14="http://schemas.microsoft.com/office/powerpoint/2010/main" val="372330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forecasting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4897952"/>
              </p:ext>
            </p:extLst>
          </p:nvPr>
        </p:nvGraphicFramePr>
        <p:xfrm>
          <a:off x="857250" y="1965960"/>
          <a:ext cx="7532770" cy="3825240"/>
        </p:xfrm>
        <a:graphic>
          <a:graphicData uri="http://schemas.openxmlformats.org/drawingml/2006/table">
            <a:tbl>
              <a:tblPr firstRow="1" firstCol="1" bandRow="1">
                <a:tableStyleId>{69012ECD-51FC-41F1-AA8D-1B2483CD663E}</a:tableStyleId>
              </a:tblPr>
              <a:tblGrid>
                <a:gridCol w="3766385"/>
                <a:gridCol w="3766385"/>
              </a:tblGrid>
              <a:tr h="528970">
                <a:tc>
                  <a:txBody>
                    <a:bodyPr/>
                    <a:lstStyle/>
                    <a:p>
                      <a:pPr>
                        <a:lnSpc>
                          <a:spcPct val="107000"/>
                        </a:lnSpc>
                        <a:spcAft>
                          <a:spcPts val="0"/>
                        </a:spcAft>
                      </a:pPr>
                      <a:r>
                        <a:rPr lang="en-GB" sz="1800" b="1">
                          <a:effectLst/>
                        </a:rPr>
                        <a:t>Advantages</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a:effectLst/>
                        </a:rPr>
                        <a:t>Disadvantages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96270">
                <a:tc>
                  <a:txBody>
                    <a:bodyPr/>
                    <a:lstStyle/>
                    <a:p>
                      <a:pPr>
                        <a:lnSpc>
                          <a:spcPct val="107000"/>
                        </a:lnSpc>
                        <a:spcAft>
                          <a:spcPts val="0"/>
                        </a:spcAft>
                      </a:pPr>
                      <a:r>
                        <a:rPr lang="en-GB" sz="1800" b="0" dirty="0">
                          <a:effectLst/>
                        </a:rPr>
                        <a:t>Possible to experience a lot more situations </a:t>
                      </a:r>
                    </a:p>
                    <a:p>
                      <a:pPr>
                        <a:lnSpc>
                          <a:spcPct val="107000"/>
                        </a:lnSpc>
                        <a:spcAft>
                          <a:spcPts val="0"/>
                        </a:spcAft>
                      </a:pPr>
                      <a:r>
                        <a:rPr lang="en-GB" sz="1800" b="0" dirty="0">
                          <a:effectLst/>
                        </a:rPr>
                        <a:t> </a:t>
                      </a:r>
                    </a:p>
                    <a:p>
                      <a:pPr>
                        <a:lnSpc>
                          <a:spcPct val="107000"/>
                        </a:lnSpc>
                        <a:spcAft>
                          <a:spcPts val="0"/>
                        </a:spcAft>
                      </a:pPr>
                      <a:r>
                        <a:rPr lang="en-GB" sz="1800" b="0" dirty="0">
                          <a:effectLst/>
                        </a:rPr>
                        <a:t>Cheaper as not going to waste money on impossible actions It can save time as you can roll on the model to see what it is like after more than one year</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0" dirty="0">
                          <a:effectLst/>
                        </a:rPr>
                        <a:t>There will always be some difference between simulation and </a:t>
                      </a:r>
                      <a:r>
                        <a:rPr lang="en-GB" sz="1800" b="0" dirty="0" smtClean="0">
                          <a:effectLst/>
                        </a:rPr>
                        <a:t>reality</a:t>
                      </a:r>
                    </a:p>
                    <a:p>
                      <a:pPr>
                        <a:lnSpc>
                          <a:spcPct val="107000"/>
                        </a:lnSpc>
                        <a:spcAft>
                          <a:spcPts val="0"/>
                        </a:spcAft>
                      </a:pPr>
                      <a:endParaRPr lang="en-GB" sz="1800" b="0" dirty="0">
                        <a:effectLst/>
                      </a:endParaRPr>
                    </a:p>
                    <a:p>
                      <a:pPr>
                        <a:lnSpc>
                          <a:spcPct val="107000"/>
                        </a:lnSpc>
                        <a:spcAft>
                          <a:spcPts val="0"/>
                        </a:spcAft>
                      </a:pPr>
                      <a:r>
                        <a:rPr lang="en-GB" sz="1800" b="0" dirty="0">
                          <a:effectLst/>
                        </a:rPr>
                        <a:t>Accuracy of the rules and variables Some situations are hard to model.</a:t>
                      </a:r>
                    </a:p>
                    <a:p>
                      <a:pPr>
                        <a:lnSpc>
                          <a:spcPct val="107000"/>
                        </a:lnSpc>
                        <a:spcAft>
                          <a:spcPts val="0"/>
                        </a:spcAft>
                      </a:pPr>
                      <a:r>
                        <a:rPr lang="en-GB" sz="1800" b="0" dirty="0">
                          <a:effectLst/>
                        </a:rPr>
                        <a:t>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3351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exam</a:t>
            </a:r>
            <a:endParaRPr lang="en-GB" dirty="0"/>
          </a:p>
        </p:txBody>
      </p:sp>
      <p:pic>
        <p:nvPicPr>
          <p:cNvPr id="1026" name="Picture 2" descr="http://media.tumblr.com/bceeb66f37bdcc2337285578e59bb0d4/tumblr_inline_mlxfgkV9381qz4rgp.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2458" y="167266"/>
            <a:ext cx="11598586" cy="655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0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objectives</a:t>
            </a:r>
            <a:endParaRPr lang="en-GB" dirty="0"/>
          </a:p>
        </p:txBody>
      </p:sp>
      <p:sp>
        <p:nvSpPr>
          <p:cNvPr id="3" name="Content Placeholder 2"/>
          <p:cNvSpPr>
            <a:spLocks noGrp="1"/>
          </p:cNvSpPr>
          <p:nvPr>
            <p:ph idx="1"/>
          </p:nvPr>
        </p:nvSpPr>
        <p:spPr/>
        <p:txBody>
          <a:bodyPr/>
          <a:lstStyle/>
          <a:p>
            <a:pPr marL="34290" indent="0">
              <a:buNone/>
            </a:pPr>
            <a:r>
              <a:rPr lang="en-GB" dirty="0" smtClean="0"/>
              <a:t>To be able to define and understand:</a:t>
            </a:r>
          </a:p>
          <a:p>
            <a:pPr marL="34290" indent="0">
              <a:buNone/>
            </a:pPr>
            <a:endParaRPr lang="en-GB" dirty="0" smtClean="0"/>
          </a:p>
          <a:p>
            <a:r>
              <a:rPr lang="en-GB" dirty="0" smtClean="0"/>
              <a:t>Definition </a:t>
            </a:r>
            <a:r>
              <a:rPr lang="en-GB" dirty="0"/>
              <a:t>of a simulation model.</a:t>
            </a:r>
          </a:p>
          <a:p>
            <a:r>
              <a:rPr lang="en-GB" dirty="0"/>
              <a:t>Advantages and disadvantages of using simulation models</a:t>
            </a:r>
            <a:r>
              <a:rPr lang="en-GB" dirty="0" smtClean="0"/>
              <a:t>.</a:t>
            </a:r>
          </a:p>
          <a:p>
            <a:r>
              <a:rPr lang="en-GB" dirty="0" smtClean="0"/>
              <a:t>Benefits of Spreadsheet software</a:t>
            </a:r>
            <a:endParaRPr lang="en-GB" dirty="0"/>
          </a:p>
          <a:p>
            <a:r>
              <a:rPr lang="en-GB" dirty="0"/>
              <a:t>Uses of simulation modelling for weather forecasting, car crash analysis and financial forecasting.</a:t>
            </a:r>
          </a:p>
          <a:p>
            <a:endParaRPr lang="en-GB" dirty="0"/>
          </a:p>
        </p:txBody>
      </p:sp>
    </p:spTree>
    <p:extLst>
      <p:ext uri="{BB962C8B-B14F-4D97-AF65-F5344CB8AC3E}">
        <p14:creationId xmlns:p14="http://schemas.microsoft.com/office/powerpoint/2010/main" val="328724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upload.wikimedia.org/wikipedia/commons/f/f5/Fahr-Simul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6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simulation model?</a:t>
            </a:r>
            <a:endParaRPr lang="en-GB" dirty="0"/>
          </a:p>
        </p:txBody>
      </p:sp>
      <p:sp>
        <p:nvSpPr>
          <p:cNvPr id="3" name="Content Placeholder 2"/>
          <p:cNvSpPr>
            <a:spLocks noGrp="1"/>
          </p:cNvSpPr>
          <p:nvPr>
            <p:ph idx="1"/>
          </p:nvPr>
        </p:nvSpPr>
        <p:spPr/>
        <p:txBody>
          <a:bodyPr/>
          <a:lstStyle/>
          <a:p>
            <a:r>
              <a:rPr lang="en-GB" dirty="0"/>
              <a:t>Simulation modelling means using a computer and mathematical formulas to imitate a real life situation.</a:t>
            </a:r>
          </a:p>
          <a:p>
            <a:endParaRPr lang="en-GB" dirty="0"/>
          </a:p>
        </p:txBody>
      </p:sp>
    </p:spTree>
    <p:extLst>
      <p:ext uri="{BB962C8B-B14F-4D97-AF65-F5344CB8AC3E}">
        <p14:creationId xmlns:p14="http://schemas.microsoft.com/office/powerpoint/2010/main" val="265650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Advantages and disadvantages of simulation modelling</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5517526"/>
              </p:ext>
            </p:extLst>
          </p:nvPr>
        </p:nvGraphicFramePr>
        <p:xfrm>
          <a:off x="513345" y="2083197"/>
          <a:ext cx="8229602" cy="4402455"/>
        </p:xfrm>
        <a:graphic>
          <a:graphicData uri="http://schemas.openxmlformats.org/drawingml/2006/table">
            <a:tbl>
              <a:tblPr firstRow="1" firstCol="1" bandRow="1">
                <a:tableStyleId>{BC89EF96-8CEA-46FF-86C4-4CE0E7609802}</a:tableStyleId>
              </a:tblPr>
              <a:tblGrid>
                <a:gridCol w="4114801"/>
                <a:gridCol w="4114801"/>
              </a:tblGrid>
              <a:tr h="271862">
                <a:tc>
                  <a:txBody>
                    <a:bodyPr/>
                    <a:lstStyle/>
                    <a:p>
                      <a:pPr>
                        <a:lnSpc>
                          <a:spcPct val="107000"/>
                        </a:lnSpc>
                        <a:spcAft>
                          <a:spcPts val="0"/>
                        </a:spcAft>
                      </a:pPr>
                      <a:r>
                        <a:rPr lang="en-GB" sz="1800" dirty="0">
                          <a:effectLst/>
                        </a:rPr>
                        <a:t>Advantages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Disadvantages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96232">
                <a:tc>
                  <a:txBody>
                    <a:bodyPr/>
                    <a:lstStyle/>
                    <a:p>
                      <a:pPr>
                        <a:lnSpc>
                          <a:spcPct val="107000"/>
                        </a:lnSpc>
                        <a:spcAft>
                          <a:spcPts val="0"/>
                        </a:spcAft>
                      </a:pPr>
                      <a:r>
                        <a:rPr lang="en-GB" sz="1800" b="0" dirty="0">
                          <a:effectLst/>
                        </a:rPr>
                        <a:t>Enables predictions to be made in areas which may be dangerous to humans. </a:t>
                      </a:r>
                    </a:p>
                    <a:p>
                      <a:pPr>
                        <a:lnSpc>
                          <a:spcPct val="107000"/>
                        </a:lnSpc>
                        <a:spcAft>
                          <a:spcPts val="0"/>
                        </a:spcAft>
                      </a:pPr>
                      <a:r>
                        <a:rPr lang="en-GB" sz="1800" b="0" dirty="0">
                          <a:effectLst/>
                        </a:rPr>
                        <a:t> </a:t>
                      </a:r>
                    </a:p>
                    <a:p>
                      <a:pPr>
                        <a:lnSpc>
                          <a:spcPct val="107000"/>
                        </a:lnSpc>
                        <a:spcAft>
                          <a:spcPts val="0"/>
                        </a:spcAft>
                      </a:pPr>
                      <a:r>
                        <a:rPr lang="en-GB" sz="1800" b="0" dirty="0">
                          <a:effectLst/>
                        </a:rPr>
                        <a:t>It is usually much cheaper as do not have to crash planes or cars. </a:t>
                      </a:r>
                    </a:p>
                    <a:p>
                      <a:pPr>
                        <a:lnSpc>
                          <a:spcPct val="107000"/>
                        </a:lnSpc>
                        <a:spcAft>
                          <a:spcPts val="0"/>
                        </a:spcAft>
                      </a:pPr>
                      <a:r>
                        <a:rPr lang="en-GB" sz="1800" b="0" dirty="0">
                          <a:effectLst/>
                        </a:rPr>
                        <a:t> </a:t>
                      </a:r>
                    </a:p>
                    <a:p>
                      <a:pPr>
                        <a:lnSpc>
                          <a:spcPct val="107000"/>
                        </a:lnSpc>
                        <a:spcAft>
                          <a:spcPts val="0"/>
                        </a:spcAft>
                      </a:pPr>
                      <a:r>
                        <a:rPr lang="en-GB" sz="1800" b="0" dirty="0">
                          <a:effectLst/>
                        </a:rPr>
                        <a:t>Some situations cannot be performed in real life for testing purposes - a 10% price hike, making a nuclear reactor go critical. </a:t>
                      </a:r>
                    </a:p>
                    <a:p>
                      <a:pPr>
                        <a:lnSpc>
                          <a:spcPct val="107000"/>
                        </a:lnSpc>
                        <a:spcAft>
                          <a:spcPts val="0"/>
                        </a:spcAft>
                      </a:pPr>
                      <a:r>
                        <a:rPr lang="en-GB" sz="1800" b="0" dirty="0">
                          <a:effectLst/>
                        </a:rPr>
                        <a:t> </a:t>
                      </a:r>
                    </a:p>
                    <a:p>
                      <a:pPr>
                        <a:lnSpc>
                          <a:spcPct val="107000"/>
                        </a:lnSpc>
                        <a:spcAft>
                          <a:spcPts val="0"/>
                        </a:spcAft>
                      </a:pPr>
                      <a:r>
                        <a:rPr lang="en-GB" sz="1800" b="0" dirty="0">
                          <a:effectLst/>
                        </a:rPr>
                        <a:t>Easier to study long term affects by speeding up time scale or by slowing down. </a:t>
                      </a:r>
                    </a:p>
                    <a:p>
                      <a:pPr>
                        <a:lnSpc>
                          <a:spcPct val="107000"/>
                        </a:lnSpc>
                        <a:spcAft>
                          <a:spcPts val="0"/>
                        </a:spcAft>
                      </a:pPr>
                      <a:r>
                        <a:rPr lang="en-GB" sz="1800" b="0" dirty="0">
                          <a:effectLst/>
                        </a:rPr>
                        <a:t>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Prediction only as accurate as the rules or data entered. </a:t>
                      </a:r>
                    </a:p>
                    <a:p>
                      <a:pPr>
                        <a:lnSpc>
                          <a:spcPct val="107000"/>
                        </a:lnSpc>
                        <a:spcAft>
                          <a:spcPts val="0"/>
                        </a:spcAft>
                      </a:pPr>
                      <a:r>
                        <a:rPr lang="en-GB" sz="1800" dirty="0">
                          <a:effectLst/>
                        </a:rPr>
                        <a:t> </a:t>
                      </a:r>
                    </a:p>
                    <a:p>
                      <a:pPr>
                        <a:lnSpc>
                          <a:spcPct val="107000"/>
                        </a:lnSpc>
                        <a:spcAft>
                          <a:spcPts val="0"/>
                        </a:spcAft>
                      </a:pPr>
                      <a:r>
                        <a:rPr lang="en-GB" sz="1800" dirty="0">
                          <a:effectLst/>
                        </a:rPr>
                        <a:t>Powerful expensive computer hardware needed to run the simulations. </a:t>
                      </a:r>
                    </a:p>
                    <a:p>
                      <a:pPr>
                        <a:lnSpc>
                          <a:spcPct val="107000"/>
                        </a:lnSpc>
                        <a:spcAft>
                          <a:spcPts val="0"/>
                        </a:spcAft>
                      </a:pPr>
                      <a:r>
                        <a:rPr lang="en-GB" sz="1800" dirty="0">
                          <a:effectLst/>
                        </a:rPr>
                        <a:t> </a:t>
                      </a:r>
                    </a:p>
                    <a:p>
                      <a:pPr>
                        <a:lnSpc>
                          <a:spcPct val="107000"/>
                        </a:lnSpc>
                        <a:spcAft>
                          <a:spcPts val="0"/>
                        </a:spcAft>
                      </a:pPr>
                      <a:r>
                        <a:rPr lang="en-GB" sz="1800" dirty="0">
                          <a:effectLst/>
                        </a:rPr>
                        <a:t>Some things, such as earthquakes, are hard to predict accurately and so hard to simulate.</a:t>
                      </a:r>
                    </a:p>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6532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www.jumpingjupingo.com/tools/tiny_mce/plugins/imagemanager/files/Blog/LOD_excelSpreadsheet.jpg"/>
          <p:cNvPicPr>
            <a:picLocks noChangeAspect="1" noChangeArrowheads="1"/>
          </p:cNvPicPr>
          <p:nvPr/>
        </p:nvPicPr>
        <p:blipFill rotWithShape="1">
          <a:blip r:embed="rId3">
            <a:extLst>
              <a:ext uri="{28A0092B-C50C-407E-A947-70E740481C1C}">
                <a14:useLocalDpi xmlns:a14="http://schemas.microsoft.com/office/drawing/2010/main" val="0"/>
              </a:ext>
            </a:extLst>
          </a:blip>
          <a:srcRect r="33285"/>
          <a:stretch/>
        </p:blipFill>
        <p:spPr bwMode="auto">
          <a:xfrm>
            <a:off x="268314" y="200526"/>
            <a:ext cx="8582526" cy="650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56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Spreadsheet Software</a:t>
            </a:r>
            <a:endParaRPr lang="en-GB" dirty="0"/>
          </a:p>
        </p:txBody>
      </p:sp>
      <p:sp>
        <p:nvSpPr>
          <p:cNvPr id="3" name="Content Placeholder 2"/>
          <p:cNvSpPr>
            <a:spLocks noGrp="1"/>
          </p:cNvSpPr>
          <p:nvPr>
            <p:ph idx="1"/>
          </p:nvPr>
        </p:nvSpPr>
        <p:spPr/>
        <p:txBody>
          <a:bodyPr/>
          <a:lstStyle/>
          <a:p>
            <a:pPr lvl="0"/>
            <a:r>
              <a:rPr lang="en-GB" dirty="0"/>
              <a:t>Automatic </a:t>
            </a:r>
            <a:r>
              <a:rPr lang="en-GB" dirty="0" smtClean="0"/>
              <a:t>recalculation</a:t>
            </a:r>
            <a:endParaRPr lang="en-GB" dirty="0"/>
          </a:p>
          <a:p>
            <a:pPr lvl="0"/>
            <a:r>
              <a:rPr lang="en-GB" dirty="0"/>
              <a:t>Can do what if calculations </a:t>
            </a:r>
            <a:endParaRPr lang="en-GB" dirty="0" smtClean="0"/>
          </a:p>
          <a:p>
            <a:pPr lvl="0"/>
            <a:r>
              <a:rPr lang="en-GB" dirty="0" smtClean="0"/>
              <a:t>Can </a:t>
            </a:r>
            <a:r>
              <a:rPr lang="en-GB" dirty="0"/>
              <a:t>draw graphs for reports </a:t>
            </a:r>
            <a:endParaRPr lang="en-GB" dirty="0" smtClean="0"/>
          </a:p>
          <a:p>
            <a:pPr lvl="0"/>
            <a:r>
              <a:rPr lang="en-GB" dirty="0" smtClean="0"/>
              <a:t>Accurate </a:t>
            </a:r>
            <a:r>
              <a:rPr lang="en-GB" dirty="0"/>
              <a:t>calculation </a:t>
            </a:r>
            <a:endParaRPr lang="en-GB" dirty="0" smtClean="0"/>
          </a:p>
          <a:p>
            <a:pPr lvl="0"/>
            <a:r>
              <a:rPr lang="en-GB" dirty="0" smtClean="0"/>
              <a:t>Setting </a:t>
            </a:r>
            <a:r>
              <a:rPr lang="en-GB" dirty="0"/>
              <a:t>up templates to work quotes out more quickly</a:t>
            </a:r>
          </a:p>
          <a:p>
            <a:endParaRPr lang="en-GB" dirty="0"/>
          </a:p>
        </p:txBody>
      </p:sp>
    </p:spTree>
    <p:extLst>
      <p:ext uri="{BB962C8B-B14F-4D97-AF65-F5344CB8AC3E}">
        <p14:creationId xmlns:p14="http://schemas.microsoft.com/office/powerpoint/2010/main" val="281455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descr="http://androidheadlines.com/wp-content/uploads/2012/05/48-1024x6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487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en-GB" dirty="0"/>
          </a:p>
        </p:txBody>
      </p:sp>
    </p:spTree>
    <p:extLst>
      <p:ext uri="{BB962C8B-B14F-4D97-AF65-F5344CB8AC3E}">
        <p14:creationId xmlns:p14="http://schemas.microsoft.com/office/powerpoint/2010/main" val="2560665855"/>
      </p:ext>
    </p:extLst>
  </p:cSld>
  <p:clrMapOvr>
    <a:masterClrMapping/>
  </p:clrMapOvr>
</p:sld>
</file>

<file path=ppt/theme/theme1.xml><?xml version="1.0" encoding="utf-8"?>
<a:theme xmlns:a="http://schemas.openxmlformats.org/drawingml/2006/main" name="YBG">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YBG" id="{C13D4702-21CB-4F4C-94FF-D595B762D44F}" vid="{1D03C043-2F06-44A9-99BF-239A348C52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YBG</Template>
  <TotalTime>20</TotalTime>
  <Words>249</Words>
  <Application>Microsoft Office PowerPoint</Application>
  <PresentationFormat>On-screen Show (4:3)</PresentationFormat>
  <Paragraphs>82</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Corbel</vt:lpstr>
      <vt:lpstr>Times New Roman</vt:lpstr>
      <vt:lpstr>YBG</vt:lpstr>
      <vt:lpstr>Simulation modelling</vt:lpstr>
      <vt:lpstr>Your exam</vt:lpstr>
      <vt:lpstr>Lesson objectives</vt:lpstr>
      <vt:lpstr>PowerPoint Presentation</vt:lpstr>
      <vt:lpstr>What is a simulation model?</vt:lpstr>
      <vt:lpstr>Advantages and disadvantages of simulation modelling</vt:lpstr>
      <vt:lpstr>PowerPoint Presentation</vt:lpstr>
      <vt:lpstr>Benefits of Spreadsheet Software</vt:lpstr>
      <vt:lpstr>PowerPoint Presentation</vt:lpstr>
      <vt:lpstr>Weather forecasting</vt:lpstr>
      <vt:lpstr>PowerPoint Presentation</vt:lpstr>
      <vt:lpstr>Car Crash Analysis</vt:lpstr>
      <vt:lpstr>PowerPoint Presentation</vt:lpstr>
      <vt:lpstr>Financial forecasting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modelling</dc:title>
  <dc:creator>Declan Lynch</dc:creator>
  <cp:lastModifiedBy>Declan Lynch</cp:lastModifiedBy>
  <cp:revision>2</cp:revision>
  <dcterms:created xsi:type="dcterms:W3CDTF">2015-02-05T10:48:51Z</dcterms:created>
  <dcterms:modified xsi:type="dcterms:W3CDTF">2015-02-05T11:09:49Z</dcterms:modified>
</cp:coreProperties>
</file>