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91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9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0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36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913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5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8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3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8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D137C688-AF46-43DE-B585-4E044A8E0D50}" type="datetimeFigureOut">
              <a:rPr lang="en-GB" smtClean="0"/>
              <a:t>17/12/2014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4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3538704"/>
          </a:xfrm>
        </p:spPr>
        <p:txBody>
          <a:bodyPr>
            <a:normAutofit/>
          </a:bodyPr>
          <a:lstStyle/>
          <a:p>
            <a:r>
              <a:rPr lang="en-GB" b="1" dirty="0" smtClean="0"/>
              <a:t>Management Information Systems.</a:t>
            </a:r>
            <a:br>
              <a:rPr lang="en-GB" b="1" dirty="0" smtClean="0"/>
            </a:br>
            <a:r>
              <a:rPr lang="en-GB" dirty="0" smtClean="0"/>
              <a:t>(MIS)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0367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what is meant by an MIS</a:t>
            </a:r>
          </a:p>
          <a:p>
            <a:r>
              <a:rPr lang="en-GB" dirty="0" smtClean="0"/>
              <a:t>To develop an understanding of the features that make an effective MIS</a:t>
            </a:r>
          </a:p>
          <a:p>
            <a:r>
              <a:rPr lang="en-GB" dirty="0"/>
              <a:t> </a:t>
            </a:r>
            <a:r>
              <a:rPr lang="en-GB" dirty="0" smtClean="0"/>
              <a:t>The good and bad factors that can lead to a good and bad MIS </a:t>
            </a:r>
            <a:r>
              <a:rPr lang="en-GB" dirty="0" err="1" smtClean="0"/>
              <a:t>repectively</a:t>
            </a:r>
            <a:r>
              <a:rPr lang="en-GB" dirty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3031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MIS?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 smtClean="0"/>
              <a:t>An MIS is a system </a:t>
            </a:r>
            <a:r>
              <a:rPr lang="en-GB" dirty="0"/>
              <a:t>that </a:t>
            </a:r>
            <a:r>
              <a:rPr lang="en-GB" dirty="0" smtClean="0"/>
              <a:t>converts </a:t>
            </a:r>
            <a:r>
              <a:rPr lang="en-GB" dirty="0"/>
              <a:t>data from internal or external sources </a:t>
            </a:r>
            <a:r>
              <a:rPr lang="en-GB" dirty="0" smtClean="0"/>
              <a:t>into </a:t>
            </a:r>
            <a:r>
              <a:rPr lang="en-GB" dirty="0"/>
              <a:t>information and </a:t>
            </a:r>
            <a:r>
              <a:rPr lang="en-GB" dirty="0" smtClean="0"/>
              <a:t>resources designed </a:t>
            </a:r>
            <a:r>
              <a:rPr lang="en-GB" dirty="0"/>
              <a:t>to support the decisions of </a:t>
            </a:r>
            <a:r>
              <a:rPr lang="en-GB" dirty="0" smtClean="0"/>
              <a:t>managers (companies/organisations).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4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an effective MIS?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" indent="0">
              <a:buNone/>
            </a:pPr>
            <a:r>
              <a:rPr lang="en-GB" dirty="0" smtClean="0"/>
              <a:t>Include </a:t>
            </a:r>
            <a:r>
              <a:rPr lang="en-GB" dirty="0"/>
              <a:t>data that is relevant and </a:t>
            </a:r>
            <a:r>
              <a:rPr lang="en-GB" dirty="0" smtClean="0"/>
              <a:t>accurate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data used from the transaction systems that supply data to the </a:t>
            </a:r>
            <a:r>
              <a:rPr lang="en-GB" dirty="0" smtClean="0"/>
              <a:t>management system </a:t>
            </a:r>
            <a:r>
              <a:rPr lang="en-GB" dirty="0"/>
              <a:t>must be accurate.</a:t>
            </a:r>
          </a:p>
          <a:p>
            <a:pPr lvl="1"/>
            <a:r>
              <a:rPr lang="en-GB" dirty="0" smtClean="0"/>
              <a:t>Avoid </a:t>
            </a:r>
            <a:r>
              <a:rPr lang="en-GB" dirty="0"/>
              <a:t>information overload by not producing any data that is not needed as this can</a:t>
            </a:r>
          </a:p>
          <a:p>
            <a:pPr lvl="1"/>
            <a:r>
              <a:rPr lang="en-GB" dirty="0"/>
              <a:t>waste time and make the information harder to use. </a:t>
            </a:r>
            <a:endParaRPr lang="en-GB" dirty="0"/>
          </a:p>
          <a:p>
            <a:pPr marL="34290" indent="0">
              <a:buNone/>
            </a:pPr>
            <a:r>
              <a:rPr lang="en-GB" dirty="0" smtClean="0"/>
              <a:t>Give </a:t>
            </a:r>
            <a:r>
              <a:rPr lang="en-GB" dirty="0"/>
              <a:t>information when </a:t>
            </a:r>
            <a:r>
              <a:rPr lang="en-GB" dirty="0" smtClean="0"/>
              <a:t>required</a:t>
            </a:r>
          </a:p>
          <a:p>
            <a:pPr lvl="1"/>
            <a:r>
              <a:rPr lang="en-GB" dirty="0"/>
              <a:t>Timing is critical as there is no point in giving good information after the date it </a:t>
            </a:r>
            <a:r>
              <a:rPr lang="en-GB" dirty="0" smtClean="0"/>
              <a:t>is needed </a:t>
            </a:r>
            <a:r>
              <a:rPr lang="en-GB" dirty="0"/>
              <a:t>for. </a:t>
            </a:r>
            <a:endParaRPr lang="en-GB" dirty="0"/>
          </a:p>
          <a:p>
            <a:pPr marL="34290" indent="0">
              <a:buNone/>
            </a:pPr>
            <a:r>
              <a:rPr lang="en-GB" dirty="0" smtClean="0"/>
              <a:t>Be </a:t>
            </a:r>
            <a:r>
              <a:rPr lang="en-GB" dirty="0"/>
              <a:t>accessible to wide range of </a:t>
            </a:r>
            <a:r>
              <a:rPr lang="en-GB" dirty="0" smtClean="0"/>
              <a:t>users</a:t>
            </a:r>
          </a:p>
          <a:p>
            <a:pPr lvl="1"/>
            <a:r>
              <a:rPr lang="en-GB" dirty="0"/>
              <a:t>Can be used by managers who have a range of ICT skills and knowledge. </a:t>
            </a:r>
            <a:endParaRPr lang="en-GB" dirty="0"/>
          </a:p>
          <a:p>
            <a:pPr marL="34290" indent="0">
              <a:buNone/>
            </a:pPr>
            <a:r>
              <a:rPr lang="en-GB" dirty="0" smtClean="0"/>
              <a:t>Present </a:t>
            </a:r>
            <a:r>
              <a:rPr lang="en-GB" dirty="0"/>
              <a:t>data in the most appropriate </a:t>
            </a:r>
            <a:r>
              <a:rPr lang="en-GB" dirty="0" smtClean="0"/>
              <a:t>format</a:t>
            </a:r>
          </a:p>
          <a:p>
            <a:pPr lvl="1"/>
            <a:r>
              <a:rPr lang="en-GB" dirty="0"/>
              <a:t>Managers will need the data presented in the easiest form for them to </a:t>
            </a:r>
            <a:r>
              <a:rPr lang="en-GB" dirty="0" smtClean="0"/>
              <a:t>interpret, some </a:t>
            </a:r>
            <a:r>
              <a:rPr lang="en-GB" dirty="0"/>
              <a:t>will want it in tabular form and some in graphical. </a:t>
            </a:r>
            <a:endParaRPr lang="en-GB" dirty="0" smtClean="0"/>
          </a:p>
          <a:p>
            <a:pPr marL="34290" indent="0">
              <a:buNone/>
            </a:pPr>
            <a:r>
              <a:rPr lang="en-GB" dirty="0" smtClean="0"/>
              <a:t>Flexibility of the system</a:t>
            </a:r>
          </a:p>
          <a:p>
            <a:pPr lvl="1"/>
            <a:r>
              <a:rPr lang="en-GB" dirty="0" smtClean="0"/>
              <a:t>Managers </a:t>
            </a:r>
            <a:r>
              <a:rPr lang="en-GB" dirty="0"/>
              <a:t>of different sections have different requirements and the MIS must </a:t>
            </a:r>
            <a:r>
              <a:rPr lang="en-GB" dirty="0" smtClean="0"/>
              <a:t>be able </a:t>
            </a:r>
            <a:r>
              <a:rPr lang="en-GB" dirty="0"/>
              <a:t>to cope with this.</a:t>
            </a:r>
          </a:p>
          <a:p>
            <a:pPr lvl="1"/>
            <a:r>
              <a:rPr lang="en-GB" dirty="0" smtClean="0"/>
              <a:t>Managers </a:t>
            </a:r>
            <a:r>
              <a:rPr lang="en-GB" dirty="0"/>
              <a:t>of different parts of the business such as marketing and finance </a:t>
            </a:r>
            <a:r>
              <a:rPr lang="en-GB" dirty="0" smtClean="0"/>
              <a:t>have vastly </a:t>
            </a:r>
            <a:r>
              <a:rPr lang="en-GB" dirty="0"/>
              <a:t>different needs.</a:t>
            </a:r>
          </a:p>
          <a:p>
            <a:pPr lvl="1"/>
            <a:r>
              <a:rPr lang="en-GB" dirty="0" smtClean="0"/>
              <a:t>Allows </a:t>
            </a:r>
            <a:r>
              <a:rPr lang="en-GB" dirty="0"/>
              <a:t>individual project planning.</a:t>
            </a:r>
          </a:p>
          <a:p>
            <a:pPr lvl="1"/>
            <a:r>
              <a:rPr lang="en-GB" dirty="0" smtClean="0"/>
              <a:t>Managers </a:t>
            </a:r>
            <a:r>
              <a:rPr lang="en-GB" dirty="0"/>
              <a:t>can set up their queries own quickly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55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features can lead to a good MIS?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accuracy of the data</a:t>
            </a:r>
            <a:br>
              <a:rPr lang="en-GB" dirty="0"/>
            </a:br>
            <a:endParaRPr lang="en-GB" dirty="0"/>
          </a:p>
          <a:p>
            <a:r>
              <a:rPr lang="en-GB" dirty="0"/>
              <a:t>flexibility of data analysis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providing data in an appropriate form</a:t>
            </a:r>
            <a:br>
              <a:rPr lang="en-GB" dirty="0"/>
            </a:br>
            <a:endParaRPr lang="en-GB" dirty="0"/>
          </a:p>
          <a:p>
            <a:r>
              <a:rPr lang="en-GB" dirty="0"/>
              <a:t>accessible to a wide range of users and support a wide range of skills and knowledge</a:t>
            </a:r>
            <a:br>
              <a:rPr lang="en-GB" dirty="0"/>
            </a:br>
            <a:endParaRPr lang="en-GB" dirty="0"/>
          </a:p>
          <a:p>
            <a:r>
              <a:rPr lang="en-GB" dirty="0"/>
              <a:t>improve interpersonal communications amongst management and employees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allow individual project planning</a:t>
            </a:r>
            <a:br>
              <a:rPr lang="en-GB" dirty="0"/>
            </a:br>
            <a:endParaRPr lang="en-GB" dirty="0"/>
          </a:p>
          <a:p>
            <a:r>
              <a:rPr lang="en-GB" dirty="0"/>
              <a:t>avoid information overload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23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Accuracy </a:t>
            </a:r>
            <a:r>
              <a:rPr lang="en-GB" dirty="0"/>
              <a:t>of the information produced usually dependent on the accuracy of the data input.</a:t>
            </a:r>
          </a:p>
          <a:p>
            <a:r>
              <a:rPr lang="en-GB" dirty="0" smtClean="0"/>
              <a:t>Ability </a:t>
            </a:r>
            <a:r>
              <a:rPr lang="en-GB" dirty="0"/>
              <a:t>to allow managers to set up their own queries flexibly.</a:t>
            </a:r>
          </a:p>
          <a:p>
            <a:r>
              <a:rPr lang="en-GB" dirty="0" smtClean="0"/>
              <a:t>Presents </a:t>
            </a:r>
            <a:r>
              <a:rPr lang="en-GB" dirty="0"/>
              <a:t>the data in an appropriate form, for example a graph, to </a:t>
            </a:r>
            <a:r>
              <a:rPr lang="en-GB" dirty="0" smtClean="0"/>
              <a:t>make </a:t>
            </a:r>
            <a:r>
              <a:rPr lang="en-GB" dirty="0"/>
              <a:t>it easy </a:t>
            </a:r>
            <a:r>
              <a:rPr lang="en-GB" dirty="0" smtClean="0"/>
              <a:t>to understand</a:t>
            </a:r>
            <a:r>
              <a:rPr lang="en-GB" dirty="0"/>
              <a:t>.</a:t>
            </a:r>
          </a:p>
          <a:p>
            <a:r>
              <a:rPr lang="en-GB" dirty="0" smtClean="0"/>
              <a:t>Can </a:t>
            </a:r>
            <a:r>
              <a:rPr lang="en-GB" dirty="0"/>
              <a:t>be used by managers who have differing experience and skills in the use of ICT.</a:t>
            </a:r>
          </a:p>
          <a:p>
            <a:r>
              <a:rPr lang="en-GB" dirty="0" smtClean="0"/>
              <a:t>Ability </a:t>
            </a:r>
            <a:r>
              <a:rPr lang="en-GB" dirty="0"/>
              <a:t>to be transferred to other packages for further processing/analysis such </a:t>
            </a:r>
            <a:r>
              <a:rPr lang="en-GB" dirty="0" smtClean="0"/>
              <a:t>as </a:t>
            </a:r>
            <a:r>
              <a:rPr lang="en-GB" dirty="0"/>
              <a:t>spreadsheet package.</a:t>
            </a:r>
          </a:p>
        </p:txBody>
      </p:sp>
    </p:spTree>
    <p:extLst>
      <p:ext uri="{BB962C8B-B14F-4D97-AF65-F5344CB8AC3E}">
        <p14:creationId xmlns:p14="http://schemas.microsoft.com/office/powerpoint/2010/main" val="231334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features can lead to a bad MIS?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complexity of the system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inadequate initial analysis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lack of management involvement in initial design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inappropriate hardware and software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lack of management knowledge about computer systems and their capabilities</a:t>
            </a:r>
            <a:br>
              <a:rPr lang="en-GB" dirty="0"/>
            </a:br>
            <a:endParaRPr lang="en-GB" dirty="0"/>
          </a:p>
          <a:p>
            <a:r>
              <a:rPr lang="en-GB" dirty="0"/>
              <a:t>poor communications between professionals</a:t>
            </a:r>
            <a:br>
              <a:rPr lang="en-GB" dirty="0"/>
            </a:br>
            <a:endParaRPr lang="en-GB" dirty="0"/>
          </a:p>
          <a:p>
            <a:r>
              <a:rPr lang="en-GB" dirty="0"/>
              <a:t>lack of professional standards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6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</a:t>
            </a:r>
            <a:r>
              <a:rPr lang="en-GB" dirty="0" err="1" smtClean="0"/>
              <a:t>responeses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Inadequate consultation with managers during the analysis of the system to find out </a:t>
            </a:r>
            <a:r>
              <a:rPr lang="en-GB" dirty="0" smtClean="0"/>
              <a:t>what their </a:t>
            </a:r>
            <a:r>
              <a:rPr lang="en-GB" dirty="0"/>
              <a:t>requirements from the system are.</a:t>
            </a:r>
          </a:p>
          <a:p>
            <a:r>
              <a:rPr lang="en-GB" dirty="0" smtClean="0"/>
              <a:t>Lack </a:t>
            </a:r>
            <a:r>
              <a:rPr lang="en-GB" dirty="0"/>
              <a:t>of training for managers means many managers do not use the system as they should.</a:t>
            </a:r>
          </a:p>
          <a:p>
            <a:r>
              <a:rPr lang="en-GB" dirty="0" smtClean="0"/>
              <a:t>Inappropriate </a:t>
            </a:r>
            <a:r>
              <a:rPr lang="en-GB" dirty="0"/>
              <a:t>hardware or software being used. For example, the network may run </a:t>
            </a:r>
            <a:r>
              <a:rPr lang="en-GB" dirty="0" smtClean="0"/>
              <a:t>slowly when </a:t>
            </a:r>
            <a:r>
              <a:rPr lang="en-GB" dirty="0"/>
              <a:t>processing the information needed when producing MIS reports.</a:t>
            </a:r>
          </a:p>
          <a:p>
            <a:r>
              <a:rPr lang="en-GB" dirty="0" smtClean="0"/>
              <a:t>Inadequate </a:t>
            </a:r>
            <a:r>
              <a:rPr lang="en-GB" dirty="0"/>
              <a:t>initial analysis. The system does not do exactly what it should do. </a:t>
            </a:r>
          </a:p>
        </p:txBody>
      </p:sp>
    </p:spTree>
    <p:extLst>
      <p:ext uri="{BB962C8B-B14F-4D97-AF65-F5344CB8AC3E}">
        <p14:creationId xmlns:p14="http://schemas.microsoft.com/office/powerpoint/2010/main" val="209376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" indent="0">
              <a:buNone/>
            </a:pPr>
            <a:r>
              <a:rPr lang="en-GB" sz="2600" dirty="0"/>
              <a:t>More and more organisations are now using Management Information </a:t>
            </a:r>
            <a:r>
              <a:rPr lang="en-GB" sz="2600" dirty="0" smtClean="0"/>
              <a:t>Systems (MIS</a:t>
            </a:r>
            <a:r>
              <a:rPr lang="en-GB" sz="2600" dirty="0"/>
              <a:t>). Describe using appropriate examples three factors that can lead to an </a:t>
            </a:r>
            <a:r>
              <a:rPr lang="en-GB" sz="2600" dirty="0" smtClean="0"/>
              <a:t>effective MIS</a:t>
            </a:r>
            <a:r>
              <a:rPr lang="en-GB" sz="2600" dirty="0"/>
              <a:t>. [6</a:t>
            </a:r>
            <a:r>
              <a:rPr lang="en-GB" sz="2600" dirty="0" smtClean="0"/>
              <a:t>]</a:t>
            </a:r>
          </a:p>
          <a:p>
            <a:pPr marL="34290" indent="0">
              <a:buNone/>
            </a:pPr>
            <a:r>
              <a:rPr lang="en-GB" sz="2600" dirty="0"/>
              <a:t>Most organisations now use Management Information Systems (MIS</a:t>
            </a:r>
            <a:r>
              <a:rPr lang="en-GB" sz="2600" dirty="0" smtClean="0"/>
              <a:t>). Describe </a:t>
            </a:r>
            <a:r>
              <a:rPr lang="en-GB" sz="2600" dirty="0"/>
              <a:t>what is meant by an MIS, and use a suitable example to illustrate how </a:t>
            </a:r>
            <a:r>
              <a:rPr lang="en-GB" sz="2600" dirty="0" smtClean="0"/>
              <a:t>it can </a:t>
            </a:r>
            <a:r>
              <a:rPr lang="en-GB" sz="2600" dirty="0"/>
              <a:t>be used. [4</a:t>
            </a:r>
            <a:r>
              <a:rPr lang="en-GB" sz="2600" dirty="0" smtClean="0"/>
              <a:t>]</a:t>
            </a:r>
          </a:p>
          <a:p>
            <a:pPr marL="34290" indent="0">
              <a:buNone/>
            </a:pPr>
            <a:r>
              <a:rPr lang="en-GB" sz="2600" dirty="0"/>
              <a:t>Describe the factors which make a Management Information System (MIS) </a:t>
            </a:r>
            <a:r>
              <a:rPr lang="en-GB" sz="2600" dirty="0" smtClean="0"/>
              <a:t>either good </a:t>
            </a:r>
            <a:r>
              <a:rPr lang="en-GB" sz="2600" dirty="0"/>
              <a:t>or poor. [7]</a:t>
            </a:r>
          </a:p>
          <a:p>
            <a:pPr marL="34290" indent="0">
              <a:buNone/>
            </a:pPr>
            <a:r>
              <a:rPr lang="en-GB" sz="2600" dirty="0"/>
              <a:t>Many organisations now depend on their Management Information System (</a:t>
            </a:r>
            <a:r>
              <a:rPr lang="en-GB" sz="2600" dirty="0" smtClean="0"/>
              <a:t>MIS) for </a:t>
            </a:r>
            <a:r>
              <a:rPr lang="en-GB" sz="2600" dirty="0"/>
              <a:t>the success of their businesses. Discuss using appropriate examples four of </a:t>
            </a:r>
            <a:r>
              <a:rPr lang="en-GB" sz="2600" dirty="0" smtClean="0"/>
              <a:t>the features </a:t>
            </a:r>
            <a:r>
              <a:rPr lang="en-GB" sz="2600" dirty="0"/>
              <a:t>of an effective MIS system. [8</a:t>
            </a:r>
            <a:r>
              <a:rPr lang="en-GB" sz="2600" dirty="0" smtClean="0"/>
              <a:t>]</a:t>
            </a:r>
          </a:p>
          <a:p>
            <a:pPr marL="34290" indent="0">
              <a:buNone/>
            </a:pPr>
            <a:r>
              <a:rPr lang="en-GB" sz="2600" dirty="0"/>
              <a:t>Most organisations could not operate without a good Management Information System (MIS). Define what is meant by an MIS and describe the factors which </a:t>
            </a:r>
            <a:r>
              <a:rPr lang="en-GB" sz="2600" dirty="0" smtClean="0"/>
              <a:t>make an </a:t>
            </a:r>
            <a:r>
              <a:rPr lang="en-GB" sz="2600" dirty="0"/>
              <a:t>MIS good or poor. [10</a:t>
            </a:r>
            <a:r>
              <a:rPr lang="en-GB" sz="2600" dirty="0" smtClean="0"/>
              <a:t>] </a:t>
            </a:r>
          </a:p>
          <a:p>
            <a:pPr marL="34290" indent="0">
              <a:buNone/>
            </a:pPr>
            <a:r>
              <a:rPr lang="en-GB" sz="2600" dirty="0" smtClean="0"/>
              <a:t>Many </a:t>
            </a:r>
            <a:r>
              <a:rPr lang="en-GB" sz="2600" dirty="0"/>
              <a:t>schools are now heavily dependent on their Management Information </a:t>
            </a:r>
            <a:r>
              <a:rPr lang="en-GB" sz="2600" dirty="0" smtClean="0"/>
              <a:t>System (MIS</a:t>
            </a:r>
            <a:r>
              <a:rPr lang="en-GB" sz="2600" dirty="0"/>
              <a:t>).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GB" sz="2200" dirty="0"/>
              <a:t>Define what is meant by a MIS and describe, using an appropriate example, a </a:t>
            </a:r>
            <a:r>
              <a:rPr lang="en-GB" sz="2200" dirty="0" smtClean="0"/>
              <a:t>task that </a:t>
            </a:r>
            <a:r>
              <a:rPr lang="en-GB" sz="2200" dirty="0"/>
              <a:t>could best be accomplished using the MIS. [4]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GB" sz="2200" dirty="0"/>
              <a:t>Describe in detail four features of a good MIS. [8]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GB" sz="2200" dirty="0"/>
              <a:t>Describe in detail four factors which can lead to a poor MIS. [</a:t>
            </a:r>
            <a:r>
              <a:rPr lang="en-GB" sz="2200"/>
              <a:t>8</a:t>
            </a:r>
            <a:r>
              <a:rPr lang="en-GB" sz="2200" smtClean="0"/>
              <a:t>]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63576790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39</TotalTime>
  <Words>681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YBG Theme</vt:lpstr>
      <vt:lpstr>Management Information Systems. (MIS)</vt:lpstr>
      <vt:lpstr>Lesson objectives</vt:lpstr>
      <vt:lpstr>What is an MIS?</vt:lpstr>
      <vt:lpstr>What makes an effective MIS?</vt:lpstr>
      <vt:lpstr>What features can lead to a good MIS?</vt:lpstr>
      <vt:lpstr>Example responses</vt:lpstr>
      <vt:lpstr>What features can lead to a bad MIS?</vt:lpstr>
      <vt:lpstr>Example responeses </vt:lpstr>
      <vt:lpstr>Past Paper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procedures for preventing misuse Screening potential employees</dc:title>
  <dc:creator>Declan Lynch</dc:creator>
  <cp:lastModifiedBy>Declan Lynch</cp:lastModifiedBy>
  <cp:revision>7</cp:revision>
  <dcterms:created xsi:type="dcterms:W3CDTF">2014-12-01T22:14:27Z</dcterms:created>
  <dcterms:modified xsi:type="dcterms:W3CDTF">2014-12-17T10:55:01Z</dcterms:modified>
</cp:coreProperties>
</file>