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7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chemeClr val="tx1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DAAD1A-FF3D-4927-88C6-2AC244ED7100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A4668F-5D0D-4CA3-9A14-D41641486A9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6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642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D1A-FF3D-4927-88C6-2AC244ED7100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668F-5D0D-4CA3-9A14-D41641486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90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D1A-FF3D-4927-88C6-2AC244ED7100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668F-5D0D-4CA3-9A14-D41641486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8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D1A-FF3D-4927-88C6-2AC244ED7100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668F-5D0D-4CA3-9A14-D41641486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810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>
                    <a:lumMod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D1A-FF3D-4927-88C6-2AC244ED7100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668F-5D0D-4CA3-9A14-D41641486A9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1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213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D1A-FF3D-4927-88C6-2AC244ED7100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668F-5D0D-4CA3-9A14-D41641486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12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D1A-FF3D-4927-88C6-2AC244ED7100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668F-5D0D-4CA3-9A14-D41641486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6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D1A-FF3D-4927-88C6-2AC244ED7100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668F-5D0D-4CA3-9A14-D41641486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3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D1A-FF3D-4927-88C6-2AC244ED7100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668F-5D0D-4CA3-9A14-D41641486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62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5" y="1097280"/>
            <a:ext cx="4149638" cy="466344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D1A-FF3D-4927-88C6-2AC244ED7100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668F-5D0D-4CA3-9A14-D41641486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1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8" y="1069849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D1A-FF3D-4927-88C6-2AC244ED7100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4668F-5D0D-4CA3-9A14-D41641486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18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2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8" y="6223831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AADAAD1A-FF3D-4927-88C6-2AC244ED7100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2" y="6223831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9" y="6223831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EFA4668F-5D0D-4CA3-9A14-D41641486A9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5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5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Management of change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254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7" y="946313"/>
            <a:ext cx="8736013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/>
              <a:t>Successful change management involves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407987" y="2193116"/>
            <a:ext cx="891540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</a:rPr>
              <a:t>Step 1	Research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</a:rPr>
              <a:t>Step 2	Design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</a:rPr>
              <a:t>Step 3	Cost benefit Analysis/ Forecast models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</a:rPr>
              <a:t>Step 4  	Consultation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</a:rPr>
              <a:t>Step 5 	Implementation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chemeClr val="accent1">
                    <a:lumMod val="75000"/>
                  </a:schemeClr>
                </a:solidFill>
              </a:rPr>
              <a:t>Step 6 	Monitor and Evaluate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GB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330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8" indent="0">
              <a:buNone/>
            </a:pPr>
            <a:r>
              <a:rPr lang="en-GB" sz="1800" dirty="0" smtClean="0"/>
              <a:t>Describe how the following cause change for the employee.</a:t>
            </a:r>
          </a:p>
          <a:p>
            <a:r>
              <a:rPr lang="en-GB" sz="1800" dirty="0" smtClean="0"/>
              <a:t>Work patterns 			[2]</a:t>
            </a:r>
          </a:p>
          <a:p>
            <a:r>
              <a:rPr lang="en-GB" sz="1800" dirty="0" smtClean="0"/>
              <a:t>Internal Procedures 		[2]</a:t>
            </a:r>
          </a:p>
          <a:p>
            <a:endParaRPr lang="en-GB" sz="18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027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management of change?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8" indent="0">
              <a:buNone/>
            </a:pPr>
            <a:r>
              <a:rPr lang="en-GB" sz="3200" dirty="0" smtClean="0"/>
              <a:t>Management of change means how the managers of an organisation manage the change brought about by new ICT systems.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4588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8" indent="0" algn="ctr">
              <a:buNone/>
            </a:pPr>
            <a:r>
              <a:rPr lang="en-GB" sz="1800" dirty="0"/>
              <a:t>Candidates should be aware of the effects </a:t>
            </a:r>
            <a:r>
              <a:rPr lang="en-GB" sz="1800" dirty="0" smtClean="0"/>
              <a:t>upon; </a:t>
            </a:r>
          </a:p>
          <a:p>
            <a:pPr marL="25718" indent="0">
              <a:buNone/>
            </a:pPr>
            <a:endParaRPr lang="en-GB" sz="1800" dirty="0"/>
          </a:p>
          <a:p>
            <a:r>
              <a:rPr lang="en-GB" sz="1800" dirty="0" smtClean="0"/>
              <a:t>the </a:t>
            </a:r>
            <a:r>
              <a:rPr lang="en-GB" sz="1800" dirty="0"/>
              <a:t>skills required and not required </a:t>
            </a:r>
            <a:br>
              <a:rPr lang="en-GB" sz="1800" dirty="0"/>
            </a:br>
            <a:endParaRPr lang="en-GB" sz="1800" dirty="0"/>
          </a:p>
          <a:p>
            <a:r>
              <a:rPr lang="en-GB" sz="1800" dirty="0"/>
              <a:t>organisational structure </a:t>
            </a:r>
            <a:br>
              <a:rPr lang="en-GB" sz="1800" dirty="0"/>
            </a:br>
            <a:endParaRPr lang="en-GB" sz="1800" dirty="0"/>
          </a:p>
          <a:p>
            <a:r>
              <a:rPr lang="en-GB" sz="1800" dirty="0"/>
              <a:t>work patterns </a:t>
            </a:r>
            <a:br>
              <a:rPr lang="en-GB" sz="1800" dirty="0"/>
            </a:br>
            <a:endParaRPr lang="en-GB" sz="1800" dirty="0"/>
          </a:p>
          <a:p>
            <a:r>
              <a:rPr lang="en-GB" sz="1800" dirty="0"/>
              <a:t>internal procedures </a:t>
            </a:r>
            <a:br>
              <a:rPr lang="en-GB" sz="1800" dirty="0"/>
            </a:br>
            <a:endParaRPr lang="en-GB" sz="1800" dirty="0"/>
          </a:p>
          <a:p>
            <a:r>
              <a:rPr lang="en-GB" sz="1800" dirty="0"/>
              <a:t>the workforce (fears introduced by of change)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71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Paper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2" y="2547256"/>
            <a:ext cx="7404653" cy="3548743"/>
          </a:xfrm>
        </p:spPr>
        <p:txBody>
          <a:bodyPr>
            <a:normAutofit/>
          </a:bodyPr>
          <a:lstStyle/>
          <a:p>
            <a:pPr marL="25718" indent="0">
              <a:buNone/>
            </a:pPr>
            <a:r>
              <a:rPr lang="en-GB" sz="2400" dirty="0"/>
              <a:t>Describe, using examples, two things that management could do to lessen </a:t>
            </a:r>
            <a:r>
              <a:rPr lang="en-GB" sz="2400" dirty="0" smtClean="0"/>
              <a:t>any fears </a:t>
            </a:r>
            <a:r>
              <a:rPr lang="en-GB" sz="2400" dirty="0"/>
              <a:t>that the staff might have about the introduction of a new ICT system</a:t>
            </a:r>
            <a:r>
              <a:rPr lang="en-GB" sz="2400" dirty="0" smtClean="0"/>
              <a:t>.			[4]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1253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The </a:t>
            </a:r>
            <a:r>
              <a:rPr lang="en-GB" sz="3200" dirty="0"/>
              <a:t>skills required and not required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ICT systems need new skills and staff must be prepared to learn them</a:t>
            </a:r>
          </a:p>
          <a:p>
            <a:r>
              <a:rPr lang="en-GB" dirty="0" smtClean="0"/>
              <a:t>Old skills may not be needed, so they may need to go on courses to ensure they don’t become unemployable</a:t>
            </a:r>
          </a:p>
          <a:p>
            <a:r>
              <a:rPr lang="en-GB" dirty="0" smtClean="0"/>
              <a:t>New ICT systems usually lead to an increase in skilled jobs, sometimes at the expense of less skilled jobs</a:t>
            </a:r>
          </a:p>
          <a:p>
            <a:pPr marL="25718" indent="0">
              <a:buNone/>
            </a:pPr>
            <a:endParaRPr lang="en-GB" dirty="0"/>
          </a:p>
          <a:p>
            <a:pPr marL="25718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011778"/>
              </p:ext>
            </p:extLst>
          </p:nvPr>
        </p:nvGraphicFramePr>
        <p:xfrm>
          <a:off x="1272074" y="3981579"/>
          <a:ext cx="609600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Old Job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New Job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Typist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Most people now create their own documents on word</a:t>
                      </a:r>
                      <a:r>
                        <a:rPr lang="en-GB" sz="1400" baseline="0" dirty="0" smtClean="0"/>
                        <a:t> processors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Filing Clerk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Data is now stored on computers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Internal post clerk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Most</a:t>
                      </a:r>
                      <a:r>
                        <a:rPr lang="en-GB" sz="1400" baseline="0" dirty="0" smtClean="0"/>
                        <a:t> people now use email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06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Changes to Organisational </a:t>
            </a:r>
            <a:r>
              <a:rPr lang="en-GB" sz="3200" dirty="0"/>
              <a:t>structure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1600" dirty="0"/>
              <a:t>New technologies often make certain levels of management or manual work redundant. e.g. introducing scanning technology may reduce the need for data entry clerks.</a:t>
            </a:r>
          </a:p>
          <a:p>
            <a:pPr fontAlgn="auto">
              <a:spcAft>
                <a:spcPts val="0"/>
              </a:spcAft>
              <a:defRPr/>
            </a:pPr>
            <a:endParaRPr lang="en-GB" sz="1600" dirty="0"/>
          </a:p>
          <a:p>
            <a:pPr fontAlgn="auto">
              <a:spcAft>
                <a:spcPts val="0"/>
              </a:spcAft>
              <a:defRPr/>
            </a:pPr>
            <a:r>
              <a:rPr lang="en-GB" sz="1600" dirty="0"/>
              <a:t>Staff will be required to do a greater variety of tasks.</a:t>
            </a:r>
          </a:p>
          <a:p>
            <a:pPr fontAlgn="auto">
              <a:spcAft>
                <a:spcPts val="0"/>
              </a:spcAft>
              <a:defRPr/>
            </a:pPr>
            <a:endParaRPr lang="en-GB" sz="1600" dirty="0"/>
          </a:p>
          <a:p>
            <a:pPr fontAlgn="auto">
              <a:spcAft>
                <a:spcPts val="0"/>
              </a:spcAft>
              <a:defRPr/>
            </a:pPr>
            <a:r>
              <a:rPr lang="en-GB" sz="1600" dirty="0"/>
              <a:t>An experienced worker may have someone younger above them.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8711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Change in Work </a:t>
            </a:r>
            <a:r>
              <a:rPr lang="en-GB" sz="3200" dirty="0"/>
              <a:t>patterns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changes to the pattern of the day e.g. batch processing might mean payroll / ICT staff may have to do night shift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Hot </a:t>
            </a:r>
            <a:r>
              <a:rPr lang="en-GB" dirty="0" err="1"/>
              <a:t>Desking</a:t>
            </a:r>
            <a:endParaRPr lang="en-GB" dirty="0"/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Teleworking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Videoconferencing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20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Internal </a:t>
            </a:r>
            <a:r>
              <a:rPr lang="en-GB" sz="3200" dirty="0"/>
              <a:t>procedures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Some tasks would be automated making jobs easier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Some jobs may increase in difficulty because they may be expected to improve productivity and perform tasks more quickly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Workers may have to complete a wider variety of tasks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A code of conduct may be introduced with regards to a new ICT system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03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</a:t>
            </a:r>
            <a:r>
              <a:rPr lang="en-GB" sz="3200" dirty="0"/>
              <a:t>workforce (fears introduced by of change</a:t>
            </a:r>
            <a:r>
              <a:rPr lang="en-GB" sz="3200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8" indent="0">
              <a:buNone/>
            </a:pPr>
            <a:r>
              <a:rPr lang="en-GB" altLang="en-US" sz="2800" dirty="0"/>
              <a:t>When an organisation restructures the workforce will have certain worries</a:t>
            </a:r>
            <a:r>
              <a:rPr lang="en-GB" altLang="en-US" sz="2800" b="1" dirty="0"/>
              <a:t>.</a:t>
            </a:r>
            <a:r>
              <a:rPr lang="en-GB" altLang="en-US" b="1" dirty="0"/>
              <a:t>	</a:t>
            </a:r>
            <a:endParaRPr lang="en-GB" altLang="en-US" b="1" dirty="0" smtClean="0"/>
          </a:p>
          <a:p>
            <a:pPr marL="25718" indent="0">
              <a:buNone/>
            </a:pPr>
            <a:endParaRPr lang="en-GB" altLang="en-US" dirty="0"/>
          </a:p>
          <a:p>
            <a:pPr lvl="1"/>
            <a:r>
              <a:rPr lang="en-GB" altLang="en-US" sz="2200" dirty="0"/>
              <a:t>Will they lose their job?</a:t>
            </a:r>
          </a:p>
          <a:p>
            <a:pPr lvl="1"/>
            <a:r>
              <a:rPr lang="en-GB" altLang="en-US" sz="2200" dirty="0"/>
              <a:t>Will they have to learn new skills to do their existing job?</a:t>
            </a:r>
          </a:p>
          <a:p>
            <a:pPr lvl="1"/>
            <a:r>
              <a:rPr lang="en-GB" altLang="en-US" sz="2200" dirty="0"/>
              <a:t>Will they have to move to a new job within the organisation?</a:t>
            </a:r>
          </a:p>
          <a:p>
            <a:pPr lvl="1"/>
            <a:r>
              <a:rPr lang="en-GB" altLang="en-US" sz="2200" dirty="0"/>
              <a:t>Will they take a pay cut?</a:t>
            </a:r>
          </a:p>
          <a:p>
            <a:pPr lvl="1"/>
            <a:r>
              <a:rPr lang="en-GB" altLang="en-US" sz="2200" dirty="0"/>
              <a:t>Will they have to change their work pattern, hours of </a:t>
            </a:r>
            <a:r>
              <a:rPr lang="en-GB" altLang="en-US" sz="2200" dirty="0" smtClean="0"/>
              <a:t>work </a:t>
            </a:r>
            <a:r>
              <a:rPr lang="en-GB" altLang="en-US" sz="2200" dirty="0" err="1" smtClean="0"/>
              <a:t>etc</a:t>
            </a:r>
            <a:r>
              <a:rPr lang="en-GB" altLang="en-US" sz="2200" dirty="0"/>
              <a:t>? Will the location change?</a:t>
            </a:r>
          </a:p>
          <a:p>
            <a:pPr lvl="1"/>
            <a:r>
              <a:rPr lang="en-GB" altLang="en-US" sz="2200" dirty="0"/>
              <a:t>Will they lose their current status? i.e. Losing managing role</a:t>
            </a:r>
          </a:p>
          <a:p>
            <a:pPr lvl="1"/>
            <a:r>
              <a:rPr lang="en-GB" altLang="en-US" sz="2200" dirty="0"/>
              <a:t>Fear of looking silly i.e. elderly colleague vs young colleague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277682"/>
      </p:ext>
    </p:extLst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92</TotalTime>
  <Words>347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YBG</vt:lpstr>
      <vt:lpstr>Management of change</vt:lpstr>
      <vt:lpstr>What is management of change?</vt:lpstr>
      <vt:lpstr>Topic objectives</vt:lpstr>
      <vt:lpstr>Past Paper Question</vt:lpstr>
      <vt:lpstr>The skills required and not required </vt:lpstr>
      <vt:lpstr>Changes to Organisational structure</vt:lpstr>
      <vt:lpstr>Change in Work patterns </vt:lpstr>
      <vt:lpstr>Internal procedures </vt:lpstr>
      <vt:lpstr>The workforce (fears introduced by of change)</vt:lpstr>
      <vt:lpstr>Successful change management involves </vt:lpstr>
      <vt:lpstr>Alternative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change</dc:title>
  <dc:creator>Declan Lynch</dc:creator>
  <cp:lastModifiedBy>Declan Lynch</cp:lastModifiedBy>
  <cp:revision>5</cp:revision>
  <dcterms:created xsi:type="dcterms:W3CDTF">2015-01-07T12:26:18Z</dcterms:created>
  <dcterms:modified xsi:type="dcterms:W3CDTF">2015-01-14T09:52:47Z</dcterms:modified>
</cp:coreProperties>
</file>