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91D"/>
    <a:srgbClr val="96A049"/>
    <a:srgbClr val="E6FDCE"/>
    <a:srgbClr val="C9E1C7"/>
    <a:srgbClr val="F1F7E6"/>
    <a:srgbClr val="E4EF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B8539-5E0B-4678-99F2-95D5058C2260}" type="datetimeFigureOut">
              <a:rPr lang="en-GB" smtClean="0"/>
              <a:t>13/11/2014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33ECB-2A12-421D-A7C9-FDE0CE4D8E56}" type="slidenum">
              <a:rPr lang="en-GB" smtClean="0"/>
              <a:t>‹#›</a:t>
            </a:fld>
            <a:endParaRPr lang="en-GB"/>
          </a:p>
        </p:txBody>
      </p:sp>
    </p:spTree>
    <p:extLst>
      <p:ext uri="{BB962C8B-B14F-4D97-AF65-F5344CB8AC3E}">
        <p14:creationId xmlns:p14="http://schemas.microsoft.com/office/powerpoint/2010/main" val="55045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A733254-DDD0-4CAB-A129-AC8F4CF478E8}" type="datetimeFigureOut">
              <a:rPr lang="en-GB" smtClean="0"/>
              <a:t>13/11/2014</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BC1A86F-CD4F-4EE4-9B44-9120BC27D3EB}"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712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733254-DDD0-4CAB-A129-AC8F4CF478E8}"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280518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733254-DDD0-4CAB-A129-AC8F4CF478E8}"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399680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733254-DDD0-4CAB-A129-AC8F4CF478E8}"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8500811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33254-DDD0-4CAB-A129-AC8F4CF478E8}"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1A86F-CD4F-4EE4-9B44-9120BC27D3EB}"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1911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733254-DDD0-4CAB-A129-AC8F4CF478E8}"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2819418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33254-DDD0-4CAB-A129-AC8F4CF478E8}" type="datetimeFigureOut">
              <a:rPr lang="en-GB" smtClean="0"/>
              <a:t>13/11/2014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396366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733254-DDD0-4CAB-A129-AC8F4CF478E8}" type="datetimeFigureOut">
              <a:rPr lang="en-GB" smtClean="0"/>
              <a:t>13/11/2014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396808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33254-DDD0-4CAB-A129-AC8F4CF478E8}" type="datetimeFigureOut">
              <a:rPr lang="en-GB" smtClean="0"/>
              <a:t>13/11/2014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131477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33254-DDD0-4CAB-A129-AC8F4CF478E8}"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83303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33254-DDD0-4CAB-A129-AC8F4CF478E8}"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1A86F-CD4F-4EE4-9B44-9120BC27D3EB}" type="slidenum">
              <a:rPr lang="en-GB" smtClean="0"/>
              <a:t>‹#›</a:t>
            </a:fld>
            <a:endParaRPr lang="en-GB"/>
          </a:p>
        </p:txBody>
      </p:sp>
    </p:spTree>
    <p:extLst>
      <p:ext uri="{BB962C8B-B14F-4D97-AF65-F5344CB8AC3E}">
        <p14:creationId xmlns:p14="http://schemas.microsoft.com/office/powerpoint/2010/main" val="189041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A733254-DDD0-4CAB-A129-AC8F4CF478E8}" type="datetimeFigureOut">
              <a:rPr lang="en-GB" smtClean="0"/>
              <a:t>13/11/2014</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BC1A86F-CD4F-4EE4-9B44-9120BC27D3EB}" type="slidenum">
              <a:rPr lang="en-GB" smtClean="0"/>
              <a:t>‹#›</a:t>
            </a:fld>
            <a:endParaRPr lang="en-GB"/>
          </a:p>
        </p:txBody>
      </p:sp>
      <p:pic>
        <p:nvPicPr>
          <p:cNvPr id="8" name="Picture 7"/>
          <p:cNvPicPr>
            <a:picLocks noChangeAspect="1"/>
          </p:cNvPicPr>
          <p:nvPr userDrawn="1"/>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4220495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75000"/>
                  </a:schemeClr>
                </a:solidFill>
              </a:rPr>
              <a:t>Legal and moral issues – Code of conduct</a:t>
            </a:r>
            <a:endParaRPr lang="en-GB" dirty="0">
              <a:solidFill>
                <a:schemeClr val="accent1">
                  <a:lumMod val="75000"/>
                </a:schemeClr>
              </a:solidFill>
            </a:endParaRPr>
          </a:p>
        </p:txBody>
      </p:sp>
      <p:sp>
        <p:nvSpPr>
          <p:cNvPr id="3" name="Subtitle 2"/>
          <p:cNvSpPr>
            <a:spLocks noGrp="1"/>
          </p:cNvSpPr>
          <p:nvPr>
            <p:ph type="subTitle" idx="1"/>
          </p:nvPr>
        </p:nvSpPr>
        <p:spPr/>
        <p:txBody>
          <a:bodyPr/>
          <a:lstStyle/>
          <a:p>
            <a:r>
              <a:rPr lang="en-GB" dirty="0" smtClean="0">
                <a:solidFill>
                  <a:schemeClr val="accent1">
                    <a:lumMod val="75000"/>
                  </a:schemeClr>
                </a:solidFill>
              </a:rPr>
              <a:t>Year 13</a:t>
            </a:r>
            <a:endParaRPr lang="en-GB" dirty="0">
              <a:solidFill>
                <a:schemeClr val="accent1">
                  <a:lumMod val="75000"/>
                </a:schemeClr>
              </a:solidFill>
            </a:endParaRPr>
          </a:p>
        </p:txBody>
      </p:sp>
    </p:spTree>
    <p:extLst>
      <p:ext uri="{BB962C8B-B14F-4D97-AF65-F5344CB8AC3E}">
        <p14:creationId xmlns:p14="http://schemas.microsoft.com/office/powerpoint/2010/main" val="1744397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marL="34290" indent="0">
              <a:buNone/>
            </a:pPr>
            <a:r>
              <a:rPr lang="en-GB" b="1" dirty="0" smtClean="0">
                <a:solidFill>
                  <a:srgbClr val="7D891D"/>
                </a:solidFill>
              </a:rPr>
              <a:t>To understand:</a:t>
            </a:r>
          </a:p>
          <a:p>
            <a:pPr>
              <a:buFontTx/>
              <a:buChar char="-"/>
            </a:pPr>
            <a:r>
              <a:rPr lang="en-GB" b="1" dirty="0" smtClean="0">
                <a:solidFill>
                  <a:srgbClr val="7D891D"/>
                </a:solidFill>
              </a:rPr>
              <a:t>Disinformation</a:t>
            </a:r>
          </a:p>
          <a:p>
            <a:pPr>
              <a:buFontTx/>
              <a:buChar char="-"/>
            </a:pPr>
            <a:r>
              <a:rPr lang="en-GB" b="1" dirty="0" smtClean="0">
                <a:solidFill>
                  <a:srgbClr val="7D891D"/>
                </a:solidFill>
              </a:rPr>
              <a:t>Privacy</a:t>
            </a:r>
          </a:p>
          <a:p>
            <a:pPr>
              <a:buFontTx/>
              <a:buChar char="-"/>
            </a:pPr>
            <a:r>
              <a:rPr lang="en-GB" b="1" dirty="0" smtClean="0">
                <a:solidFill>
                  <a:srgbClr val="7D891D"/>
                </a:solidFill>
              </a:rPr>
              <a:t>Employment Patterns</a:t>
            </a:r>
          </a:p>
          <a:p>
            <a:pPr>
              <a:buFontTx/>
              <a:buChar char="-"/>
            </a:pPr>
            <a:r>
              <a:rPr lang="en-GB" b="1" dirty="0" smtClean="0">
                <a:solidFill>
                  <a:srgbClr val="7D891D"/>
                </a:solidFill>
              </a:rPr>
              <a:t>Equity</a:t>
            </a:r>
          </a:p>
          <a:p>
            <a:pPr>
              <a:buFontTx/>
              <a:buChar char="-"/>
            </a:pPr>
            <a:r>
              <a:rPr lang="en-GB" b="1" dirty="0" smtClean="0">
                <a:solidFill>
                  <a:srgbClr val="7D891D"/>
                </a:solidFill>
              </a:rPr>
              <a:t>Intellectual property rights</a:t>
            </a:r>
          </a:p>
          <a:p>
            <a:pPr>
              <a:buFontTx/>
              <a:buChar char="-"/>
            </a:pPr>
            <a:endParaRPr lang="en-GB" b="1" dirty="0">
              <a:solidFill>
                <a:srgbClr val="7D891D"/>
              </a:solidFill>
            </a:endParaRPr>
          </a:p>
          <a:p>
            <a:pPr marL="34290" indent="0">
              <a:buNone/>
            </a:pPr>
            <a:r>
              <a:rPr lang="en-GB" b="1" dirty="0" smtClean="0">
                <a:solidFill>
                  <a:srgbClr val="7D891D"/>
                </a:solidFill>
              </a:rPr>
              <a:t>As regards to the Code of Conduct</a:t>
            </a:r>
          </a:p>
        </p:txBody>
      </p:sp>
    </p:spTree>
    <p:extLst>
      <p:ext uri="{BB962C8B-B14F-4D97-AF65-F5344CB8AC3E}">
        <p14:creationId xmlns:p14="http://schemas.microsoft.com/office/powerpoint/2010/main" val="72456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708454"/>
            <a:ext cx="7406640" cy="1356360"/>
          </a:xfrm>
        </p:spPr>
        <p:txBody>
          <a:bodyPr/>
          <a:lstStyle/>
          <a:p>
            <a:r>
              <a:rPr lang="en-GB" dirty="0" smtClean="0"/>
              <a:t>Difference between legal and moral.</a:t>
            </a:r>
            <a:endParaRPr lang="en-GB" dirty="0"/>
          </a:p>
        </p:txBody>
      </p:sp>
      <p:sp>
        <p:nvSpPr>
          <p:cNvPr id="3" name="Content Placeholder 2"/>
          <p:cNvSpPr>
            <a:spLocks noGrp="1"/>
          </p:cNvSpPr>
          <p:nvPr>
            <p:ph idx="1"/>
          </p:nvPr>
        </p:nvSpPr>
        <p:spPr>
          <a:xfrm>
            <a:off x="857251" y="2150076"/>
            <a:ext cx="7404653" cy="3945924"/>
          </a:xfrm>
        </p:spPr>
        <p:txBody>
          <a:bodyPr/>
          <a:lstStyle/>
          <a:p>
            <a:pPr>
              <a:spcBef>
                <a:spcPct val="50000"/>
              </a:spcBef>
            </a:pPr>
            <a:r>
              <a:rPr lang="en-GB" altLang="en-US" sz="2400" dirty="0">
                <a:solidFill>
                  <a:srgbClr val="7D891D"/>
                </a:solidFill>
              </a:rPr>
              <a:t>A </a:t>
            </a:r>
            <a:r>
              <a:rPr lang="en-GB" altLang="en-US" sz="2400" u="sng" dirty="0">
                <a:solidFill>
                  <a:srgbClr val="7D891D"/>
                </a:solidFill>
                <a:uFill>
                  <a:solidFill>
                    <a:srgbClr val="FF0000"/>
                  </a:solidFill>
                </a:uFill>
              </a:rPr>
              <a:t>LEGAL issue</a:t>
            </a:r>
            <a:r>
              <a:rPr lang="en-GB" altLang="en-US" sz="2400" dirty="0">
                <a:solidFill>
                  <a:srgbClr val="7D891D"/>
                </a:solidFill>
                <a:uFill>
                  <a:solidFill>
                    <a:srgbClr val="FF0000"/>
                  </a:solidFill>
                </a:uFill>
              </a:rPr>
              <a:t> </a:t>
            </a:r>
            <a:r>
              <a:rPr lang="en-GB" altLang="en-US" sz="2400" dirty="0">
                <a:solidFill>
                  <a:srgbClr val="7D891D"/>
                </a:solidFill>
              </a:rPr>
              <a:t>is serious and is against the law. This would be illegal and prosecution would follow with the possibility of a fine or imprisonment.</a:t>
            </a:r>
          </a:p>
          <a:p>
            <a:pPr>
              <a:spcBef>
                <a:spcPct val="50000"/>
              </a:spcBef>
            </a:pPr>
            <a:endParaRPr lang="en-GB" altLang="en-US" sz="2400" dirty="0">
              <a:solidFill>
                <a:srgbClr val="7D891D"/>
              </a:solidFill>
            </a:endParaRPr>
          </a:p>
          <a:p>
            <a:pPr>
              <a:spcBef>
                <a:spcPct val="50000"/>
              </a:spcBef>
            </a:pPr>
            <a:r>
              <a:rPr lang="en-GB" altLang="en-US" sz="2400" dirty="0">
                <a:solidFill>
                  <a:srgbClr val="7D891D"/>
                </a:solidFill>
              </a:rPr>
              <a:t>A </a:t>
            </a:r>
            <a:r>
              <a:rPr lang="en-GB" altLang="en-US" sz="2400" u="sng" dirty="0">
                <a:solidFill>
                  <a:srgbClr val="7D891D"/>
                </a:solidFill>
                <a:uFill>
                  <a:solidFill>
                    <a:srgbClr val="FF0000"/>
                  </a:solidFill>
                </a:uFill>
              </a:rPr>
              <a:t>MORAL issue</a:t>
            </a:r>
            <a:r>
              <a:rPr lang="en-GB" altLang="en-US" sz="2400" dirty="0">
                <a:solidFill>
                  <a:srgbClr val="7D891D"/>
                </a:solidFill>
                <a:uFill>
                  <a:solidFill>
                    <a:srgbClr val="FF0000"/>
                  </a:solidFill>
                </a:uFill>
              </a:rPr>
              <a:t> </a:t>
            </a:r>
            <a:r>
              <a:rPr lang="en-GB" altLang="en-US" sz="2400" dirty="0">
                <a:solidFill>
                  <a:srgbClr val="7D891D"/>
                </a:solidFill>
              </a:rPr>
              <a:t>would be regarded by most people as wrong but doesn’t necessarily break any laws.</a:t>
            </a:r>
          </a:p>
          <a:p>
            <a:endParaRPr lang="en-GB" dirty="0"/>
          </a:p>
        </p:txBody>
      </p:sp>
    </p:spTree>
    <p:extLst>
      <p:ext uri="{BB962C8B-B14F-4D97-AF65-F5344CB8AC3E}">
        <p14:creationId xmlns:p14="http://schemas.microsoft.com/office/powerpoint/2010/main" val="350177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7D891D"/>
                </a:solidFill>
              </a:rPr>
              <a:t>1. Disinformation</a:t>
            </a:r>
            <a:r>
              <a:rPr lang="en-GB" altLang="en-US" sz="3600" b="1" dirty="0">
                <a:solidFill>
                  <a:srgbClr val="7D891D"/>
                </a:solidFill>
              </a:rPr>
              <a:t> </a:t>
            </a:r>
            <a:endParaRPr lang="en-GB" dirty="0">
              <a:solidFill>
                <a:srgbClr val="7D891D"/>
              </a:solidFill>
            </a:endParaRPr>
          </a:p>
        </p:txBody>
      </p:sp>
      <p:sp>
        <p:nvSpPr>
          <p:cNvPr id="3" name="Content Placeholder 2"/>
          <p:cNvSpPr>
            <a:spLocks noGrp="1"/>
          </p:cNvSpPr>
          <p:nvPr>
            <p:ph idx="1"/>
          </p:nvPr>
        </p:nvSpPr>
        <p:spPr>
          <a:xfrm>
            <a:off x="857251" y="1828800"/>
            <a:ext cx="7404653" cy="4267200"/>
          </a:xfrm>
        </p:spPr>
        <p:txBody>
          <a:bodyPr>
            <a:normAutofit lnSpcReduction="10000"/>
          </a:bodyPr>
          <a:lstStyle/>
          <a:p>
            <a:pPr marL="34290" indent="0">
              <a:buNone/>
            </a:pPr>
            <a:r>
              <a:rPr lang="en-GB" altLang="en-US" dirty="0" smtClean="0">
                <a:solidFill>
                  <a:srgbClr val="7D891D"/>
                </a:solidFill>
              </a:rPr>
              <a:t>Trying </a:t>
            </a:r>
            <a:r>
              <a:rPr lang="en-GB" altLang="en-US" dirty="0">
                <a:solidFill>
                  <a:srgbClr val="7D891D"/>
                </a:solidFill>
              </a:rPr>
              <a:t>to mislead or give false information. Can be a </a:t>
            </a:r>
            <a:r>
              <a:rPr lang="en-GB" altLang="en-US" b="1" dirty="0">
                <a:solidFill>
                  <a:srgbClr val="7D891D"/>
                </a:solidFill>
              </a:rPr>
              <a:t>LEGAL </a:t>
            </a:r>
            <a:r>
              <a:rPr lang="en-GB" altLang="en-US" dirty="0">
                <a:solidFill>
                  <a:srgbClr val="7D891D"/>
                </a:solidFill>
              </a:rPr>
              <a:t>and </a:t>
            </a:r>
            <a:r>
              <a:rPr lang="en-GB" altLang="en-US" b="1" dirty="0">
                <a:solidFill>
                  <a:srgbClr val="7D891D"/>
                </a:solidFill>
              </a:rPr>
              <a:t>MORAL</a:t>
            </a:r>
            <a:r>
              <a:rPr lang="en-GB" altLang="en-US" dirty="0">
                <a:solidFill>
                  <a:srgbClr val="7D891D"/>
                </a:solidFill>
              </a:rPr>
              <a:t> issue</a:t>
            </a:r>
            <a:r>
              <a:rPr lang="en-GB" altLang="en-US" dirty="0" smtClean="0">
                <a:solidFill>
                  <a:srgbClr val="7D891D"/>
                </a:solidFill>
              </a:rPr>
              <a:t>.</a:t>
            </a:r>
          </a:p>
          <a:p>
            <a:endParaRPr lang="en-GB" altLang="en-US" u="sng" dirty="0">
              <a:solidFill>
                <a:srgbClr val="7D891D"/>
              </a:solidFill>
            </a:endParaRPr>
          </a:p>
          <a:p>
            <a:pPr marL="34290" indent="0">
              <a:buNone/>
            </a:pPr>
            <a:r>
              <a:rPr lang="en-GB" altLang="en-US" i="1" u="sng" dirty="0">
                <a:solidFill>
                  <a:srgbClr val="7D891D"/>
                </a:solidFill>
              </a:rPr>
              <a:t>Example</a:t>
            </a:r>
          </a:p>
          <a:p>
            <a:pPr marL="34290" indent="0">
              <a:buNone/>
            </a:pPr>
            <a:r>
              <a:rPr lang="en-GB" altLang="en-US" b="1" i="1" u="sng" dirty="0">
                <a:solidFill>
                  <a:srgbClr val="7D891D"/>
                </a:solidFill>
              </a:rPr>
              <a:t>MORAL ISSUE</a:t>
            </a:r>
          </a:p>
          <a:p>
            <a:r>
              <a:rPr lang="en-GB" altLang="en-US" i="1" dirty="0">
                <a:solidFill>
                  <a:srgbClr val="7D891D"/>
                </a:solidFill>
              </a:rPr>
              <a:t>Television salesperson advising you to buy a particular model of TV because he will get better </a:t>
            </a:r>
            <a:r>
              <a:rPr lang="en-GB" altLang="en-US" i="1" dirty="0" smtClean="0">
                <a:solidFill>
                  <a:srgbClr val="7D891D"/>
                </a:solidFill>
              </a:rPr>
              <a:t>commission </a:t>
            </a:r>
            <a:r>
              <a:rPr lang="en-GB" altLang="en-US" i="1" dirty="0">
                <a:solidFill>
                  <a:srgbClr val="7D891D"/>
                </a:solidFill>
              </a:rPr>
              <a:t>for this model and he knows that a newer model will be released within a few weeks.</a:t>
            </a:r>
          </a:p>
          <a:p>
            <a:endParaRPr lang="en-GB" altLang="en-US" i="1" dirty="0">
              <a:solidFill>
                <a:srgbClr val="7D891D"/>
              </a:solidFill>
            </a:endParaRPr>
          </a:p>
          <a:p>
            <a:pPr marL="34290" indent="0">
              <a:buNone/>
            </a:pPr>
            <a:r>
              <a:rPr lang="en-GB" altLang="en-US" b="1" i="1" u="sng" dirty="0">
                <a:solidFill>
                  <a:srgbClr val="7D891D"/>
                </a:solidFill>
              </a:rPr>
              <a:t>LEGAL ISSUE</a:t>
            </a:r>
          </a:p>
          <a:p>
            <a:r>
              <a:rPr lang="en-GB" altLang="en-US" i="1" dirty="0">
                <a:solidFill>
                  <a:srgbClr val="7D891D"/>
                </a:solidFill>
              </a:rPr>
              <a:t>Television salesperson selling you a TV by claiming the TV is 3D and it is not, he would be breaking the Trade Description Act</a:t>
            </a:r>
          </a:p>
          <a:p>
            <a:pPr marL="34290" indent="0">
              <a:buNone/>
            </a:pPr>
            <a:endParaRPr lang="en-GB" dirty="0"/>
          </a:p>
        </p:txBody>
      </p:sp>
    </p:spTree>
    <p:extLst>
      <p:ext uri="{BB962C8B-B14F-4D97-AF65-F5344CB8AC3E}">
        <p14:creationId xmlns:p14="http://schemas.microsoft.com/office/powerpoint/2010/main" val="313717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7D891D"/>
                </a:solidFill>
              </a:rPr>
              <a:t>2. Privacy </a:t>
            </a:r>
            <a:endParaRPr lang="en-GB" dirty="0">
              <a:solidFill>
                <a:srgbClr val="7D891D"/>
              </a:solidFill>
            </a:endParaRPr>
          </a:p>
        </p:txBody>
      </p:sp>
      <p:sp>
        <p:nvSpPr>
          <p:cNvPr id="3" name="Content Placeholder 2"/>
          <p:cNvSpPr>
            <a:spLocks noGrp="1"/>
          </p:cNvSpPr>
          <p:nvPr>
            <p:ph idx="1"/>
          </p:nvPr>
        </p:nvSpPr>
        <p:spPr/>
        <p:txBody>
          <a:bodyPr>
            <a:normAutofit fontScale="92500" lnSpcReduction="10000"/>
          </a:bodyPr>
          <a:lstStyle/>
          <a:p>
            <a:pPr marL="34290" indent="0">
              <a:buNone/>
            </a:pPr>
            <a:r>
              <a:rPr lang="en-GB" altLang="en-US" b="1" dirty="0" smtClean="0">
                <a:solidFill>
                  <a:srgbClr val="7D891D"/>
                </a:solidFill>
              </a:rPr>
              <a:t>The </a:t>
            </a:r>
            <a:r>
              <a:rPr lang="en-GB" altLang="en-US" b="1" dirty="0">
                <a:solidFill>
                  <a:srgbClr val="7D891D"/>
                </a:solidFill>
              </a:rPr>
              <a:t>rights of individuals to keep information about themselves private. The Data Protection Act does this but there are some situations where the Act does not protect the individual.</a:t>
            </a:r>
          </a:p>
          <a:p>
            <a:endParaRPr lang="en-GB" altLang="en-US" b="1" dirty="0">
              <a:solidFill>
                <a:srgbClr val="7D891D"/>
              </a:solidFill>
            </a:endParaRPr>
          </a:p>
          <a:p>
            <a:pPr marL="34290" indent="0">
              <a:buNone/>
            </a:pPr>
            <a:r>
              <a:rPr lang="en-GB" altLang="en-US" i="1" u="sng" dirty="0">
                <a:solidFill>
                  <a:srgbClr val="7D891D"/>
                </a:solidFill>
              </a:rPr>
              <a:t>Example</a:t>
            </a:r>
          </a:p>
          <a:p>
            <a:pPr marL="34290" indent="0">
              <a:buNone/>
            </a:pPr>
            <a:r>
              <a:rPr lang="en-GB" altLang="en-US" b="1" i="1" u="sng" dirty="0">
                <a:solidFill>
                  <a:srgbClr val="7D891D"/>
                </a:solidFill>
              </a:rPr>
              <a:t>MORAL ISSUE</a:t>
            </a:r>
          </a:p>
          <a:p>
            <a:r>
              <a:rPr lang="en-GB" altLang="en-US" i="1" dirty="0">
                <a:solidFill>
                  <a:srgbClr val="7D891D"/>
                </a:solidFill>
              </a:rPr>
              <a:t>Company buying information off other companies in order to send you junk mail about buying products.</a:t>
            </a:r>
          </a:p>
          <a:p>
            <a:endParaRPr lang="en-GB" altLang="en-US" b="1" i="1" dirty="0">
              <a:solidFill>
                <a:srgbClr val="7D891D"/>
              </a:solidFill>
            </a:endParaRPr>
          </a:p>
          <a:p>
            <a:pPr marL="34290" indent="0">
              <a:buNone/>
            </a:pPr>
            <a:r>
              <a:rPr lang="en-GB" altLang="en-US" b="1" i="1" u="sng" dirty="0">
                <a:solidFill>
                  <a:srgbClr val="7D891D"/>
                </a:solidFill>
              </a:rPr>
              <a:t>LEGAL ISSUE</a:t>
            </a:r>
          </a:p>
          <a:p>
            <a:r>
              <a:rPr lang="en-GB" altLang="en-US" i="1" dirty="0">
                <a:solidFill>
                  <a:srgbClr val="7D891D"/>
                </a:solidFill>
              </a:rPr>
              <a:t>Selling on details of individuals even though they have clearly specified that this should not be </a:t>
            </a:r>
            <a:r>
              <a:rPr lang="en-GB" altLang="en-US" i="1" dirty="0" smtClean="0">
                <a:solidFill>
                  <a:srgbClr val="7D891D"/>
                </a:solidFill>
              </a:rPr>
              <a:t>done. Breaches </a:t>
            </a:r>
            <a:r>
              <a:rPr lang="en-GB" altLang="en-US" i="1" dirty="0">
                <a:solidFill>
                  <a:srgbClr val="7D891D"/>
                </a:solidFill>
              </a:rPr>
              <a:t>the Data Protection </a:t>
            </a:r>
            <a:r>
              <a:rPr lang="en-GB" altLang="en-US" i="1" dirty="0" smtClean="0">
                <a:solidFill>
                  <a:srgbClr val="7D891D"/>
                </a:solidFill>
              </a:rPr>
              <a:t>Act.</a:t>
            </a:r>
            <a:endParaRPr lang="en-GB" altLang="en-US" i="1" dirty="0">
              <a:solidFill>
                <a:srgbClr val="7D891D"/>
              </a:solidFill>
            </a:endParaRPr>
          </a:p>
        </p:txBody>
      </p:sp>
    </p:spTree>
    <p:extLst>
      <p:ext uri="{BB962C8B-B14F-4D97-AF65-F5344CB8AC3E}">
        <p14:creationId xmlns:p14="http://schemas.microsoft.com/office/powerpoint/2010/main" val="204922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7D891D"/>
                </a:solidFill>
              </a:rPr>
              <a:t>3. Employment patterns</a:t>
            </a:r>
            <a:r>
              <a:rPr lang="en-GB" altLang="en-US" sz="3200" b="1" dirty="0">
                <a:solidFill>
                  <a:srgbClr val="7D891D"/>
                </a:solidFill>
              </a:rPr>
              <a:t>   </a:t>
            </a:r>
            <a:endParaRPr lang="en-GB" dirty="0">
              <a:solidFill>
                <a:srgbClr val="7D891D"/>
              </a:solidFill>
            </a:endParaRPr>
          </a:p>
        </p:txBody>
      </p:sp>
      <p:sp>
        <p:nvSpPr>
          <p:cNvPr id="3" name="Content Placeholder 2"/>
          <p:cNvSpPr>
            <a:spLocks noGrp="1"/>
          </p:cNvSpPr>
          <p:nvPr>
            <p:ph idx="1"/>
          </p:nvPr>
        </p:nvSpPr>
        <p:spPr>
          <a:xfrm>
            <a:off x="857251" y="1729946"/>
            <a:ext cx="7404653" cy="4366054"/>
          </a:xfrm>
        </p:spPr>
        <p:txBody>
          <a:bodyPr>
            <a:normAutofit fontScale="62500" lnSpcReduction="20000"/>
          </a:bodyPr>
          <a:lstStyle/>
          <a:p>
            <a:pPr marL="34290" indent="0">
              <a:lnSpc>
                <a:spcPct val="120000"/>
              </a:lnSpc>
              <a:buNone/>
            </a:pPr>
            <a:r>
              <a:rPr lang="en-GB" sz="2600" dirty="0" smtClean="0"/>
              <a:t>ICT has changed the workplace. Some people have been replaced by the arrival of ICT and are no longer required (post clerk). Call centres have moved abroad (internet phone is cheaper). More jobs have been created in the Computing industry, i.e. web developers.</a:t>
            </a:r>
          </a:p>
          <a:p>
            <a:pPr marL="34290" indent="0">
              <a:lnSpc>
                <a:spcPct val="120000"/>
              </a:lnSpc>
              <a:buNone/>
            </a:pPr>
            <a:endParaRPr lang="en-GB" dirty="0" smtClean="0"/>
          </a:p>
          <a:p>
            <a:pPr marL="34290" indent="0">
              <a:lnSpc>
                <a:spcPct val="120000"/>
              </a:lnSpc>
              <a:buNone/>
            </a:pPr>
            <a:r>
              <a:rPr lang="en-GB" altLang="en-US" sz="2400" b="1" i="1" u="sng" dirty="0">
                <a:solidFill>
                  <a:srgbClr val="7D891D"/>
                </a:solidFill>
              </a:rPr>
              <a:t>MORAL ISSUES</a:t>
            </a:r>
          </a:p>
          <a:p>
            <a:pPr>
              <a:lnSpc>
                <a:spcPct val="120000"/>
              </a:lnSpc>
            </a:pPr>
            <a:r>
              <a:rPr lang="en-GB" altLang="en-US" sz="2400" dirty="0">
                <a:solidFill>
                  <a:srgbClr val="7D891D"/>
                </a:solidFill>
              </a:rPr>
              <a:t>Workers can feel that ICT is invading their privacy and spying on them by monitoring their use of computer etc. A lot of people can work from home part time using ICT technology, but in some cases these type of workers have less rights than full time workers.</a:t>
            </a:r>
          </a:p>
          <a:p>
            <a:pPr marL="34290" indent="0">
              <a:lnSpc>
                <a:spcPct val="120000"/>
              </a:lnSpc>
              <a:buNone/>
            </a:pPr>
            <a:endParaRPr lang="en-GB" sz="2400" dirty="0">
              <a:solidFill>
                <a:srgbClr val="7D891D"/>
              </a:solidFill>
            </a:endParaRPr>
          </a:p>
          <a:p>
            <a:pPr marL="34290" indent="0">
              <a:lnSpc>
                <a:spcPct val="120000"/>
              </a:lnSpc>
              <a:buNone/>
            </a:pPr>
            <a:r>
              <a:rPr lang="en-GB" altLang="en-US" sz="2400" b="1" i="1" u="sng" dirty="0">
                <a:solidFill>
                  <a:srgbClr val="7D891D"/>
                </a:solidFill>
              </a:rPr>
              <a:t>LEGAL ISSUES</a:t>
            </a:r>
          </a:p>
          <a:p>
            <a:pPr>
              <a:lnSpc>
                <a:spcPct val="120000"/>
              </a:lnSpc>
            </a:pPr>
            <a:r>
              <a:rPr lang="en-GB" altLang="en-US" sz="2400" dirty="0">
                <a:solidFill>
                  <a:srgbClr val="7D891D"/>
                </a:solidFill>
              </a:rPr>
              <a:t>Many new legal issues have evolved due to ICT linked employment. Stress working with ICT, back strain, RSI, correct working practice. Businesses have to address these issues or possibly face legal action from employees</a:t>
            </a:r>
          </a:p>
          <a:p>
            <a:endParaRPr lang="en-GB" altLang="en-US" sz="2400" b="1" i="1" u="sng" dirty="0">
              <a:solidFill>
                <a:srgbClr val="000066"/>
              </a:solidFill>
            </a:endParaRPr>
          </a:p>
          <a:p>
            <a:pPr marL="34290" indent="0">
              <a:buNone/>
            </a:pPr>
            <a:endParaRPr lang="en-GB" b="1" dirty="0"/>
          </a:p>
        </p:txBody>
      </p:sp>
    </p:spTree>
    <p:extLst>
      <p:ext uri="{BB962C8B-B14F-4D97-AF65-F5344CB8AC3E}">
        <p14:creationId xmlns:p14="http://schemas.microsoft.com/office/powerpoint/2010/main" val="212282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7D891D"/>
                </a:solidFill>
              </a:rPr>
              <a:t>4. Equity</a:t>
            </a:r>
            <a:r>
              <a:rPr lang="en-GB" altLang="en-US" sz="3200" b="1" dirty="0">
                <a:solidFill>
                  <a:srgbClr val="7D891D"/>
                </a:solidFill>
              </a:rPr>
              <a:t>   </a:t>
            </a:r>
            <a:endParaRPr lang="en-GB" dirty="0">
              <a:solidFill>
                <a:srgbClr val="7D891D"/>
              </a:solidFill>
            </a:endParaRPr>
          </a:p>
        </p:txBody>
      </p:sp>
      <p:sp>
        <p:nvSpPr>
          <p:cNvPr id="3" name="Content Placeholder 2"/>
          <p:cNvSpPr>
            <a:spLocks noGrp="1"/>
          </p:cNvSpPr>
          <p:nvPr>
            <p:ph idx="1"/>
          </p:nvPr>
        </p:nvSpPr>
        <p:spPr/>
        <p:txBody>
          <a:bodyPr>
            <a:normAutofit/>
          </a:bodyPr>
          <a:lstStyle/>
          <a:p>
            <a:pPr marL="34290" indent="0">
              <a:buNone/>
            </a:pPr>
            <a:r>
              <a:rPr lang="en-GB" dirty="0" smtClean="0"/>
              <a:t>This is about equality and fairness. The gap between rich and poor countries can grow.</a:t>
            </a:r>
          </a:p>
          <a:p>
            <a:pPr marL="34290" indent="0">
              <a:buNone/>
            </a:pPr>
            <a:endParaRPr lang="en-GB" dirty="0" smtClean="0"/>
          </a:p>
          <a:p>
            <a:pPr marL="34290" indent="0">
              <a:buNone/>
            </a:pPr>
            <a:r>
              <a:rPr lang="en-GB" altLang="en-US" i="1" u="sng" dirty="0">
                <a:solidFill>
                  <a:srgbClr val="7D891D"/>
                </a:solidFill>
              </a:rPr>
              <a:t>Example</a:t>
            </a:r>
          </a:p>
          <a:p>
            <a:pPr marL="34290" indent="0">
              <a:buNone/>
            </a:pPr>
            <a:r>
              <a:rPr lang="en-GB" altLang="en-US" b="1" i="1" u="sng" dirty="0">
                <a:solidFill>
                  <a:srgbClr val="7D891D"/>
                </a:solidFill>
              </a:rPr>
              <a:t>MORAL ISSUE</a:t>
            </a:r>
          </a:p>
          <a:p>
            <a:r>
              <a:rPr lang="en-GB" altLang="en-US" i="1" dirty="0" smtClean="0">
                <a:solidFill>
                  <a:srgbClr val="7D891D"/>
                </a:solidFill>
              </a:rPr>
              <a:t>Company moving their call centre abroad because it is cheaper; loss of jobs and people made redundant.</a:t>
            </a:r>
            <a:endParaRPr lang="en-GB" altLang="en-US" i="1" dirty="0">
              <a:solidFill>
                <a:srgbClr val="7D891D"/>
              </a:solidFill>
            </a:endParaRPr>
          </a:p>
          <a:p>
            <a:endParaRPr lang="en-GB" altLang="en-US" b="1" i="1" dirty="0">
              <a:solidFill>
                <a:srgbClr val="7D891D"/>
              </a:solidFill>
            </a:endParaRPr>
          </a:p>
          <a:p>
            <a:pPr marL="34290" indent="0">
              <a:buNone/>
            </a:pPr>
            <a:r>
              <a:rPr lang="en-GB" altLang="en-US" b="1" i="1" u="sng" dirty="0">
                <a:solidFill>
                  <a:srgbClr val="7D891D"/>
                </a:solidFill>
              </a:rPr>
              <a:t>LEGAL ISSUE</a:t>
            </a:r>
          </a:p>
          <a:p>
            <a:r>
              <a:rPr lang="en-GB" altLang="en-US" i="1" dirty="0" smtClean="0">
                <a:solidFill>
                  <a:srgbClr val="7D891D"/>
                </a:solidFill>
              </a:rPr>
              <a:t>A company paying under minimum wage when they have moved their call centre abroad to save money.</a:t>
            </a:r>
            <a:endParaRPr lang="en-GB" altLang="en-US" i="1" dirty="0">
              <a:solidFill>
                <a:srgbClr val="7D891D"/>
              </a:solidFill>
            </a:endParaRPr>
          </a:p>
          <a:p>
            <a:pPr marL="34290" indent="0">
              <a:buNone/>
            </a:pPr>
            <a:endParaRPr lang="en-GB" dirty="0"/>
          </a:p>
          <a:p>
            <a:pPr marL="34290" indent="0">
              <a:buNone/>
            </a:pPr>
            <a:endParaRPr lang="en-GB" dirty="0"/>
          </a:p>
        </p:txBody>
      </p:sp>
    </p:spTree>
    <p:extLst>
      <p:ext uri="{BB962C8B-B14F-4D97-AF65-F5344CB8AC3E}">
        <p14:creationId xmlns:p14="http://schemas.microsoft.com/office/powerpoint/2010/main" val="187408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7D891D"/>
                </a:solidFill>
              </a:rPr>
              <a:t>5. Intellectual Property </a:t>
            </a:r>
            <a:r>
              <a:rPr lang="en-GB" altLang="en-US" b="1" dirty="0" smtClean="0">
                <a:solidFill>
                  <a:srgbClr val="7D891D"/>
                </a:solidFill>
              </a:rPr>
              <a:t>Rights</a:t>
            </a:r>
            <a:endParaRPr lang="en-GB" dirty="0">
              <a:solidFill>
                <a:srgbClr val="7D891D"/>
              </a:solidFill>
            </a:endParaRPr>
          </a:p>
        </p:txBody>
      </p:sp>
      <p:sp>
        <p:nvSpPr>
          <p:cNvPr id="3" name="Content Placeholder 2"/>
          <p:cNvSpPr>
            <a:spLocks noGrp="1"/>
          </p:cNvSpPr>
          <p:nvPr>
            <p:ph idx="1"/>
          </p:nvPr>
        </p:nvSpPr>
        <p:spPr/>
        <p:txBody>
          <a:bodyPr/>
          <a:lstStyle/>
          <a:p>
            <a:pPr marL="34290" indent="0">
              <a:buNone/>
            </a:pPr>
            <a:r>
              <a:rPr lang="en-GB" altLang="en-US" dirty="0">
                <a:solidFill>
                  <a:srgbClr val="7D891D"/>
                </a:solidFill>
              </a:rPr>
              <a:t>People can protect their work and make it illegal for other people to copy or use their work without their permission.</a:t>
            </a:r>
          </a:p>
          <a:p>
            <a:pPr marL="34290" indent="0">
              <a:buNone/>
            </a:pPr>
            <a:endParaRPr lang="en-GB" dirty="0" smtClean="0"/>
          </a:p>
          <a:p>
            <a:pPr marL="34290" indent="0">
              <a:buNone/>
            </a:pPr>
            <a:r>
              <a:rPr lang="en-GB" altLang="en-US" i="1" u="sng" dirty="0">
                <a:solidFill>
                  <a:srgbClr val="7D891D"/>
                </a:solidFill>
              </a:rPr>
              <a:t>Example</a:t>
            </a:r>
          </a:p>
          <a:p>
            <a:pPr marL="34290" indent="0">
              <a:buNone/>
            </a:pPr>
            <a:r>
              <a:rPr lang="en-GB" altLang="en-US" b="1" i="1" u="sng" dirty="0">
                <a:solidFill>
                  <a:srgbClr val="7D891D"/>
                </a:solidFill>
              </a:rPr>
              <a:t>MORAL ISSUE</a:t>
            </a:r>
          </a:p>
          <a:p>
            <a:r>
              <a:rPr lang="en-GB" altLang="en-US" i="1" dirty="0" smtClean="0">
                <a:solidFill>
                  <a:srgbClr val="7D891D"/>
                </a:solidFill>
              </a:rPr>
              <a:t>Discussing an idea with a friend, and developing the idea as your own.</a:t>
            </a:r>
            <a:endParaRPr lang="en-GB" altLang="en-US" i="1" dirty="0">
              <a:solidFill>
                <a:srgbClr val="7D891D"/>
              </a:solidFill>
            </a:endParaRPr>
          </a:p>
          <a:p>
            <a:endParaRPr lang="en-GB" altLang="en-US" b="1" i="1" dirty="0">
              <a:solidFill>
                <a:srgbClr val="7D891D"/>
              </a:solidFill>
            </a:endParaRPr>
          </a:p>
          <a:p>
            <a:pPr marL="34290" indent="0">
              <a:buNone/>
            </a:pPr>
            <a:r>
              <a:rPr lang="en-GB" altLang="en-US" b="1" i="1" u="sng" dirty="0">
                <a:solidFill>
                  <a:srgbClr val="7D891D"/>
                </a:solidFill>
              </a:rPr>
              <a:t>LEGAL ISSUE</a:t>
            </a:r>
          </a:p>
          <a:p>
            <a:r>
              <a:rPr lang="en-GB" altLang="en-US" i="1" dirty="0" smtClean="0">
                <a:solidFill>
                  <a:srgbClr val="7D891D"/>
                </a:solidFill>
              </a:rPr>
              <a:t>A company taking someone's work and using it as their own for a financial gain; plagiarism and fraud. </a:t>
            </a:r>
            <a:endParaRPr lang="en-GB" altLang="en-US" i="1" dirty="0">
              <a:solidFill>
                <a:srgbClr val="7D891D"/>
              </a:solidFill>
            </a:endParaRPr>
          </a:p>
          <a:p>
            <a:pPr marL="34290" indent="0">
              <a:buNone/>
            </a:pPr>
            <a:endParaRPr lang="en-GB" dirty="0"/>
          </a:p>
        </p:txBody>
      </p:sp>
    </p:spTree>
    <p:extLst>
      <p:ext uri="{BB962C8B-B14F-4D97-AF65-F5344CB8AC3E}">
        <p14:creationId xmlns:p14="http://schemas.microsoft.com/office/powerpoint/2010/main" val="218023707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36</TotalTime>
  <Words>524</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Corbel</vt:lpstr>
      <vt:lpstr>Basis</vt:lpstr>
      <vt:lpstr>Legal and moral issues – Code of conduct</vt:lpstr>
      <vt:lpstr>Lesson objectives</vt:lpstr>
      <vt:lpstr>Difference between legal and moral.</vt:lpstr>
      <vt:lpstr>1. Disinformation </vt:lpstr>
      <vt:lpstr>2. Privacy </vt:lpstr>
      <vt:lpstr>3. Employment patterns   </vt:lpstr>
      <vt:lpstr>4. Equity   </vt:lpstr>
      <vt:lpstr>5. Intellectual Property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Teleworking.</dc:title>
  <dc:creator>Declan Lynch</dc:creator>
  <cp:lastModifiedBy>Declan Lynch</cp:lastModifiedBy>
  <cp:revision>5</cp:revision>
  <dcterms:created xsi:type="dcterms:W3CDTF">2014-10-28T15:42:49Z</dcterms:created>
  <dcterms:modified xsi:type="dcterms:W3CDTF">2014-11-13T13:59:28Z</dcterms:modified>
</cp:coreProperties>
</file>