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0" r:id="rId5"/>
    <p:sldId id="261" r:id="rId6"/>
    <p:sldId id="259" r:id="rId7"/>
    <p:sldId id="258" r:id="rId8"/>
    <p:sldId id="263" r:id="rId9"/>
    <p:sldId id="264" r:id="rId10"/>
    <p:sldId id="269" r:id="rId11"/>
    <p:sldId id="266" r:id="rId12"/>
    <p:sldId id="267" r:id="rId13"/>
    <p:sldId id="268" r:id="rId14"/>
    <p:sldId id="274" r:id="rId15"/>
    <p:sldId id="270" r:id="rId16"/>
    <p:sldId id="273" r:id="rId17"/>
    <p:sldId id="275" r:id="rId18"/>
    <p:sldId id="272" r:id="rId19"/>
    <p:sldId id="271" r:id="rId20"/>
    <p:sldId id="276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60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21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0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4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31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14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296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5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4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25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79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225E86-75B3-4AAF-8C0C-1BDFDCC4D7E1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6507456C-2F98-4A4E-AFE2-D9CCB43994B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6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lice.pandorabot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s.uk/symptomcheckers/pages/symptoms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ICT in Healthcare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Topic 6C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37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Scanning – Computer Controlled Equipment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125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Scanning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MRI</a:t>
            </a:r>
            <a:r>
              <a:rPr lang="en-GB" dirty="0" smtClean="0"/>
              <a:t>:  </a:t>
            </a:r>
            <a:r>
              <a:rPr lang="en-GB" dirty="0"/>
              <a:t>provide a tremendous level of detail on tissue information, i.e. very good for detecting brain tumours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CAT: </a:t>
            </a:r>
            <a:r>
              <a:rPr lang="en-GB" dirty="0" smtClean="0"/>
              <a:t> </a:t>
            </a:r>
            <a:r>
              <a:rPr lang="en-GB" dirty="0"/>
              <a:t>produces a complete 3D model of a patient’s bones and internal organs. </a:t>
            </a:r>
          </a:p>
          <a:p>
            <a:r>
              <a:rPr lang="en-GB" dirty="0"/>
              <a:t>PET: </a:t>
            </a:r>
            <a:r>
              <a:rPr lang="en-GB" dirty="0" smtClean="0"/>
              <a:t> </a:t>
            </a:r>
            <a:r>
              <a:rPr lang="en-GB" dirty="0"/>
              <a:t>produces three-dimensional image or picture of functional processes in the body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91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Allows </a:t>
            </a:r>
            <a:r>
              <a:rPr lang="en-GB" dirty="0"/>
              <a:t>(accurate) diagnosis without the need for surgery. </a:t>
            </a:r>
          </a:p>
          <a:p>
            <a:r>
              <a:rPr lang="en-GB" dirty="0"/>
              <a:t>Leads to faster recovery. </a:t>
            </a:r>
          </a:p>
          <a:p>
            <a:r>
              <a:rPr lang="en-GB" dirty="0"/>
              <a:t>Removes the danger of post operative infections. </a:t>
            </a:r>
          </a:p>
          <a:p>
            <a:r>
              <a:rPr lang="en-GB" dirty="0"/>
              <a:t>Surgeon better prepared as knows what he is going to find before cutting open the body.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620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Disadvantages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Expensive </a:t>
            </a:r>
            <a:r>
              <a:rPr lang="en-GB" dirty="0"/>
              <a:t>to purchase or expensive to run/maintain </a:t>
            </a:r>
          </a:p>
          <a:p>
            <a:r>
              <a:rPr lang="en-GB" dirty="0"/>
              <a:t>Can be claustrophobic. </a:t>
            </a:r>
          </a:p>
          <a:p>
            <a:r>
              <a:rPr lang="en-GB" dirty="0"/>
              <a:t>Could result in the loss of traditional diagnostic skills.</a:t>
            </a:r>
          </a:p>
          <a:p>
            <a:r>
              <a:rPr lang="en-GB" dirty="0"/>
              <a:t>Have to keep still for long periods in MRI. </a:t>
            </a:r>
          </a:p>
          <a:p>
            <a:r>
              <a:rPr lang="en-GB" dirty="0"/>
              <a:t>Health risks – increased risk of cancer –exposure to radiation. </a:t>
            </a:r>
          </a:p>
          <a:p>
            <a:r>
              <a:rPr lang="en-GB" dirty="0"/>
              <a:t>Patients with pacemakers and metallic limbs cannot go through scanners. </a:t>
            </a:r>
          </a:p>
          <a:p>
            <a:r>
              <a:rPr lang="en-GB" dirty="0"/>
              <a:t>Need for expert training / interpretation. Postcode lottery.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150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Sensors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541137"/>
              </p:ext>
            </p:extLst>
          </p:nvPr>
        </p:nvGraphicFramePr>
        <p:xfrm>
          <a:off x="661116" y="1965960"/>
          <a:ext cx="8032122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6061"/>
                <a:gridCol w="4016061"/>
              </a:tblGrid>
              <a:tr h="84429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Advantages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Disadvantages</a:t>
                      </a:r>
                      <a:endParaRPr lang="en-GB" sz="2800" dirty="0"/>
                    </a:p>
                  </a:txBody>
                  <a:tcPr/>
                </a:tc>
              </a:tr>
              <a:tr h="3377184">
                <a:tc>
                  <a:txBody>
                    <a:bodyPr/>
                    <a:lstStyle/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Allows 24/7 monitoring.</a:t>
                      </a:r>
                    </a:p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Frees up staff.</a:t>
                      </a:r>
                    </a:p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Accurate readings.</a:t>
                      </a:r>
                    </a:p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Spotting trends in patient symptoms.</a:t>
                      </a:r>
                    </a:p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Allows remote monitoring.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dirty="0" smtClean="0"/>
                        <a:t>Calibration needed to check accuracy.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22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Blood bar coding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29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blood bar coding?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Blood </a:t>
            </a:r>
            <a:r>
              <a:rPr lang="en-GB" dirty="0"/>
              <a:t>bar </a:t>
            </a:r>
            <a:r>
              <a:rPr lang="en-GB" dirty="0" smtClean="0"/>
              <a:t>coding </a:t>
            </a:r>
            <a:r>
              <a:rPr lang="en-GB" dirty="0"/>
              <a:t>allows the tracking of blood from its donation to its </a:t>
            </a:r>
            <a:r>
              <a:rPr lang="en-GB" dirty="0" smtClean="0"/>
              <a:t>use</a:t>
            </a:r>
          </a:p>
          <a:p>
            <a:r>
              <a:rPr lang="en-GB" dirty="0" smtClean="0"/>
              <a:t>Bracelet </a:t>
            </a:r>
            <a:r>
              <a:rPr lang="en-GB" dirty="0"/>
              <a:t>with a </a:t>
            </a:r>
            <a:r>
              <a:rPr lang="en-GB" dirty="0" smtClean="0"/>
              <a:t>barcode worn </a:t>
            </a:r>
            <a:r>
              <a:rPr lang="en-GB" dirty="0"/>
              <a:t>by patient is matched with bar code on the blood bag / donor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901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blood bar coding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1490" indent="-457200">
              <a:buFont typeface="+mj-lt"/>
              <a:buAutoNum type="arabicPeriod"/>
            </a:pPr>
            <a:r>
              <a:rPr lang="en-GB" dirty="0"/>
              <a:t>Blood is taken and typed</a:t>
            </a:r>
            <a:r>
              <a:rPr lang="en-GB" dirty="0" smtClean="0"/>
              <a:t>.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Stored </a:t>
            </a:r>
            <a:r>
              <a:rPr lang="en-GB" dirty="0"/>
              <a:t>and </a:t>
            </a:r>
            <a:r>
              <a:rPr lang="en-GB" dirty="0" smtClean="0"/>
              <a:t>barcoded.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Then </a:t>
            </a:r>
            <a:r>
              <a:rPr lang="en-GB" dirty="0"/>
              <a:t>sent when required to a </a:t>
            </a:r>
            <a:r>
              <a:rPr lang="en-GB" dirty="0" err="1"/>
              <a:t>hosipital</a:t>
            </a:r>
            <a:r>
              <a:rPr lang="en-GB" dirty="0"/>
              <a:t> to be kept in a blood </a:t>
            </a:r>
            <a:r>
              <a:rPr lang="en-GB" dirty="0" smtClean="0"/>
              <a:t>bank.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Hospital </a:t>
            </a:r>
            <a:r>
              <a:rPr lang="en-GB" dirty="0"/>
              <a:t>staff have to scan their ID to access the blood bank, then scan out the blood </a:t>
            </a:r>
            <a:r>
              <a:rPr lang="en-GB" dirty="0" smtClean="0"/>
              <a:t>bag.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Patient </a:t>
            </a:r>
            <a:r>
              <a:rPr lang="en-GB" dirty="0"/>
              <a:t>is then scanned using a bar code on their wrist, if it matches than the transfusion is given.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04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</a:t>
            </a:r>
            <a:r>
              <a:rPr lang="en-GB" dirty="0"/>
              <a:t>track a patient / donor if given bad blood (CJD, hepatitis, cross contamination). </a:t>
            </a:r>
            <a:endParaRPr lang="en-GB" dirty="0" smtClean="0"/>
          </a:p>
          <a:p>
            <a:r>
              <a:rPr lang="en-GB" dirty="0" smtClean="0"/>
              <a:t>Better </a:t>
            </a:r>
            <a:r>
              <a:rPr lang="en-GB" dirty="0"/>
              <a:t>stock control of the blood. </a:t>
            </a:r>
            <a:endParaRPr lang="en-GB" dirty="0" smtClean="0"/>
          </a:p>
          <a:p>
            <a:r>
              <a:rPr lang="en-GB" dirty="0" smtClean="0"/>
              <a:t>Makes </a:t>
            </a:r>
            <a:r>
              <a:rPr lang="en-GB" dirty="0"/>
              <a:t>sure patient gets the right type.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371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Damaged </a:t>
            </a:r>
            <a:r>
              <a:rPr lang="en-GB" dirty="0"/>
              <a:t>bar codes can cause delays.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41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1" dirty="0" smtClean="0"/>
              <a:t>Scanning - computer </a:t>
            </a:r>
            <a:r>
              <a:rPr lang="en-GB" b="1" i="1" dirty="0"/>
              <a:t>controlled equipment</a:t>
            </a:r>
          </a:p>
          <a:p>
            <a:r>
              <a:rPr lang="en-GB" b="1" i="1" dirty="0" smtClean="0"/>
              <a:t>Medical </a:t>
            </a:r>
            <a:r>
              <a:rPr lang="en-GB" b="1" i="1" dirty="0"/>
              <a:t>databases</a:t>
            </a:r>
          </a:p>
          <a:p>
            <a:r>
              <a:rPr lang="en-GB" b="1" i="1" dirty="0" smtClean="0"/>
              <a:t>Expert </a:t>
            </a:r>
            <a:r>
              <a:rPr lang="en-GB" b="1" i="1" dirty="0"/>
              <a:t>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083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Past Paper Questions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0577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Paper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Define what is meant by an expert system. [2</a:t>
            </a:r>
            <a:r>
              <a:rPr lang="en-GB" dirty="0" smtClean="0"/>
              <a:t>]</a:t>
            </a:r>
          </a:p>
          <a:p>
            <a:r>
              <a:rPr lang="en-GB" dirty="0"/>
              <a:t>State the three main components of an expert system and describe the advantages and disadvantages of using an expert system for patient care. [8</a:t>
            </a:r>
            <a:r>
              <a:rPr lang="en-GB" dirty="0" smtClean="0"/>
              <a:t>]</a:t>
            </a:r>
          </a:p>
          <a:p>
            <a:r>
              <a:rPr lang="en-GB" dirty="0"/>
              <a:t>Describe, using examples, how blood tracking and body scanning are used in patient care. Discuss the advantages and disadvantages each of these methodologies has brought to patient care. [10]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52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Expert Systems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10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Intelligence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" indent="0">
              <a:buNone/>
            </a:pPr>
            <a:r>
              <a:rPr lang="en-GB" dirty="0"/>
              <a:t>Artificial intelligence is a reasoning process performed by computers, which allows the computer to</a:t>
            </a:r>
            <a:r>
              <a:rPr lang="en-GB" dirty="0" smtClean="0"/>
              <a:t>:</a:t>
            </a:r>
          </a:p>
          <a:p>
            <a:pPr marL="34290" indent="0">
              <a:buNone/>
            </a:pPr>
            <a:endParaRPr lang="en-GB" dirty="0"/>
          </a:p>
          <a:p>
            <a:r>
              <a:rPr lang="en-GB" dirty="0"/>
              <a:t>draw deductions</a:t>
            </a:r>
          </a:p>
          <a:p>
            <a:r>
              <a:rPr lang="en-GB" dirty="0"/>
              <a:t>produce new information</a:t>
            </a:r>
          </a:p>
          <a:p>
            <a:r>
              <a:rPr lang="en-GB" dirty="0"/>
              <a:t>modify </a:t>
            </a:r>
            <a:r>
              <a:rPr lang="en-GB" dirty="0" smtClean="0"/>
              <a:t>rules </a:t>
            </a:r>
            <a:r>
              <a:rPr lang="en-GB" dirty="0"/>
              <a:t>or write new rules</a:t>
            </a:r>
          </a:p>
          <a:p>
            <a:pPr marL="34290" indent="0">
              <a:buNone/>
            </a:pPr>
            <a:endParaRPr lang="en-GB" dirty="0"/>
          </a:p>
          <a:p>
            <a:pPr marL="34290" indent="0">
              <a:buNone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computer, just like a human, is able to learn as it stores more and more data.</a:t>
            </a:r>
          </a:p>
          <a:p>
            <a:pPr marL="34290" indent="0">
              <a:buNone/>
            </a:pPr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://alice.pandorabots.com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9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</a:t>
            </a:r>
            <a:r>
              <a:rPr lang="en-GB" dirty="0"/>
              <a:t>expert system is a computer system which emulates the decision-making ability of a human expert. </a:t>
            </a:r>
            <a:endParaRPr lang="en-GB" dirty="0"/>
          </a:p>
          <a:p>
            <a:r>
              <a:rPr lang="en-GB" dirty="0" smtClean="0"/>
              <a:t>They </a:t>
            </a:r>
            <a:r>
              <a:rPr lang="en-GB" dirty="0"/>
              <a:t>can also give advice on </a:t>
            </a:r>
            <a:r>
              <a:rPr lang="en-GB" dirty="0" smtClean="0"/>
              <a:t>solutions or  </a:t>
            </a:r>
            <a:r>
              <a:rPr lang="en-GB" dirty="0"/>
              <a:t>advice on (medical) matters.</a:t>
            </a:r>
          </a:p>
          <a:p>
            <a:endParaRPr lang="en-GB" altLang="en-US" b="1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7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 Checker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www.nhs.uk/symptomcheckers/pages/symptoms.aspx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8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dirty="0" smtClean="0"/>
              <a:t>3 Parts to Expert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2420938"/>
            <a:ext cx="3095625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Knowledge Base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A database of all of the facts and knowledge on a subject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463" y="3068638"/>
            <a:ext cx="3816350" cy="23082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Inference Engine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A set of rules to base the  decisions on (IF-Then)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Brings the parts of the database together to answer the questions being asked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8313" y="4868863"/>
            <a:ext cx="3095625" cy="14779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/>
              <a:t>User Interface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How the questions and answers are presented to the user</a:t>
            </a:r>
          </a:p>
        </p:txBody>
      </p:sp>
      <p:sp>
        <p:nvSpPr>
          <p:cNvPr id="10" name="Right Arrow 9"/>
          <p:cNvSpPr/>
          <p:nvPr/>
        </p:nvSpPr>
        <p:spPr>
          <a:xfrm rot="1491909">
            <a:off x="3595688" y="3033713"/>
            <a:ext cx="936625" cy="3587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9808602" flipH="1">
            <a:off x="3673475" y="4783138"/>
            <a:ext cx="993775" cy="36036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7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an Expert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expert system is always available 24 hours a day </a:t>
            </a:r>
          </a:p>
          <a:p>
            <a:r>
              <a:rPr lang="en-GB" dirty="0" smtClean="0"/>
              <a:t>Will </a:t>
            </a:r>
            <a:r>
              <a:rPr lang="en-GB" dirty="0"/>
              <a:t>never 'retire'.-- No loss of expertise </a:t>
            </a:r>
          </a:p>
          <a:p>
            <a:r>
              <a:rPr lang="en-GB" dirty="0" smtClean="0"/>
              <a:t>Can </a:t>
            </a:r>
            <a:r>
              <a:rPr lang="en-GB" dirty="0"/>
              <a:t>provide a second opinion </a:t>
            </a:r>
          </a:p>
          <a:p>
            <a:r>
              <a:rPr lang="en-GB" dirty="0" smtClean="0"/>
              <a:t>It </a:t>
            </a:r>
            <a:r>
              <a:rPr lang="en-GB" dirty="0"/>
              <a:t>can help train young doctors in unfamiliar diseases </a:t>
            </a:r>
          </a:p>
          <a:p>
            <a:r>
              <a:rPr lang="en-GB" dirty="0" smtClean="0"/>
              <a:t>Cheaper </a:t>
            </a:r>
            <a:r>
              <a:rPr lang="en-GB" dirty="0"/>
              <a:t>to update than to train doctors </a:t>
            </a:r>
          </a:p>
          <a:p>
            <a:r>
              <a:rPr lang="en-GB" dirty="0" smtClean="0"/>
              <a:t>Training </a:t>
            </a:r>
            <a:r>
              <a:rPr lang="en-GB" dirty="0"/>
              <a:t>using simulators </a:t>
            </a:r>
          </a:p>
          <a:p>
            <a:r>
              <a:rPr lang="en-GB" dirty="0" smtClean="0"/>
              <a:t>Using </a:t>
            </a:r>
            <a:r>
              <a:rPr lang="en-GB" dirty="0"/>
              <a:t>NHS Direct allows self- diagnosis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54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Expert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 </a:t>
            </a:r>
            <a:r>
              <a:rPr lang="en-GB" dirty="0"/>
              <a:t>reliance on IT system / Loss of doctor expertise </a:t>
            </a:r>
          </a:p>
          <a:p>
            <a:r>
              <a:rPr lang="en-GB" dirty="0" smtClean="0"/>
              <a:t>Cost </a:t>
            </a:r>
            <a:r>
              <a:rPr lang="en-GB" dirty="0"/>
              <a:t>to buy and set up the system </a:t>
            </a:r>
          </a:p>
          <a:p>
            <a:r>
              <a:rPr lang="en-GB" dirty="0" smtClean="0"/>
              <a:t>Some </a:t>
            </a:r>
            <a:r>
              <a:rPr lang="en-GB" dirty="0"/>
              <a:t>people do not like to talk to a computer </a:t>
            </a:r>
          </a:p>
          <a:p>
            <a:r>
              <a:rPr lang="en-GB" dirty="0" smtClean="0"/>
              <a:t>People </a:t>
            </a:r>
            <a:r>
              <a:rPr lang="en-GB" dirty="0"/>
              <a:t>can convince themselves that they are worse than they from misusing the online version </a:t>
            </a:r>
          </a:p>
          <a:p>
            <a:r>
              <a:rPr lang="en-GB" dirty="0" smtClean="0"/>
              <a:t>Lacks </a:t>
            </a:r>
            <a:r>
              <a:rPr lang="en-GB" dirty="0"/>
              <a:t>the 'human touch' – lack of personal contact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261275"/>
      </p:ext>
    </p:extLst>
  </p:cSld>
  <p:clrMapOvr>
    <a:masterClrMapping/>
  </p:clrMapOvr>
</p:sld>
</file>

<file path=ppt/theme/theme1.xml><?xml version="1.0" encoding="utf-8"?>
<a:theme xmlns:a="http://schemas.openxmlformats.org/drawingml/2006/main" name="YBG Them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 Theme" id="{66AD7427-5535-4BCE-9871-92F6AA7BF1B5}" vid="{BC28B41C-46C1-41B2-971E-BB8C5CA2E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 Theme</Template>
  <TotalTime>82</TotalTime>
  <Words>708</Words>
  <Application>Microsoft Office PowerPoint</Application>
  <PresentationFormat>On-screen Show (4:3)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Corbel</vt:lpstr>
      <vt:lpstr>YBG Theme</vt:lpstr>
      <vt:lpstr>ICT in Healthcare</vt:lpstr>
      <vt:lpstr>Lesson Objectives</vt:lpstr>
      <vt:lpstr>Expert Systems</vt:lpstr>
      <vt:lpstr>Artificial Intelligence</vt:lpstr>
      <vt:lpstr>Expert System</vt:lpstr>
      <vt:lpstr>Symptom Checker</vt:lpstr>
      <vt:lpstr>3 Parts to Expert System</vt:lpstr>
      <vt:lpstr>Advantages of an Expert System</vt:lpstr>
      <vt:lpstr>Disadvantages of Expert Systems</vt:lpstr>
      <vt:lpstr>Scanning – Computer Controlled Equipment</vt:lpstr>
      <vt:lpstr>Types of Scanning</vt:lpstr>
      <vt:lpstr>Advantages </vt:lpstr>
      <vt:lpstr>Disadvantages </vt:lpstr>
      <vt:lpstr>Sensors</vt:lpstr>
      <vt:lpstr>Blood bar coding</vt:lpstr>
      <vt:lpstr>What is blood bar coding?</vt:lpstr>
      <vt:lpstr>How does blood bar coding work?</vt:lpstr>
      <vt:lpstr>Advantages</vt:lpstr>
      <vt:lpstr>Disadvantages</vt:lpstr>
      <vt:lpstr>Past Paper Questions</vt:lpstr>
      <vt:lpstr>Past Paper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in Healthcare</dc:title>
  <dc:creator>Declan Lynch</dc:creator>
  <cp:lastModifiedBy>Declan Lynch</cp:lastModifiedBy>
  <cp:revision>7</cp:revision>
  <dcterms:created xsi:type="dcterms:W3CDTF">2015-03-24T20:59:18Z</dcterms:created>
  <dcterms:modified xsi:type="dcterms:W3CDTF">2015-03-24T22:21:40Z</dcterms:modified>
</cp:coreProperties>
</file>