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70" r:id="rId3"/>
    <p:sldId id="268" r:id="rId4"/>
    <p:sldId id="271" r:id="rId5"/>
    <p:sldId id="257" r:id="rId6"/>
    <p:sldId id="269" r:id="rId7"/>
    <p:sldId id="258" r:id="rId8"/>
    <p:sldId id="259" r:id="rId9"/>
    <p:sldId id="263" r:id="rId10"/>
    <p:sldId id="260" r:id="rId11"/>
    <p:sldId id="261" r:id="rId12"/>
    <p:sldId id="267" r:id="rId13"/>
    <p:sldId id="262" r:id="rId14"/>
    <p:sldId id="264" r:id="rId15"/>
    <p:sldId id="266" r:id="rId16"/>
    <p:sldId id="265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42863" y="333375"/>
            <a:ext cx="8686800" cy="5856288"/>
          </a:xfrm>
          <a:prstGeom prst="roundRect">
            <a:avLst>
              <a:gd name="adj" fmla="val 7912"/>
            </a:avLst>
          </a:prstGeom>
          <a:solidFill>
            <a:srgbClr val="A6B7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84313" y="3733800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3"/>
          <p:cNvSpPr>
            <a:spLocks noChangeArrowheads="1"/>
          </p:cNvSpPr>
          <p:nvPr userDrawn="1"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 userDrawn="1"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rgbClr val="A6B727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9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563"/>
              </a:spcBef>
              <a:buNone/>
              <a:defRPr sz="3200">
                <a:solidFill>
                  <a:schemeClr val="accent5">
                    <a:lumMod val="50000"/>
                  </a:schemeClr>
                </a:solidFill>
              </a:defRPr>
            </a:lvl1pPr>
            <a:lvl2pPr marL="192881" indent="0" algn="ctr">
              <a:buNone/>
              <a:defRPr sz="1013"/>
            </a:lvl2pPr>
            <a:lvl3pPr marL="385763" indent="0" algn="ctr">
              <a:buNone/>
              <a:defRPr sz="1013"/>
            </a:lvl3pPr>
            <a:lvl4pPr marL="578644" indent="0" algn="ctr">
              <a:buNone/>
              <a:defRPr sz="844"/>
            </a:lvl4pPr>
            <a:lvl5pPr marL="771525" indent="0" algn="ctr">
              <a:buNone/>
              <a:defRPr sz="844"/>
            </a:lvl5pPr>
            <a:lvl6pPr marL="964406" indent="0" algn="ctr">
              <a:buNone/>
              <a:defRPr sz="844"/>
            </a:lvl6pPr>
            <a:lvl7pPr marL="1157288" indent="0" algn="ctr">
              <a:buNone/>
              <a:defRPr sz="844"/>
            </a:lvl7pPr>
            <a:lvl8pPr marL="1350169" indent="0" algn="ctr">
              <a:buNone/>
              <a:defRPr sz="844"/>
            </a:lvl8pPr>
            <a:lvl9pPr marL="1543050" indent="0" algn="ctr">
              <a:buNone/>
              <a:defRPr sz="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5C8E3-3CFB-4303-8F2C-766BA1979235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798ED-E400-4568-8FCD-0C32FBE56E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4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2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18CEE-88D0-4656-B94E-D55319AA3395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6BCCF-9BC8-467A-9BBD-FF9FD9384F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206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Ctr="1"/>
          <a:lstStyle>
            <a:lvl1pPr algn="ctr">
              <a:defRPr sz="4100" i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0" y="6391275"/>
            <a:ext cx="2057400" cy="457200"/>
          </a:xfr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52800" y="6391275"/>
            <a:ext cx="2895600" cy="457200"/>
          </a:xfr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391275"/>
            <a:ext cx="1600200" cy="457200"/>
          </a:xfr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4247A552-1B7A-4D8F-9D86-E014639562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224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49865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3"/>
              </a:spcBef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E10EB-8C7F-4F92-892B-CEA9C2AE09E9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FCFD7-2622-4712-9EFF-DBB1E29CB3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72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85900" y="4021138"/>
            <a:ext cx="6172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3375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>
            <a:normAutofit/>
          </a:bodyPr>
          <a:lstStyle>
            <a:lvl1pPr marL="0" indent="0" algn="ctr">
              <a:buNone/>
              <a:defRPr sz="1013">
                <a:solidFill>
                  <a:schemeClr val="accent1">
                    <a:lumMod val="75000"/>
                  </a:schemeClr>
                </a:solidFill>
              </a:defRPr>
            </a:lvl1pPr>
            <a:lvl2pPr marL="19288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3891C-97ED-4A9B-96EC-F8747AC97FCA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4305F-C0BF-49DB-B2D4-6F3057FA7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80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929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844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76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675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675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929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844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76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675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675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2129A-330F-4612-A420-7F498612C317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8AAC0-4044-477C-BA9C-482FC02814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2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929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929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3F641-527F-4EDE-A361-30B4C5BA3EB5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4BB75-CE6D-4626-A1C9-442294466A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57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4F6E4-6201-47A7-8691-DB4D880CA8E3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E5A6F-8E09-4943-BA63-E018240E9C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65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021BF-BD15-4227-85D7-0228D0D0C609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01BD-043F-4469-A46D-1E4F35E68B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65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168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5" y="1097280"/>
            <a:ext cx="4149638" cy="4663440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717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6EF47-90DB-4496-88D4-7A0B349D33A2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A8829-F1DE-429D-A7D5-873371EBDC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82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168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9" y="1069851"/>
            <a:ext cx="4257703" cy="4645153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1181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717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81B3C-4A20-40A7-B4FA-EEB49EF15300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819A4-0078-4626-A2FC-D7125FE475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86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563" y="203200"/>
            <a:ext cx="8778875" cy="649287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57250" y="609600"/>
            <a:ext cx="74072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7250" y="2057400"/>
            <a:ext cx="74041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6224588"/>
            <a:ext cx="174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563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686E0FA-C149-414E-A536-92C7D775BED8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2275" y="6224588"/>
            <a:ext cx="3538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563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700" y="6224588"/>
            <a:ext cx="1279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563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2D8FFE1-EFA2-4D00-9078-A2C51A5B2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6" t="12222" r="88814" b="76349"/>
          <a:stretch>
            <a:fillRect/>
          </a:stretch>
        </p:blipFill>
        <p:spPr bwMode="auto">
          <a:xfrm>
            <a:off x="182563" y="120650"/>
            <a:ext cx="911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660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iming>
    <p:tnLst>
      <p:par>
        <p:cTn id="1" dur="indefinite" restart="never" nodeType="tmRoot"/>
      </p:par>
    </p:tnLst>
  </p:timing>
  <p:txStyles>
    <p:titleStyle>
      <a:lvl1pPr algn="l" defTabSz="385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385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2pPr>
      <a:lvl3pPr algn="l" defTabSz="385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3pPr>
      <a:lvl4pPr algn="l" defTabSz="385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4pPr>
      <a:lvl5pPr algn="l" defTabSz="385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5pPr>
      <a:lvl6pPr marL="457200" algn="l" defTabSz="38576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6pPr>
      <a:lvl7pPr marL="914400" algn="l" defTabSz="38576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7pPr>
      <a:lvl8pPr marL="1371600" algn="l" defTabSz="38576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8pPr>
      <a:lvl9pPr marL="1828800" algn="l" defTabSz="38576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9pPr>
    </p:titleStyle>
    <p:bodyStyle>
      <a:lvl1pPr marL="95250" indent="-76200" algn="l" defTabSz="385763" rtl="0" eaLnBrk="0" fontAlgn="base" hangingPunct="0">
        <a:lnSpc>
          <a:spcPct val="90000"/>
        </a:lnSpc>
        <a:spcBef>
          <a:spcPts val="563"/>
        </a:spcBef>
        <a:spcAft>
          <a:spcPct val="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192088" indent="-76200" algn="l" defTabSz="385763" rtl="0" eaLnBrk="0" fontAlgn="base" hangingPunct="0">
        <a:lnSpc>
          <a:spcPct val="90000"/>
        </a:lnSpc>
        <a:spcBef>
          <a:spcPts val="88"/>
        </a:spcBef>
        <a:spcAft>
          <a:spcPts val="175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307975" indent="-76200" algn="l" defTabSz="385763" rtl="0" eaLnBrk="0" fontAlgn="base" hangingPunct="0">
        <a:lnSpc>
          <a:spcPct val="90000"/>
        </a:lnSpc>
        <a:spcBef>
          <a:spcPts val="88"/>
        </a:spcBef>
        <a:spcAft>
          <a:spcPts val="175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423863" indent="-76200" algn="l" defTabSz="385763" rtl="0" eaLnBrk="0" fontAlgn="base" hangingPunct="0">
        <a:lnSpc>
          <a:spcPct val="90000"/>
        </a:lnSpc>
        <a:spcBef>
          <a:spcPts val="88"/>
        </a:spcBef>
        <a:spcAft>
          <a:spcPts val="175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517525" indent="-76200" algn="l" defTabSz="385763" rtl="0" eaLnBrk="0" fontAlgn="base" hangingPunct="0">
        <a:lnSpc>
          <a:spcPct val="90000"/>
        </a:lnSpc>
        <a:spcBef>
          <a:spcPts val="88"/>
        </a:spcBef>
        <a:spcAft>
          <a:spcPts val="175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618750" indent="-96441" algn="l" defTabSz="385763" rtl="0" eaLnBrk="1" latinLnBrk="0" hangingPunct="1">
        <a:lnSpc>
          <a:spcPct val="90000"/>
        </a:lnSpc>
        <a:spcBef>
          <a:spcPts val="85"/>
        </a:spcBef>
        <a:spcAft>
          <a:spcPts val="169"/>
        </a:spcAft>
        <a:buClr>
          <a:schemeClr val="accent1"/>
        </a:buClr>
        <a:buSzPct val="80000"/>
        <a:buFont typeface="Corbel" pitchFamily="34" charset="0"/>
        <a:buChar char="•"/>
        <a:defRPr sz="788" kern="1200">
          <a:solidFill>
            <a:schemeClr val="accent1"/>
          </a:solidFill>
          <a:latin typeface="+mn-lt"/>
          <a:ea typeface="+mn-ea"/>
          <a:cs typeface="+mn-cs"/>
        </a:defRPr>
      </a:lvl6pPr>
      <a:lvl7pPr marL="731250" indent="-96441" algn="l" defTabSz="385763" rtl="0" eaLnBrk="1" latinLnBrk="0" hangingPunct="1">
        <a:lnSpc>
          <a:spcPct val="90000"/>
        </a:lnSpc>
        <a:spcBef>
          <a:spcPts val="85"/>
        </a:spcBef>
        <a:spcAft>
          <a:spcPts val="169"/>
        </a:spcAft>
        <a:buClr>
          <a:schemeClr val="accent1"/>
        </a:buClr>
        <a:buSzPct val="80000"/>
        <a:buFont typeface="Corbel" pitchFamily="34" charset="0"/>
        <a:buChar char="•"/>
        <a:defRPr sz="788" kern="1200">
          <a:solidFill>
            <a:schemeClr val="accent1"/>
          </a:solidFill>
          <a:latin typeface="+mn-lt"/>
          <a:ea typeface="+mn-ea"/>
          <a:cs typeface="+mn-cs"/>
        </a:defRPr>
      </a:lvl7pPr>
      <a:lvl8pPr marL="843750" indent="-96441" algn="l" defTabSz="385763" rtl="0" eaLnBrk="1" latinLnBrk="0" hangingPunct="1">
        <a:lnSpc>
          <a:spcPct val="90000"/>
        </a:lnSpc>
        <a:spcBef>
          <a:spcPts val="85"/>
        </a:spcBef>
        <a:spcAft>
          <a:spcPts val="169"/>
        </a:spcAft>
        <a:buClr>
          <a:schemeClr val="accent1"/>
        </a:buClr>
        <a:buSzPct val="80000"/>
        <a:buFont typeface="Corbel" pitchFamily="34" charset="0"/>
        <a:buChar char="•"/>
        <a:defRPr sz="788" kern="1200">
          <a:solidFill>
            <a:schemeClr val="accent1"/>
          </a:solidFill>
          <a:latin typeface="+mn-lt"/>
          <a:ea typeface="+mn-ea"/>
          <a:cs typeface="+mn-cs"/>
        </a:defRPr>
      </a:lvl8pPr>
      <a:lvl9pPr marL="956250" indent="-96441" algn="l" defTabSz="385763" rtl="0" eaLnBrk="1" latinLnBrk="0" hangingPunct="1">
        <a:lnSpc>
          <a:spcPct val="90000"/>
        </a:lnSpc>
        <a:spcBef>
          <a:spcPts val="85"/>
        </a:spcBef>
        <a:spcAft>
          <a:spcPts val="169"/>
        </a:spcAft>
        <a:buClr>
          <a:schemeClr val="accent1"/>
        </a:buClr>
        <a:buSzPct val="80000"/>
        <a:buFont typeface="Corbel" pitchFamily="34" charset="0"/>
        <a:buChar char="•"/>
        <a:defRPr sz="788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Human Computer Interface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Menu Driven Interfaces 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7696200" cy="4038600"/>
          </a:xfrm>
        </p:spPr>
        <p:txBody>
          <a:bodyPr/>
          <a:lstStyle/>
          <a:p>
            <a:pPr marL="19050" indent="0">
              <a:buNone/>
            </a:pPr>
            <a:r>
              <a:rPr lang="en-GB" sz="2400" b="1" dirty="0" smtClean="0">
                <a:solidFill>
                  <a:schemeClr val="accent1"/>
                </a:solidFill>
              </a:rPr>
              <a:t>Advantages</a:t>
            </a:r>
          </a:p>
          <a:p>
            <a:pPr marL="19050" indent="0">
              <a:buNone/>
            </a:pPr>
            <a:endParaRPr lang="en-GB" sz="2400" b="1" dirty="0" smtClean="0">
              <a:solidFill>
                <a:schemeClr val="accent1"/>
              </a:solidFill>
            </a:endParaRPr>
          </a:p>
          <a:p>
            <a:pPr lvl="1"/>
            <a:r>
              <a:rPr lang="en-GB" sz="2400" dirty="0" smtClean="0"/>
              <a:t>No </a:t>
            </a:r>
            <a:r>
              <a:rPr lang="en-GB" sz="2400" dirty="0"/>
              <a:t>need to learn complex commands/language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Easier for a novice</a:t>
            </a:r>
            <a:br>
              <a:rPr lang="en-GB" sz="2400" dirty="0"/>
            </a:br>
            <a:r>
              <a:rPr lang="en-GB" sz="2400" dirty="0"/>
              <a:t>to learn/use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Ideal when there are</a:t>
            </a:r>
            <a:br>
              <a:rPr lang="en-GB" sz="2400" dirty="0"/>
            </a:br>
            <a:r>
              <a:rPr lang="en-GB" sz="2400" dirty="0"/>
              <a:t>a limited number of </a:t>
            </a:r>
            <a:br>
              <a:rPr lang="en-GB" sz="2400" dirty="0"/>
            </a:br>
            <a:r>
              <a:rPr lang="en-GB" sz="2400" dirty="0"/>
              <a:t>options (efficient)</a:t>
            </a:r>
          </a:p>
        </p:txBody>
      </p:sp>
      <p:pic>
        <p:nvPicPr>
          <p:cNvPr id="10245" name="Picture 5" descr="5_3_cont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3068638"/>
            <a:ext cx="4567237" cy="254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Menu Driven Interfaces 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626350" cy="4038600"/>
          </a:xfrm>
        </p:spPr>
        <p:txBody>
          <a:bodyPr/>
          <a:lstStyle/>
          <a:p>
            <a:pPr marL="19050" indent="0">
              <a:buNone/>
            </a:pPr>
            <a:r>
              <a:rPr lang="en-GB" sz="2400" b="1" dirty="0" smtClean="0">
                <a:solidFill>
                  <a:schemeClr val="accent1"/>
                </a:solidFill>
              </a:rPr>
              <a:t>Disadvantages</a:t>
            </a:r>
          </a:p>
          <a:p>
            <a:endParaRPr lang="en-GB" sz="2400" b="1" dirty="0">
              <a:solidFill>
                <a:schemeClr val="accent1"/>
              </a:solidFill>
            </a:endParaRPr>
          </a:p>
          <a:p>
            <a:pPr lvl="1"/>
            <a:r>
              <a:rPr lang="en-GB" sz="2400" dirty="0"/>
              <a:t>Can be frustrating for experienced users i.e. the command they want to use is buried 5 levels deep!!!!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User interface may be limited by screen space and number of options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Menu Driven Interfaces 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9050" indent="0">
              <a:buNone/>
            </a:pPr>
            <a:r>
              <a:rPr lang="en-GB" sz="2400" dirty="0">
                <a:solidFill>
                  <a:schemeClr val="accent1"/>
                </a:solidFill>
              </a:rPr>
              <a:t>Menu Driven </a:t>
            </a:r>
            <a:r>
              <a:rPr lang="en-GB" sz="2400" dirty="0" smtClean="0">
                <a:solidFill>
                  <a:schemeClr val="accent1"/>
                </a:solidFill>
              </a:rPr>
              <a:t>Applications</a:t>
            </a:r>
          </a:p>
          <a:p>
            <a:pPr marL="19050" indent="0">
              <a:buNone/>
            </a:pPr>
            <a:endParaRPr lang="en-GB" sz="2400" dirty="0"/>
          </a:p>
          <a:p>
            <a:pPr lvl="1"/>
            <a:r>
              <a:rPr lang="en-GB" sz="2400" dirty="0"/>
              <a:t>ATM</a:t>
            </a:r>
          </a:p>
          <a:p>
            <a:pPr lvl="1"/>
            <a:r>
              <a:rPr lang="en-GB" sz="2400" dirty="0"/>
              <a:t>Mobile Phone</a:t>
            </a:r>
          </a:p>
          <a:p>
            <a:pPr lvl="1"/>
            <a:r>
              <a:rPr lang="en-GB" sz="2400" dirty="0"/>
              <a:t>MP3 Player</a:t>
            </a:r>
          </a:p>
          <a:p>
            <a:pPr lvl="1"/>
            <a:r>
              <a:rPr lang="en-GB" sz="2400" dirty="0"/>
              <a:t>Video recorder</a:t>
            </a:r>
          </a:p>
          <a:p>
            <a:pPr lvl="1"/>
            <a:r>
              <a:rPr lang="en-GB" sz="2400" dirty="0"/>
              <a:t>Household Devices</a:t>
            </a:r>
          </a:p>
          <a:p>
            <a:pPr lvl="1"/>
            <a:r>
              <a:rPr lang="en-GB" sz="2400" dirty="0"/>
              <a:t>Digital/Cable TV</a:t>
            </a:r>
          </a:p>
        </p:txBody>
      </p:sp>
      <p:pic>
        <p:nvPicPr>
          <p:cNvPr id="17414" name="Picture 6" descr="Portfolio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636838"/>
            <a:ext cx="3744912" cy="2654300"/>
          </a:xfrm>
          <a:prstGeom prst="rect">
            <a:avLst/>
          </a:prstGeom>
          <a:noFill/>
        </p:spPr>
      </p:pic>
      <p:pic>
        <p:nvPicPr>
          <p:cNvPr id="17413" name="Picture 5" descr="iPod menu sc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4292600"/>
            <a:ext cx="2374900" cy="182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Graphical User Interfaces 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/>
              <a:t>Most suitable interface </a:t>
            </a:r>
            <a:br>
              <a:rPr lang="en-GB" sz="2400"/>
            </a:br>
            <a:r>
              <a:rPr lang="en-GB" sz="2400"/>
              <a:t>for inexperienced or </a:t>
            </a:r>
            <a:br>
              <a:rPr lang="en-GB" sz="2400"/>
            </a:br>
            <a:r>
              <a:rPr lang="en-GB" sz="2400"/>
              <a:t>novice users but…</a:t>
            </a:r>
            <a:br>
              <a:rPr lang="en-GB" sz="2400"/>
            </a:br>
            <a:endParaRPr lang="en-GB" sz="2400"/>
          </a:p>
          <a:p>
            <a:r>
              <a:rPr lang="en-GB" sz="2400"/>
              <a:t>GUIs use more system </a:t>
            </a:r>
            <a:br>
              <a:rPr lang="en-GB" sz="2400"/>
            </a:br>
            <a:r>
              <a:rPr lang="en-GB" sz="2400"/>
              <a:t>resources than other </a:t>
            </a:r>
            <a:br>
              <a:rPr lang="en-GB" sz="2400"/>
            </a:br>
            <a:r>
              <a:rPr lang="en-GB" sz="2400"/>
              <a:t>types of interface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1989138"/>
            <a:ext cx="363220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Graphical User Interfaces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9050" indent="0">
              <a:buNone/>
            </a:pPr>
            <a:r>
              <a:rPr lang="en-GB" sz="2800" dirty="0"/>
              <a:t>Many generic packages for a GUI will share common </a:t>
            </a:r>
            <a:r>
              <a:rPr lang="en-GB" sz="2800" dirty="0" smtClean="0"/>
              <a:t>features</a:t>
            </a:r>
          </a:p>
          <a:p>
            <a:pPr marL="19050" indent="0">
              <a:buNone/>
            </a:pPr>
            <a:endParaRPr lang="en-GB" sz="2800" dirty="0"/>
          </a:p>
          <a:p>
            <a:pPr lvl="1"/>
            <a:r>
              <a:rPr lang="en-GB" sz="2400" dirty="0"/>
              <a:t>Layout of the screen</a:t>
            </a:r>
          </a:p>
          <a:p>
            <a:pPr lvl="1"/>
            <a:r>
              <a:rPr lang="en-GB" sz="2400" dirty="0"/>
              <a:t>Names given to </a:t>
            </a:r>
            <a:br>
              <a:rPr lang="en-GB" sz="2400" dirty="0"/>
            </a:br>
            <a:r>
              <a:rPr lang="en-GB" sz="2400" dirty="0"/>
              <a:t>commands</a:t>
            </a:r>
          </a:p>
          <a:p>
            <a:pPr lvl="1"/>
            <a:r>
              <a:rPr lang="en-GB" sz="2400" dirty="0"/>
              <a:t>Icons</a:t>
            </a:r>
          </a:p>
          <a:p>
            <a:pPr lvl="1"/>
            <a:r>
              <a:rPr lang="en-GB" sz="2400" dirty="0"/>
              <a:t>Order of menus</a:t>
            </a:r>
          </a:p>
          <a:p>
            <a:pPr lvl="1"/>
            <a:r>
              <a:rPr lang="en-GB" sz="2400" dirty="0"/>
              <a:t>Mouse operation</a:t>
            </a:r>
          </a:p>
          <a:p>
            <a:pPr lvl="1"/>
            <a:r>
              <a:rPr lang="en-GB" sz="2400" dirty="0"/>
              <a:t>Dialog boxes</a:t>
            </a:r>
          </a:p>
        </p:txBody>
      </p:sp>
      <p:pic>
        <p:nvPicPr>
          <p:cNvPr id="14341" name="Picture 5" descr="01-st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2924175"/>
            <a:ext cx="4176712" cy="2847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Benefits of a common interface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55650" y="2781300"/>
            <a:ext cx="4537075" cy="91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>
                <a:solidFill>
                  <a:schemeClr val="bg1"/>
                </a:solidFill>
              </a:rPr>
              <a:t>1 Increased speed of learning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435600" y="2781300"/>
            <a:ext cx="3124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2 Ease of use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55650" y="3932238"/>
            <a:ext cx="4537075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3 Confidence for novice users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55650" y="5084763"/>
            <a:ext cx="4464050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4 Increase the range of </a:t>
            </a:r>
          </a:p>
          <a:p>
            <a:pPr algn="ctr"/>
            <a:r>
              <a:rPr lang="en-GB" sz="2400"/>
              <a:t>solvable tasks by users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5435600" y="3860800"/>
            <a:ext cx="3124200" cy="21605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5 Greater range </a:t>
            </a:r>
          </a:p>
          <a:p>
            <a:pPr algn="ctr"/>
            <a:r>
              <a:rPr lang="en-GB" sz="2400"/>
              <a:t>of software </a:t>
            </a:r>
          </a:p>
          <a:p>
            <a:pPr algn="ctr"/>
            <a:r>
              <a:rPr lang="en-GB" sz="2400"/>
              <a:t>available to </a:t>
            </a:r>
          </a:p>
          <a:p>
            <a:pPr algn="ctr"/>
            <a:r>
              <a:rPr lang="en-GB" sz="2400"/>
              <a:t>the average </a:t>
            </a:r>
          </a:p>
          <a:p>
            <a:pPr algn="ctr"/>
            <a:r>
              <a:rPr lang="en-GB" sz="2400"/>
              <a:t>computer user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55650" y="1844675"/>
            <a:ext cx="7723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sz="2400" dirty="0">
                <a:solidFill>
                  <a:schemeClr val="accent1"/>
                </a:solidFill>
                <a:latin typeface="+mn-lt"/>
              </a:rPr>
              <a:t>There are </a:t>
            </a:r>
            <a:r>
              <a:rPr lang="en-GB" sz="2400" b="1" dirty="0">
                <a:solidFill>
                  <a:schemeClr val="accent1"/>
                </a:solidFill>
                <a:latin typeface="+mn-lt"/>
              </a:rPr>
              <a:t>five</a:t>
            </a:r>
            <a:r>
              <a:rPr lang="en-GB" sz="2400" dirty="0">
                <a:solidFill>
                  <a:schemeClr val="accent1"/>
                </a:solidFill>
                <a:latin typeface="+mn-lt"/>
              </a:rPr>
              <a:t> advantages to the ‘common user interface’: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  <p:bldP spid="16391" grpId="0" animBg="1"/>
      <p:bldP spid="16392" grpId="0" animBg="1"/>
      <p:bldP spid="163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Natural Language Interfaces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9050" indent="0">
              <a:lnSpc>
                <a:spcPct val="90000"/>
              </a:lnSpc>
              <a:buNone/>
            </a:pPr>
            <a:r>
              <a:rPr lang="en-GB" sz="2400" b="1" dirty="0" smtClean="0">
                <a:solidFill>
                  <a:schemeClr val="accent1"/>
                </a:solidFill>
              </a:rPr>
              <a:t>Advantages</a:t>
            </a:r>
          </a:p>
          <a:p>
            <a:pPr marL="19050" indent="0">
              <a:lnSpc>
                <a:spcPct val="90000"/>
              </a:lnSpc>
              <a:buNone/>
            </a:pPr>
            <a:endParaRPr lang="en-GB" sz="2400" b="1" dirty="0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2500" dirty="0"/>
              <a:t>No training required – you just tell the computer what you want to do!</a:t>
            </a:r>
            <a:br>
              <a:rPr lang="en-GB" sz="2500" dirty="0"/>
            </a:br>
            <a:endParaRPr lang="en-GB" sz="2500" dirty="0"/>
          </a:p>
          <a:p>
            <a:pPr lvl="1">
              <a:lnSpc>
                <a:spcPct val="90000"/>
              </a:lnSpc>
            </a:pPr>
            <a:r>
              <a:rPr lang="en-GB" sz="2500" dirty="0"/>
              <a:t>Can be quicker than keyboard entry</a:t>
            </a:r>
            <a:br>
              <a:rPr lang="en-GB" sz="2500" dirty="0"/>
            </a:br>
            <a:endParaRPr lang="en-GB" sz="2500" dirty="0"/>
          </a:p>
          <a:p>
            <a:pPr lvl="1">
              <a:lnSpc>
                <a:spcPct val="90000"/>
              </a:lnSpc>
            </a:pPr>
            <a:r>
              <a:rPr lang="en-GB" sz="2500" dirty="0"/>
              <a:t>Hands-free – could be invaluable in some environments</a:t>
            </a:r>
            <a:br>
              <a:rPr lang="en-GB" sz="2500" dirty="0"/>
            </a:br>
            <a:endParaRPr lang="en-GB" sz="2500" dirty="0"/>
          </a:p>
          <a:p>
            <a:pPr lvl="1">
              <a:lnSpc>
                <a:spcPct val="90000"/>
              </a:lnSpc>
            </a:pPr>
            <a:r>
              <a:rPr lang="en-GB" sz="2500" dirty="0"/>
              <a:t>Can be used by the disabled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Natural Language Interfaces 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9050" indent="0">
              <a:buNone/>
            </a:pPr>
            <a:r>
              <a:rPr lang="en-GB" sz="2400" b="1" dirty="0" smtClean="0">
                <a:solidFill>
                  <a:schemeClr val="accent1"/>
                </a:solidFill>
              </a:rPr>
              <a:t>Disadvantages</a:t>
            </a:r>
          </a:p>
          <a:p>
            <a:pPr marL="19050" indent="0">
              <a:buNone/>
            </a:pPr>
            <a:endParaRPr lang="en-GB" sz="2400" b="1" dirty="0">
              <a:solidFill>
                <a:schemeClr val="accent1"/>
              </a:solidFill>
            </a:endParaRPr>
          </a:p>
          <a:p>
            <a:pPr lvl="1"/>
            <a:r>
              <a:rPr lang="en-GB" sz="2500" dirty="0"/>
              <a:t>Emerging technology – still contains “bugs”</a:t>
            </a:r>
            <a:br>
              <a:rPr lang="en-GB" sz="2500" dirty="0"/>
            </a:br>
            <a:endParaRPr lang="en-GB" sz="2500" dirty="0"/>
          </a:p>
          <a:p>
            <a:pPr lvl="1"/>
            <a:r>
              <a:rPr lang="en-GB" sz="2500" dirty="0"/>
              <a:t>Difficulty dealing with homonyms</a:t>
            </a:r>
            <a:br>
              <a:rPr lang="en-GB" sz="2500" dirty="0"/>
            </a:br>
            <a:endParaRPr lang="en-GB" sz="2500" dirty="0"/>
          </a:p>
          <a:p>
            <a:pPr lvl="1"/>
            <a:r>
              <a:rPr lang="en-GB" sz="2500" dirty="0"/>
              <a:t>Difficult to recognise all the different ways of saying things (and regional dialects)</a:t>
            </a:r>
            <a:br>
              <a:rPr lang="en-GB" sz="2500" dirty="0"/>
            </a:br>
            <a:endParaRPr lang="en-GB" sz="2500" dirty="0"/>
          </a:p>
          <a:p>
            <a:pPr lvl="1"/>
            <a:r>
              <a:rPr lang="en-GB" sz="2500" dirty="0"/>
              <a:t>Artificial languages are often more precise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Biometric Devices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81000" y="1676400"/>
            <a:ext cx="855027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200" dirty="0">
                <a:solidFill>
                  <a:schemeClr val="accent1"/>
                </a:solidFill>
                <a:latin typeface="+mn-lt"/>
              </a:rPr>
              <a:t>There are many ICT systems that can recognise a particular person by certain biological features such as: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The pattern of blood vessels on the retina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Finger/hand prints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Voice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Face</a:t>
            </a:r>
          </a:p>
          <a:p>
            <a:endParaRPr lang="en-GB" sz="2200" dirty="0">
              <a:solidFill>
                <a:schemeClr val="accent1"/>
              </a:solidFill>
              <a:latin typeface="+mn-lt"/>
            </a:endParaRPr>
          </a:p>
          <a:p>
            <a:r>
              <a:rPr lang="en-GB" sz="2200" dirty="0">
                <a:solidFill>
                  <a:schemeClr val="accent1"/>
                </a:solidFill>
                <a:latin typeface="+mn-lt"/>
              </a:rPr>
              <a:t>Biometric devices are currently used for: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Recognition &amp; Registration systems in schools / colleges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Recording employees as they clock in and out of work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Limiting access of computers to authorised staff</a:t>
            </a:r>
          </a:p>
          <a:p>
            <a:r>
              <a:rPr lang="en-GB" sz="2200" dirty="0">
                <a:solidFill>
                  <a:schemeClr val="accent1"/>
                </a:solidFill>
                <a:latin typeface="+mn-lt"/>
              </a:rPr>
              <a:t>Future uses include: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Passport Control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Admission to clubs and bars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Touch Screen Technology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88925" y="1663700"/>
            <a:ext cx="8550275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200" dirty="0">
                <a:solidFill>
                  <a:schemeClr val="accent1"/>
                </a:solidFill>
                <a:latin typeface="+mn-lt"/>
              </a:rPr>
              <a:t>Touch sensitive screens allow the user to make selections by touching specific areas of a screen. Typically they are used for: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Purchasing train tickets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Information points in museums or galleries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Mobile phones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Self-service checkouts in supermarkets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Satellite Navigation systems</a:t>
            </a:r>
          </a:p>
          <a:p>
            <a:endParaRPr lang="en-GB" sz="2200" dirty="0">
              <a:solidFill>
                <a:schemeClr val="accent1"/>
              </a:solidFill>
              <a:latin typeface="+mn-lt"/>
            </a:endParaRPr>
          </a:p>
          <a:p>
            <a:r>
              <a:rPr lang="en-GB" sz="2200" dirty="0">
                <a:solidFill>
                  <a:schemeClr val="accent1"/>
                </a:solidFill>
                <a:latin typeface="+mn-lt"/>
              </a:rPr>
              <a:t>The main advantages are: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Suitable for the novice user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Generally intuitive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Easier to use as no typing skills required</a:t>
            </a:r>
          </a:p>
          <a:p>
            <a:pPr lvl="1">
              <a:buFontTx/>
              <a:buChar char="•"/>
            </a:pPr>
            <a:r>
              <a:rPr lang="en-GB" sz="2200" dirty="0">
                <a:solidFill>
                  <a:schemeClr val="accent1"/>
                </a:solidFill>
                <a:latin typeface="+mn-lt"/>
              </a:rPr>
              <a:t>By using picture icons that are not always language dependant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Human Computer Interface?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700" dirty="0"/>
              <a:t>HCI is not just about software design</a:t>
            </a:r>
            <a:br>
              <a:rPr lang="en-GB" sz="2700" dirty="0"/>
            </a:br>
            <a:endParaRPr lang="en-GB" sz="2700" dirty="0"/>
          </a:p>
          <a:p>
            <a:r>
              <a:rPr lang="en-GB" sz="2700" dirty="0"/>
              <a:t>HCI applies to more than just desktop PCs!!!</a:t>
            </a:r>
            <a:br>
              <a:rPr lang="en-GB" sz="2700" dirty="0"/>
            </a:br>
            <a:endParaRPr lang="en-GB" sz="2700" dirty="0"/>
          </a:p>
          <a:p>
            <a:r>
              <a:rPr lang="en-GB" sz="2700" dirty="0"/>
              <a:t>No such thing as “the best HCI”. Choice of interface will depend on:</a:t>
            </a:r>
          </a:p>
          <a:p>
            <a:pPr lvl="1"/>
            <a:r>
              <a:rPr lang="en-GB" sz="2200" dirty="0"/>
              <a:t>Physical environment</a:t>
            </a:r>
          </a:p>
          <a:p>
            <a:pPr lvl="1"/>
            <a:r>
              <a:rPr lang="en-GB" sz="2200" dirty="0"/>
              <a:t>Experience of users</a:t>
            </a:r>
          </a:p>
          <a:p>
            <a:pPr lvl="1"/>
            <a:r>
              <a:rPr lang="en-GB" sz="2200" dirty="0"/>
              <a:t>Amount of info that needs to be gathered/conveyed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Good Interface Design 1</a:t>
            </a:r>
          </a:p>
        </p:txBody>
      </p:sp>
      <p:sp>
        <p:nvSpPr>
          <p:cNvPr id="18437" name="Rectangle 1029"/>
          <p:cNvSpPr>
            <a:spLocks noChangeArrowheads="1"/>
          </p:cNvSpPr>
          <p:nvPr/>
        </p:nvSpPr>
        <p:spPr bwMode="auto">
          <a:xfrm>
            <a:off x="539750" y="2420938"/>
            <a:ext cx="1981200" cy="7651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>
                <a:solidFill>
                  <a:schemeClr val="bg1"/>
                </a:solidFill>
              </a:rPr>
              <a:t>SAFELY</a:t>
            </a:r>
          </a:p>
        </p:txBody>
      </p:sp>
      <p:sp>
        <p:nvSpPr>
          <p:cNvPr id="18438" name="Rectangle 1030"/>
          <p:cNvSpPr>
            <a:spLocks noChangeArrowheads="1"/>
          </p:cNvSpPr>
          <p:nvPr/>
        </p:nvSpPr>
        <p:spPr bwMode="auto">
          <a:xfrm>
            <a:off x="539750" y="3429000"/>
            <a:ext cx="1981200" cy="755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200"/>
              <a:t>EFFECTIVELY</a:t>
            </a:r>
          </a:p>
        </p:txBody>
      </p:sp>
      <p:sp>
        <p:nvSpPr>
          <p:cNvPr id="18439" name="Rectangle 1031"/>
          <p:cNvSpPr>
            <a:spLocks noChangeArrowheads="1"/>
          </p:cNvSpPr>
          <p:nvPr/>
        </p:nvSpPr>
        <p:spPr bwMode="auto">
          <a:xfrm>
            <a:off x="539750" y="4437063"/>
            <a:ext cx="1981200" cy="7477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200"/>
              <a:t>EFFICIENTLY</a:t>
            </a:r>
          </a:p>
        </p:txBody>
      </p:sp>
      <p:sp>
        <p:nvSpPr>
          <p:cNvPr id="18440" name="Rectangle 1032"/>
          <p:cNvSpPr>
            <a:spLocks noChangeArrowheads="1"/>
          </p:cNvSpPr>
          <p:nvPr/>
        </p:nvSpPr>
        <p:spPr bwMode="auto">
          <a:xfrm>
            <a:off x="533400" y="5445125"/>
            <a:ext cx="1981200" cy="738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ENJOYABLY</a:t>
            </a:r>
          </a:p>
        </p:txBody>
      </p:sp>
      <p:sp>
        <p:nvSpPr>
          <p:cNvPr id="18441" name="Line 1033"/>
          <p:cNvSpPr>
            <a:spLocks noChangeShapeType="1"/>
          </p:cNvSpPr>
          <p:nvPr/>
        </p:nvSpPr>
        <p:spPr bwMode="auto">
          <a:xfrm>
            <a:off x="2555875" y="285273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18442" name="Line 1034"/>
          <p:cNvSpPr>
            <a:spLocks noChangeShapeType="1"/>
          </p:cNvSpPr>
          <p:nvPr/>
        </p:nvSpPr>
        <p:spPr bwMode="auto">
          <a:xfrm>
            <a:off x="2555875" y="378936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18443" name="Line 1035"/>
          <p:cNvSpPr>
            <a:spLocks noChangeShapeType="1"/>
          </p:cNvSpPr>
          <p:nvPr/>
        </p:nvSpPr>
        <p:spPr bwMode="auto">
          <a:xfrm>
            <a:off x="2555875" y="47974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18444" name="Line 1036"/>
          <p:cNvSpPr>
            <a:spLocks noChangeShapeType="1"/>
          </p:cNvSpPr>
          <p:nvPr/>
        </p:nvSpPr>
        <p:spPr bwMode="auto">
          <a:xfrm>
            <a:off x="2555875" y="580548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18445" name="Text Box 1037"/>
          <p:cNvSpPr txBox="1">
            <a:spLocks noChangeArrowheads="1"/>
          </p:cNvSpPr>
          <p:nvPr/>
        </p:nvSpPr>
        <p:spPr bwMode="auto">
          <a:xfrm>
            <a:off x="3276600" y="2492375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1"/>
                </a:solidFill>
                <a:latin typeface="+mn-lt"/>
              </a:rPr>
              <a:t>Tasks can be completed without risk – e.g. flying an aeroplane.</a:t>
            </a:r>
          </a:p>
        </p:txBody>
      </p:sp>
      <p:sp>
        <p:nvSpPr>
          <p:cNvPr id="18446" name="Text Box 1038"/>
          <p:cNvSpPr txBox="1">
            <a:spLocks noChangeArrowheads="1"/>
          </p:cNvSpPr>
          <p:nvPr/>
        </p:nvSpPr>
        <p:spPr bwMode="auto">
          <a:xfrm>
            <a:off x="3276600" y="3500438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1"/>
                </a:solidFill>
                <a:latin typeface="+mn-lt"/>
              </a:rPr>
              <a:t>Being able to do the right task and do it well – e.g. videoing a TV programme</a:t>
            </a:r>
          </a:p>
        </p:txBody>
      </p:sp>
      <p:sp>
        <p:nvSpPr>
          <p:cNvPr id="18447" name="Text Box 1039"/>
          <p:cNvSpPr txBox="1">
            <a:spLocks noChangeArrowheads="1"/>
          </p:cNvSpPr>
          <p:nvPr/>
        </p:nvSpPr>
        <p:spPr bwMode="auto">
          <a:xfrm>
            <a:off x="3276600" y="4437063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1"/>
                </a:solidFill>
                <a:latin typeface="+mn-lt"/>
              </a:rPr>
              <a:t>To carry out tasks quickly and correctly – e.g. at a cashpoint</a:t>
            </a:r>
          </a:p>
        </p:txBody>
      </p:sp>
      <p:sp>
        <p:nvSpPr>
          <p:cNvPr id="18448" name="Text Box 1040"/>
          <p:cNvSpPr txBox="1">
            <a:spLocks noChangeArrowheads="1"/>
          </p:cNvSpPr>
          <p:nvPr/>
        </p:nvSpPr>
        <p:spPr bwMode="auto">
          <a:xfrm>
            <a:off x="3276600" y="5345113"/>
            <a:ext cx="548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1"/>
                </a:solidFill>
                <a:latin typeface="+mn-lt"/>
              </a:rPr>
              <a:t>Users should be able to enjoy what they are doing, not be frustrated by the interface – e.g. educational programs</a:t>
            </a:r>
          </a:p>
        </p:txBody>
      </p:sp>
      <p:sp>
        <p:nvSpPr>
          <p:cNvPr id="18449" name="Text Box 1041"/>
          <p:cNvSpPr txBox="1">
            <a:spLocks noChangeArrowheads="1"/>
          </p:cNvSpPr>
          <p:nvPr/>
        </p:nvSpPr>
        <p:spPr bwMode="auto">
          <a:xfrm>
            <a:off x="539750" y="1844675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1"/>
                </a:solidFill>
                <a:latin typeface="+mn-lt"/>
              </a:rPr>
              <a:t>Users should be able to use an interface: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  <p:bldP spid="18443" grpId="0" animBg="1"/>
      <p:bldP spid="18444" grpId="0" animBg="1"/>
      <p:bldP spid="18445" grpId="0"/>
      <p:bldP spid="18446" grpId="0"/>
      <p:bldP spid="18447" grpId="0"/>
      <p:bldP spid="184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Good Interface Design 2</a:t>
            </a:r>
          </a:p>
        </p:txBody>
      </p:sp>
      <p:sp>
        <p:nvSpPr>
          <p:cNvPr id="21508" name="Rectangle 1028"/>
          <p:cNvSpPr>
            <a:spLocks noChangeArrowheads="1"/>
          </p:cNvSpPr>
          <p:nvPr/>
        </p:nvSpPr>
        <p:spPr bwMode="auto">
          <a:xfrm>
            <a:off x="539750" y="2565400"/>
            <a:ext cx="1981200" cy="6985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>
                <a:solidFill>
                  <a:schemeClr val="bg1"/>
                </a:solidFill>
              </a:rPr>
              <a:t>WHO</a:t>
            </a:r>
          </a:p>
        </p:txBody>
      </p:sp>
      <p:sp>
        <p:nvSpPr>
          <p:cNvPr id="21509" name="Rectangle 1029"/>
          <p:cNvSpPr>
            <a:spLocks noChangeArrowheads="1"/>
          </p:cNvSpPr>
          <p:nvPr/>
        </p:nvSpPr>
        <p:spPr bwMode="auto">
          <a:xfrm>
            <a:off x="533400" y="3500438"/>
            <a:ext cx="1981200" cy="6905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WHAT</a:t>
            </a:r>
          </a:p>
        </p:txBody>
      </p:sp>
      <p:sp>
        <p:nvSpPr>
          <p:cNvPr id="21510" name="Rectangle 1030"/>
          <p:cNvSpPr>
            <a:spLocks noChangeArrowheads="1"/>
          </p:cNvSpPr>
          <p:nvPr/>
        </p:nvSpPr>
        <p:spPr bwMode="auto">
          <a:xfrm>
            <a:off x="539750" y="4437063"/>
            <a:ext cx="1981200" cy="681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/>
              <a:t>ENVIRONMENT</a:t>
            </a:r>
          </a:p>
        </p:txBody>
      </p:sp>
      <p:sp>
        <p:nvSpPr>
          <p:cNvPr id="21511" name="Rectangle 1031"/>
          <p:cNvSpPr>
            <a:spLocks noChangeArrowheads="1"/>
          </p:cNvSpPr>
          <p:nvPr/>
        </p:nvSpPr>
        <p:spPr bwMode="auto">
          <a:xfrm>
            <a:off x="539750" y="5445125"/>
            <a:ext cx="1981200" cy="6715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/>
              <a:t>FEASIBILITY</a:t>
            </a:r>
          </a:p>
        </p:txBody>
      </p:sp>
      <p:sp>
        <p:nvSpPr>
          <p:cNvPr id="21512" name="Line 1032"/>
          <p:cNvSpPr>
            <a:spLocks noChangeShapeType="1"/>
          </p:cNvSpPr>
          <p:nvPr/>
        </p:nvSpPr>
        <p:spPr bwMode="auto">
          <a:xfrm>
            <a:off x="2627313" y="29241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21513" name="Line 1033"/>
          <p:cNvSpPr>
            <a:spLocks noChangeShapeType="1"/>
          </p:cNvSpPr>
          <p:nvPr/>
        </p:nvSpPr>
        <p:spPr bwMode="auto">
          <a:xfrm>
            <a:off x="2627313" y="3860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21514" name="Line 1034"/>
          <p:cNvSpPr>
            <a:spLocks noChangeShapeType="1"/>
          </p:cNvSpPr>
          <p:nvPr/>
        </p:nvSpPr>
        <p:spPr bwMode="auto">
          <a:xfrm>
            <a:off x="2627313" y="47974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21515" name="Line 1035"/>
          <p:cNvSpPr>
            <a:spLocks noChangeShapeType="1"/>
          </p:cNvSpPr>
          <p:nvPr/>
        </p:nvSpPr>
        <p:spPr bwMode="auto">
          <a:xfrm>
            <a:off x="2627313" y="580548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21516" name="Text Box 1036"/>
          <p:cNvSpPr txBox="1">
            <a:spLocks noChangeArrowheads="1"/>
          </p:cNvSpPr>
          <p:nvPr/>
        </p:nvSpPr>
        <p:spPr bwMode="auto">
          <a:xfrm>
            <a:off x="3419475" y="2565400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1"/>
                </a:solidFill>
                <a:latin typeface="+mn-lt"/>
              </a:rPr>
              <a:t>Who is going to use the system, what are their ages, etc.?</a:t>
            </a:r>
          </a:p>
        </p:txBody>
      </p:sp>
      <p:sp>
        <p:nvSpPr>
          <p:cNvPr id="21517" name="Text Box 1037"/>
          <p:cNvSpPr txBox="1">
            <a:spLocks noChangeArrowheads="1"/>
          </p:cNvSpPr>
          <p:nvPr/>
        </p:nvSpPr>
        <p:spPr bwMode="auto">
          <a:xfrm>
            <a:off x="3419475" y="3500438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1"/>
                </a:solidFill>
                <a:latin typeface="+mn-lt"/>
              </a:rPr>
              <a:t>What tasks are they likely to want to perform? Repetitive, complex, simple, etc.</a:t>
            </a:r>
          </a:p>
        </p:txBody>
      </p:sp>
      <p:sp>
        <p:nvSpPr>
          <p:cNvPr id="21518" name="Text Box 1038"/>
          <p:cNvSpPr txBox="1">
            <a:spLocks noChangeArrowheads="1"/>
          </p:cNvSpPr>
          <p:nvPr/>
        </p:nvSpPr>
        <p:spPr bwMode="auto">
          <a:xfrm>
            <a:off x="3419475" y="4437063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1"/>
                </a:solidFill>
                <a:latin typeface="+mn-lt"/>
              </a:rPr>
              <a:t>Where is the computer to be used? In a hazardous or noisy environment?</a:t>
            </a:r>
          </a:p>
        </p:txBody>
      </p:sp>
      <p:sp>
        <p:nvSpPr>
          <p:cNvPr id="21519" name="Text Box 1039"/>
          <p:cNvSpPr txBox="1">
            <a:spLocks noChangeArrowheads="1"/>
          </p:cNvSpPr>
          <p:nvPr/>
        </p:nvSpPr>
        <p:spPr bwMode="auto">
          <a:xfrm>
            <a:off x="3419475" y="5300663"/>
            <a:ext cx="5943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accent1"/>
                </a:solidFill>
                <a:latin typeface="+mn-lt"/>
              </a:rPr>
              <a:t>What is technologically available? Designers should not add elements to the interface that cannot actually be used out easily.</a:t>
            </a:r>
          </a:p>
        </p:txBody>
      </p:sp>
      <p:sp>
        <p:nvSpPr>
          <p:cNvPr id="21520" name="Text Box 1040"/>
          <p:cNvSpPr txBox="1">
            <a:spLocks noChangeArrowheads="1"/>
          </p:cNvSpPr>
          <p:nvPr/>
        </p:nvSpPr>
        <p:spPr bwMode="auto">
          <a:xfrm>
            <a:off x="468313" y="1916113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accent1"/>
                </a:solidFill>
                <a:latin typeface="+mn-lt"/>
              </a:rPr>
              <a:t>There are four considerations for an interface designer: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/>
      <p:bldP spid="21517" grpId="0"/>
      <p:bldP spid="21518" grpId="0"/>
      <p:bldP spid="215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User Interfaces – 4 Types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76250" indent="-457200">
              <a:buAutoNum type="arabicPeriod"/>
            </a:pPr>
            <a:r>
              <a:rPr lang="en-GB" sz="2400" b="1" dirty="0" smtClean="0">
                <a:solidFill>
                  <a:schemeClr val="accent1"/>
                </a:solidFill>
              </a:rPr>
              <a:t>Command </a:t>
            </a:r>
            <a:r>
              <a:rPr lang="en-GB" sz="2400" b="1" dirty="0">
                <a:solidFill>
                  <a:schemeClr val="accent1"/>
                </a:solidFill>
              </a:rPr>
              <a:t>Line Interface (CLI</a:t>
            </a:r>
            <a:r>
              <a:rPr lang="en-GB" sz="2400" b="1" dirty="0" smtClean="0">
                <a:solidFill>
                  <a:schemeClr val="accent1"/>
                </a:solidFill>
              </a:rPr>
              <a:t>)</a:t>
            </a:r>
          </a:p>
          <a:p>
            <a:pPr marL="476250" indent="-457200">
              <a:buAutoNum type="arabicPeriod"/>
            </a:pPr>
            <a:endParaRPr lang="en-GB" b="1" dirty="0">
              <a:solidFill>
                <a:schemeClr val="tx2"/>
              </a:solidFill>
            </a:endParaRPr>
          </a:p>
          <a:p>
            <a:pPr marL="115888" lvl="1" indent="0">
              <a:buNone/>
            </a:pPr>
            <a:r>
              <a:rPr lang="en-GB" sz="2400" dirty="0"/>
              <a:t>A CLI displays a prompt, the user types a command on the keyboard and executes the command. The computer executes the command, providing textual output.</a:t>
            </a:r>
            <a:br>
              <a:rPr lang="en-GB" sz="2400" dirty="0"/>
            </a:br>
            <a:endParaRPr lang="en-GB" sz="2400" dirty="0"/>
          </a:p>
          <a:p>
            <a:pPr marL="1905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2</a:t>
            </a:r>
            <a:r>
              <a:rPr lang="en-GB" sz="2400" b="1" dirty="0">
                <a:solidFill>
                  <a:schemeClr val="accent1"/>
                </a:solidFill>
              </a:rPr>
              <a:t>. Menu Driven </a:t>
            </a:r>
            <a:r>
              <a:rPr lang="en-GB" sz="2400" b="1" dirty="0" smtClean="0">
                <a:solidFill>
                  <a:schemeClr val="accent1"/>
                </a:solidFill>
              </a:rPr>
              <a:t>Interface</a:t>
            </a:r>
          </a:p>
          <a:p>
            <a:pPr marL="19050" indent="0">
              <a:buNone/>
            </a:pPr>
            <a:endParaRPr lang="en-GB" b="1" dirty="0">
              <a:solidFill>
                <a:schemeClr val="accent1"/>
              </a:solidFill>
            </a:endParaRPr>
          </a:p>
          <a:p>
            <a:pPr marL="115888" lvl="1" indent="0">
              <a:buNone/>
            </a:pPr>
            <a:r>
              <a:rPr lang="en-GB" sz="2400" dirty="0"/>
              <a:t>The user has a list of items to choose from, and can make selections by highlighting one.</a:t>
            </a:r>
            <a:r>
              <a:rPr lang="en-GB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User Interfaces – 4 Types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9050" indent="0">
              <a:buNone/>
            </a:pPr>
            <a:r>
              <a:rPr lang="en-GB" sz="2400" b="1" dirty="0">
                <a:solidFill>
                  <a:schemeClr val="accent1"/>
                </a:solidFill>
              </a:rPr>
              <a:t>3. Graphical User Interface (GUI</a:t>
            </a:r>
            <a:r>
              <a:rPr lang="en-GB" sz="2400" b="1" dirty="0" smtClean="0">
                <a:solidFill>
                  <a:schemeClr val="accent1"/>
                </a:solidFill>
              </a:rPr>
              <a:t>)</a:t>
            </a:r>
          </a:p>
          <a:p>
            <a:pPr marL="19050" indent="0">
              <a:buNone/>
            </a:pPr>
            <a:endParaRPr lang="en-GB" b="1" dirty="0">
              <a:solidFill>
                <a:schemeClr val="accent1"/>
              </a:solidFill>
            </a:endParaRPr>
          </a:p>
          <a:p>
            <a:pPr marL="115888" lvl="1" indent="0">
              <a:buNone/>
            </a:pPr>
            <a:r>
              <a:rPr lang="en-GB" sz="2400" dirty="0"/>
              <a:t>Uses windows, icons, menus and pointers (WIMP) which can be manipulated by a mouse (and often to an extent by a keyboard as well). </a:t>
            </a:r>
            <a:br>
              <a:rPr lang="en-GB" sz="2400" dirty="0"/>
            </a:br>
            <a:endParaRPr lang="en-GB" sz="2400" dirty="0"/>
          </a:p>
          <a:p>
            <a:pPr marL="19050" indent="0">
              <a:buNone/>
            </a:pPr>
            <a:r>
              <a:rPr lang="en-GB" sz="2400" b="1" dirty="0">
                <a:solidFill>
                  <a:schemeClr val="accent1"/>
                </a:solidFill>
              </a:rPr>
              <a:t>4. Natural Language </a:t>
            </a:r>
            <a:r>
              <a:rPr lang="en-GB" sz="2400" b="1" dirty="0" smtClean="0">
                <a:solidFill>
                  <a:schemeClr val="accent1"/>
                </a:solidFill>
              </a:rPr>
              <a:t>Interface</a:t>
            </a:r>
          </a:p>
          <a:p>
            <a:pPr marL="19050" indent="0">
              <a:buNone/>
            </a:pPr>
            <a:endParaRPr lang="en-GB" b="1" dirty="0">
              <a:solidFill>
                <a:schemeClr val="accent1"/>
              </a:solidFill>
            </a:endParaRPr>
          </a:p>
          <a:p>
            <a:pPr marL="115888" lvl="1" indent="0">
              <a:buNone/>
            </a:pPr>
            <a:r>
              <a:rPr lang="en-GB" sz="2400" dirty="0"/>
              <a:t>Can range from simple command systems to voice activated text processing. Commands are spoken in “normal”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Command Line Interfaces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16113"/>
            <a:ext cx="7554913" cy="4038600"/>
          </a:xfrm>
        </p:spPr>
        <p:txBody>
          <a:bodyPr/>
          <a:lstStyle/>
          <a:p>
            <a:pPr marL="19050" indent="0">
              <a:buNone/>
            </a:pPr>
            <a:r>
              <a:rPr lang="en-GB" sz="2400" b="1" dirty="0" smtClean="0">
                <a:solidFill>
                  <a:schemeClr val="accent1"/>
                </a:solidFill>
              </a:rPr>
              <a:t>Advantages</a:t>
            </a:r>
          </a:p>
          <a:p>
            <a:pPr marL="19050" indent="0">
              <a:buNone/>
            </a:pPr>
            <a:endParaRPr lang="en-GB" b="1" dirty="0">
              <a:solidFill>
                <a:schemeClr val="accent1"/>
              </a:solidFill>
            </a:endParaRPr>
          </a:p>
          <a:p>
            <a:pPr lvl="1"/>
            <a:r>
              <a:rPr lang="en-GB" sz="2400" dirty="0"/>
              <a:t>Very flexible with the use of “switches” (options)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Good for “expert” </a:t>
            </a:r>
            <a:br>
              <a:rPr lang="en-GB" sz="2400" dirty="0"/>
            </a:br>
            <a:r>
              <a:rPr lang="en-GB" sz="2400" dirty="0"/>
              <a:t>users - can quickly</a:t>
            </a:r>
            <a:br>
              <a:rPr lang="en-GB" sz="2400" dirty="0"/>
            </a:br>
            <a:r>
              <a:rPr lang="en-GB" sz="2400" dirty="0"/>
              <a:t>access commands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Uses the fewest </a:t>
            </a:r>
            <a:br>
              <a:rPr lang="en-GB" sz="2400" dirty="0"/>
            </a:br>
            <a:r>
              <a:rPr lang="en-GB" sz="2400" dirty="0"/>
              <a:t>system resources</a:t>
            </a:r>
          </a:p>
        </p:txBody>
      </p:sp>
      <p:pic>
        <p:nvPicPr>
          <p:cNvPr id="8197" name="Picture 5" descr="isend-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3213100"/>
            <a:ext cx="4249738" cy="2474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Command Line Interfaces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8058150" cy="4038600"/>
          </a:xfrm>
        </p:spPr>
        <p:txBody>
          <a:bodyPr/>
          <a:lstStyle/>
          <a:p>
            <a:pPr marL="19050" indent="0">
              <a:buNone/>
            </a:pPr>
            <a:r>
              <a:rPr lang="en-GB" sz="2400" b="1" dirty="0" smtClean="0">
                <a:solidFill>
                  <a:schemeClr val="accent1"/>
                </a:solidFill>
              </a:rPr>
              <a:t>Disadvantages</a:t>
            </a:r>
          </a:p>
          <a:p>
            <a:pPr marL="19050" indent="0">
              <a:buNone/>
            </a:pPr>
            <a:endParaRPr lang="en-GB" b="1" dirty="0">
              <a:solidFill>
                <a:schemeClr val="accent1"/>
              </a:solidFill>
            </a:endParaRPr>
          </a:p>
          <a:p>
            <a:pPr lvl="1"/>
            <a:r>
              <a:rPr lang="en-GB" sz="2400" dirty="0"/>
              <a:t>Requires the user to learn “complex” commands or language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“Hidden” features i.e. if you don’t know the commands you wont know the features are there!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Not very good for novice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Command Line Interfaces 3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16113"/>
            <a:ext cx="7696200" cy="4038600"/>
          </a:xfrm>
        </p:spPr>
        <p:txBody>
          <a:bodyPr/>
          <a:lstStyle/>
          <a:p>
            <a:pPr marL="19050" indent="0">
              <a:buNone/>
            </a:pPr>
            <a:r>
              <a:rPr lang="en-GB" sz="2400" b="1" dirty="0" smtClean="0">
                <a:solidFill>
                  <a:schemeClr val="accent1"/>
                </a:solidFill>
              </a:rPr>
              <a:t>Command </a:t>
            </a:r>
            <a:r>
              <a:rPr lang="en-GB" sz="2400" b="1" dirty="0">
                <a:solidFill>
                  <a:schemeClr val="accent1"/>
                </a:solidFill>
              </a:rPr>
              <a:t>Line Interface </a:t>
            </a:r>
            <a:r>
              <a:rPr lang="en-GB" sz="2400" b="1" dirty="0" smtClean="0">
                <a:solidFill>
                  <a:schemeClr val="accent1"/>
                </a:solidFill>
              </a:rPr>
              <a:t>Applications</a:t>
            </a:r>
          </a:p>
          <a:p>
            <a:pPr marL="19050" indent="0">
              <a:buNone/>
            </a:pPr>
            <a:endParaRPr lang="en-GB" b="1" dirty="0">
              <a:solidFill>
                <a:schemeClr val="accent1"/>
              </a:solidFill>
            </a:endParaRPr>
          </a:p>
          <a:p>
            <a:pPr lvl="1"/>
            <a:r>
              <a:rPr lang="en-GB" sz="2400" dirty="0"/>
              <a:t>System administration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Engineering applications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Scientific applications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Ideal for visually impaired </a:t>
            </a:r>
            <a:br>
              <a:rPr lang="en-GB" sz="2400" dirty="0"/>
            </a:br>
            <a:r>
              <a:rPr lang="en-GB" sz="2400" dirty="0"/>
              <a:t>users!!!</a:t>
            </a:r>
          </a:p>
        </p:txBody>
      </p:sp>
      <p:pic>
        <p:nvPicPr>
          <p:cNvPr id="13317" name="Picture 5" descr="c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2781300"/>
            <a:ext cx="3852863" cy="281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623</Words>
  <Application>Microsoft Office PowerPoint</Application>
  <PresentationFormat>On-screen Show (4:3)</PresentationFormat>
  <Paragraphs>146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Corbel</vt:lpstr>
      <vt:lpstr>Times New Roman</vt:lpstr>
      <vt:lpstr>Wingdings</vt:lpstr>
      <vt:lpstr>1_YBG</vt:lpstr>
      <vt:lpstr>PowerPoint Presentation</vt:lpstr>
      <vt:lpstr>Human Computer Interface?</vt:lpstr>
      <vt:lpstr>Good Interface Design 1</vt:lpstr>
      <vt:lpstr>Good Interface Design 2</vt:lpstr>
      <vt:lpstr>User Interfaces – 4 Types</vt:lpstr>
      <vt:lpstr>User Interfaces – 4 Types</vt:lpstr>
      <vt:lpstr>Command Line Interfaces 1</vt:lpstr>
      <vt:lpstr>Command Line Interfaces 2</vt:lpstr>
      <vt:lpstr>Command Line Interfaces 3</vt:lpstr>
      <vt:lpstr>Menu Driven Interfaces 1</vt:lpstr>
      <vt:lpstr>Menu Driven Interfaces 2</vt:lpstr>
      <vt:lpstr>Menu Driven Interfaces 3</vt:lpstr>
      <vt:lpstr>Graphical User Interfaces 1</vt:lpstr>
      <vt:lpstr>Graphical User Interfaces 2</vt:lpstr>
      <vt:lpstr>Benefits of a common interface</vt:lpstr>
      <vt:lpstr>Natural Language Interfaces 1</vt:lpstr>
      <vt:lpstr>Natural Language Interfaces 2</vt:lpstr>
      <vt:lpstr>Biometric Devices</vt:lpstr>
      <vt:lpstr>Touch Screen Technology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Interface</dc:title>
  <dc:creator>Craig Davies</dc:creator>
  <cp:lastModifiedBy>Craig Davies</cp:lastModifiedBy>
  <cp:revision>12</cp:revision>
  <dcterms:created xsi:type="dcterms:W3CDTF">2007-04-01T08:39:37Z</dcterms:created>
  <dcterms:modified xsi:type="dcterms:W3CDTF">2015-04-08T11:08:53Z</dcterms:modified>
</cp:coreProperties>
</file>