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8" r:id="rId13"/>
    <p:sldId id="270" r:id="rId14"/>
    <p:sldId id="271" r:id="rId15"/>
    <p:sldId id="272" r:id="rId16"/>
    <p:sldId id="273" r:id="rId17"/>
    <p:sldId id="274" r:id="rId18"/>
    <p:sldId id="275" r:id="rId19"/>
    <p:sldId id="276" r:id="rId20"/>
    <p:sldId id="26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chemeClr val="tx1"/>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CFE9096A-595B-4568-9EB4-2F020221A728}" type="datetimeFigureOut">
              <a:rPr lang="en-GB" smtClean="0"/>
              <a:t>11/03/2015</a:t>
            </a:fld>
            <a:endParaRPr lang="en-GB"/>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A60E904-5AD3-4F68-ABDE-7C84DF1A2260}" type="slidenum">
              <a:rPr lang="en-GB" smtClean="0"/>
              <a:t>‹#›</a:t>
            </a:fld>
            <a:endParaRPr lang="en-GB"/>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05479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E9096A-595B-4568-9EB4-2F020221A728}" type="datetimeFigureOut">
              <a:rPr lang="en-GB" smtClean="0"/>
              <a:t>11/03/2015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0E904-5AD3-4F68-ABDE-7C84DF1A2260}" type="slidenum">
              <a:rPr lang="en-GB" smtClean="0"/>
              <a:t>‹#›</a:t>
            </a:fld>
            <a:endParaRPr lang="en-GB"/>
          </a:p>
        </p:txBody>
      </p:sp>
    </p:spTree>
    <p:extLst>
      <p:ext uri="{BB962C8B-B14F-4D97-AF65-F5344CB8AC3E}">
        <p14:creationId xmlns:p14="http://schemas.microsoft.com/office/powerpoint/2010/main" val="2520575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E9096A-595B-4568-9EB4-2F020221A728}" type="datetimeFigureOut">
              <a:rPr lang="en-GB" smtClean="0"/>
              <a:t>11/03/2015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0E904-5AD3-4F68-ABDE-7C84DF1A2260}" type="slidenum">
              <a:rPr lang="en-GB" smtClean="0"/>
              <a:t>‹#›</a:t>
            </a:fld>
            <a:endParaRPr lang="en-GB"/>
          </a:p>
        </p:txBody>
      </p:sp>
    </p:spTree>
    <p:extLst>
      <p:ext uri="{BB962C8B-B14F-4D97-AF65-F5344CB8AC3E}">
        <p14:creationId xmlns:p14="http://schemas.microsoft.com/office/powerpoint/2010/main" val="2477135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u="sng" baseline="0">
                <a:solidFill>
                  <a:schemeClr val="accent1">
                    <a:lumMod val="75000"/>
                  </a:schemeClr>
                </a:solidFill>
                <a:uFill>
                  <a:solidFill>
                    <a:schemeClr val="accent2"/>
                  </a:solidFill>
                </a:u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solidFill>
                  <a:schemeClr val="accent1">
                    <a:lumMod val="75000"/>
                  </a:schemeClr>
                </a:solidFill>
              </a:defRPr>
            </a:lvl1pPr>
            <a:lvl2pPr>
              <a:defRPr>
                <a:solidFill>
                  <a:schemeClr val="accent1">
                    <a:lumMod val="75000"/>
                  </a:schemeClr>
                </a:solidFill>
              </a:defRPr>
            </a:lvl2pPr>
            <a:lvl3pPr>
              <a:defRPr>
                <a:solidFill>
                  <a:schemeClr val="accent1">
                    <a:lumMod val="75000"/>
                  </a:schemeClr>
                </a:solidFill>
              </a:defRPr>
            </a:lvl3pPr>
            <a:lvl4pPr>
              <a:defRPr>
                <a:solidFill>
                  <a:schemeClr val="accent1">
                    <a:lumMod val="75000"/>
                  </a:schemeClr>
                </a:solidFill>
              </a:defRPr>
            </a:lvl4pPr>
            <a:lvl5pPr>
              <a:defRPr>
                <a:solidFill>
                  <a:schemeClr val="accent1">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E9096A-595B-4568-9EB4-2F020221A728}" type="datetimeFigureOut">
              <a:rPr lang="en-GB" smtClean="0"/>
              <a:t>11/03/2015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0E904-5AD3-4F68-ABDE-7C84DF1A2260}" type="slidenum">
              <a:rPr lang="en-GB" smtClean="0"/>
              <a:t>‹#›</a:t>
            </a:fld>
            <a:endParaRPr lang="en-GB"/>
          </a:p>
        </p:txBody>
      </p:sp>
    </p:spTree>
    <p:extLst>
      <p:ext uri="{BB962C8B-B14F-4D97-AF65-F5344CB8AC3E}">
        <p14:creationId xmlns:p14="http://schemas.microsoft.com/office/powerpoint/2010/main" val="1087573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solidFill>
                  <a:schemeClr val="accent1">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E9096A-595B-4568-9EB4-2F020221A728}" type="datetimeFigureOut">
              <a:rPr lang="en-GB" smtClean="0"/>
              <a:t>11/03/2015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0E904-5AD3-4F68-ABDE-7C84DF1A2260}" type="slidenum">
              <a:rPr lang="en-GB" smtClean="0"/>
              <a:t>‹#›</a:t>
            </a:fld>
            <a:endParaRPr lang="en-GB"/>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02183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solidFill>
                  <a:schemeClr val="accent1">
                    <a:lumMod val="75000"/>
                  </a:schemeClr>
                </a:solidFill>
              </a:defRPr>
            </a:lvl1pPr>
            <a:lvl2pPr>
              <a:defRPr sz="1500">
                <a:solidFill>
                  <a:schemeClr val="accent1">
                    <a:lumMod val="75000"/>
                  </a:schemeClr>
                </a:solidFill>
              </a:defRPr>
            </a:lvl2pPr>
            <a:lvl3pPr>
              <a:defRPr sz="1350">
                <a:solidFill>
                  <a:schemeClr val="accent1">
                    <a:lumMod val="75000"/>
                  </a:schemeClr>
                </a:solidFill>
              </a:defRPr>
            </a:lvl3pPr>
            <a:lvl4pPr>
              <a:defRPr sz="1200">
                <a:solidFill>
                  <a:schemeClr val="accent1">
                    <a:lumMod val="75000"/>
                  </a:schemeClr>
                </a:solidFill>
              </a:defRPr>
            </a:lvl4pPr>
            <a:lvl5pPr>
              <a:defRPr sz="1200">
                <a:solidFill>
                  <a:schemeClr val="accent1">
                    <a:lumMod val="75000"/>
                  </a:schemeClr>
                </a:solidFill>
              </a:defRPr>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solidFill>
                  <a:schemeClr val="accent1">
                    <a:lumMod val="75000"/>
                  </a:schemeClr>
                </a:solidFill>
              </a:defRPr>
            </a:lvl1pPr>
            <a:lvl2pPr>
              <a:defRPr sz="1500">
                <a:solidFill>
                  <a:schemeClr val="accent1">
                    <a:lumMod val="75000"/>
                  </a:schemeClr>
                </a:solidFill>
              </a:defRPr>
            </a:lvl2pPr>
            <a:lvl3pPr>
              <a:defRPr sz="1350">
                <a:solidFill>
                  <a:schemeClr val="accent1">
                    <a:lumMod val="75000"/>
                  </a:schemeClr>
                </a:solidFill>
              </a:defRPr>
            </a:lvl3pPr>
            <a:lvl4pPr>
              <a:defRPr sz="1200">
                <a:solidFill>
                  <a:schemeClr val="accent1">
                    <a:lumMod val="75000"/>
                  </a:schemeClr>
                </a:solidFill>
              </a:defRPr>
            </a:lvl4pPr>
            <a:lvl5pPr>
              <a:defRPr sz="1200">
                <a:solidFill>
                  <a:schemeClr val="accent1">
                    <a:lumMod val="75000"/>
                  </a:schemeClr>
                </a:solidFill>
              </a:defRPr>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E9096A-595B-4568-9EB4-2F020221A728}" type="datetimeFigureOut">
              <a:rPr lang="en-GB" smtClean="0"/>
              <a:t>11/03/2015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60E904-5AD3-4F68-ABDE-7C84DF1A2260}" type="slidenum">
              <a:rPr lang="en-GB" smtClean="0"/>
              <a:t>‹#›</a:t>
            </a:fld>
            <a:endParaRPr lang="en-GB"/>
          </a:p>
        </p:txBody>
      </p:sp>
    </p:spTree>
    <p:extLst>
      <p:ext uri="{BB962C8B-B14F-4D97-AF65-F5344CB8AC3E}">
        <p14:creationId xmlns:p14="http://schemas.microsoft.com/office/powerpoint/2010/main" val="136004410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E9096A-595B-4568-9EB4-2F020221A728}" type="datetimeFigureOut">
              <a:rPr lang="en-GB" smtClean="0"/>
              <a:t>11/03/2015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A60E904-5AD3-4F68-ABDE-7C84DF1A2260}" type="slidenum">
              <a:rPr lang="en-GB" smtClean="0"/>
              <a:t>‹#›</a:t>
            </a:fld>
            <a:endParaRPr lang="en-GB"/>
          </a:p>
        </p:txBody>
      </p:sp>
    </p:spTree>
    <p:extLst>
      <p:ext uri="{BB962C8B-B14F-4D97-AF65-F5344CB8AC3E}">
        <p14:creationId xmlns:p14="http://schemas.microsoft.com/office/powerpoint/2010/main" val="1246125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E9096A-595B-4568-9EB4-2F020221A728}" type="datetimeFigureOut">
              <a:rPr lang="en-GB" smtClean="0"/>
              <a:t>11/03/2015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A60E904-5AD3-4F68-ABDE-7C84DF1A2260}" type="slidenum">
              <a:rPr lang="en-GB" smtClean="0"/>
              <a:t>‹#›</a:t>
            </a:fld>
            <a:endParaRPr lang="en-GB"/>
          </a:p>
        </p:txBody>
      </p:sp>
    </p:spTree>
    <p:extLst>
      <p:ext uri="{BB962C8B-B14F-4D97-AF65-F5344CB8AC3E}">
        <p14:creationId xmlns:p14="http://schemas.microsoft.com/office/powerpoint/2010/main" val="3688601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E9096A-595B-4568-9EB4-2F020221A728}" type="datetimeFigureOut">
              <a:rPr lang="en-GB" smtClean="0"/>
              <a:t>11/03/2015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A60E904-5AD3-4F68-ABDE-7C84DF1A2260}" type="slidenum">
              <a:rPr lang="en-GB" smtClean="0"/>
              <a:t>‹#›</a:t>
            </a:fld>
            <a:endParaRPr lang="en-GB"/>
          </a:p>
        </p:txBody>
      </p:sp>
    </p:spTree>
    <p:extLst>
      <p:ext uri="{BB962C8B-B14F-4D97-AF65-F5344CB8AC3E}">
        <p14:creationId xmlns:p14="http://schemas.microsoft.com/office/powerpoint/2010/main" val="2914023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E9096A-595B-4568-9EB4-2F020221A728}" type="datetimeFigureOut">
              <a:rPr lang="en-GB" smtClean="0"/>
              <a:t>11/03/2015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60E904-5AD3-4F68-ABDE-7C84DF1A2260}" type="slidenum">
              <a:rPr lang="en-GB" smtClean="0"/>
              <a:t>‹#›</a:t>
            </a:fld>
            <a:endParaRPr lang="en-GB"/>
          </a:p>
        </p:txBody>
      </p:sp>
    </p:spTree>
    <p:extLst>
      <p:ext uri="{BB962C8B-B14F-4D97-AF65-F5344CB8AC3E}">
        <p14:creationId xmlns:p14="http://schemas.microsoft.com/office/powerpoint/2010/main" val="878489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E9096A-595B-4568-9EB4-2F020221A728}" type="datetimeFigureOut">
              <a:rPr lang="en-GB" smtClean="0"/>
              <a:t>11/03/2015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60E904-5AD3-4F68-ABDE-7C84DF1A2260}" type="slidenum">
              <a:rPr lang="en-GB" smtClean="0"/>
              <a:t>‹#›</a:t>
            </a:fld>
            <a:endParaRPr lang="en-GB"/>
          </a:p>
        </p:txBody>
      </p:sp>
    </p:spTree>
    <p:extLst>
      <p:ext uri="{BB962C8B-B14F-4D97-AF65-F5344CB8AC3E}">
        <p14:creationId xmlns:p14="http://schemas.microsoft.com/office/powerpoint/2010/main" val="3192796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CFE9096A-595B-4568-9EB4-2F020221A728}" type="datetimeFigureOut">
              <a:rPr lang="en-GB" smtClean="0"/>
              <a:t>11/03/2015</a:t>
            </a:fld>
            <a:endParaRPr lang="en-GB"/>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GB"/>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9A60E904-5AD3-4F68-ABDE-7C84DF1A2260}" type="slidenum">
              <a:rPr lang="en-GB" smtClean="0"/>
              <a:t>‹#›</a:t>
            </a:fld>
            <a:endParaRPr lang="en-GB"/>
          </a:p>
        </p:txBody>
      </p:sp>
      <p:pic>
        <p:nvPicPr>
          <p:cNvPr id="8" name="Picture 7"/>
          <p:cNvPicPr>
            <a:picLocks noChangeAspect="1"/>
          </p:cNvPicPr>
          <p:nvPr/>
        </p:nvPicPr>
        <p:blipFill rotWithShape="1">
          <a:blip r:embed="rId13"/>
          <a:srcRect l="7326" t="12222" r="88814" b="76349"/>
          <a:stretch/>
        </p:blipFill>
        <p:spPr>
          <a:xfrm>
            <a:off x="182880" y="120733"/>
            <a:ext cx="910914" cy="886295"/>
          </a:xfrm>
          <a:prstGeom prst="rect">
            <a:avLst/>
          </a:prstGeom>
        </p:spPr>
      </p:pic>
    </p:spTree>
    <p:extLst>
      <p:ext uri="{BB962C8B-B14F-4D97-AF65-F5344CB8AC3E}">
        <p14:creationId xmlns:p14="http://schemas.microsoft.com/office/powerpoint/2010/main" val="25419329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Filling in the gaps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953536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Networks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 </a:t>
            </a:r>
            <a:r>
              <a:rPr lang="en-GB" dirty="0"/>
              <a:t>network manager uses remote management when managing the network. Describe four tasks that the network manager could do using remote management. [4] </a:t>
            </a:r>
          </a:p>
          <a:p>
            <a:r>
              <a:rPr lang="en-GB" dirty="0" smtClean="0"/>
              <a:t>Describe </a:t>
            </a:r>
            <a:r>
              <a:rPr lang="en-GB" dirty="0"/>
              <a:t>the use of user accounts and logs as a way of keeping records secure. [3</a:t>
            </a:r>
            <a:r>
              <a:rPr lang="en-GB" dirty="0" smtClean="0"/>
              <a:t>]</a:t>
            </a:r>
          </a:p>
          <a:p>
            <a:r>
              <a:rPr lang="en-GB" dirty="0" smtClean="0"/>
              <a:t>Describe </a:t>
            </a:r>
            <a:r>
              <a:rPr lang="en-GB" dirty="0"/>
              <a:t>the use of user accounts and logs as a way of maintaining the security of customer records. [3</a:t>
            </a:r>
            <a:r>
              <a:rPr lang="en-GB" dirty="0" smtClean="0"/>
              <a:t>]</a:t>
            </a:r>
          </a:p>
          <a:p>
            <a:r>
              <a:rPr lang="en-GB" dirty="0"/>
              <a:t>A network manager uses remote management when managing the network. Describe four tasks that the network manager could do using remote management. [4] </a:t>
            </a:r>
            <a:endParaRPr lang="en-GB" dirty="0" smtClean="0"/>
          </a:p>
          <a:p>
            <a:r>
              <a:rPr lang="en-GB" dirty="0"/>
              <a:t>A network manager uses remote management when managing the network. Describe six tasks that the network manager could do using remote management. [6</a:t>
            </a:r>
            <a:r>
              <a:rPr lang="en-GB" dirty="0" smtClean="0"/>
              <a:t>]</a:t>
            </a:r>
            <a:r>
              <a:rPr lang="en-GB" dirty="0"/>
              <a:t> </a:t>
            </a:r>
            <a:endParaRPr lang="en-GB" dirty="0" smtClean="0"/>
          </a:p>
          <a:p>
            <a:r>
              <a:rPr lang="en-GB" dirty="0" smtClean="0">
                <a:solidFill>
                  <a:srgbClr val="FF0000"/>
                </a:solidFill>
              </a:rPr>
              <a:t>Describe </a:t>
            </a:r>
            <a:r>
              <a:rPr lang="en-GB" dirty="0">
                <a:solidFill>
                  <a:srgbClr val="FF0000"/>
                </a:solidFill>
              </a:rPr>
              <a:t>the use of user accounts and logs as a way of ensuring the confidentiality of customer records. [2]</a:t>
            </a:r>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534064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Remote Management</a:t>
            </a:r>
            <a:endParaRPr lang="en-GB" dirty="0"/>
          </a:p>
        </p:txBody>
      </p:sp>
      <p:sp>
        <p:nvSpPr>
          <p:cNvPr id="3" name="Content Placeholder 2"/>
          <p:cNvSpPr>
            <a:spLocks noGrp="1"/>
          </p:cNvSpPr>
          <p:nvPr>
            <p:ph idx="1"/>
          </p:nvPr>
        </p:nvSpPr>
        <p:spPr/>
        <p:txBody>
          <a:bodyPr>
            <a:normAutofit fontScale="85000" lnSpcReduction="10000"/>
          </a:bodyPr>
          <a:lstStyle/>
          <a:p>
            <a:pPr marL="34290" indent="0" algn="ctr">
              <a:buNone/>
            </a:pPr>
            <a:r>
              <a:rPr lang="en-GB" b="1" dirty="0">
                <a:solidFill>
                  <a:srgbClr val="FF0000"/>
                </a:solidFill>
              </a:rPr>
              <a:t>Remote management is to do with stations not users </a:t>
            </a:r>
            <a:endParaRPr lang="en-GB" b="1" dirty="0" smtClean="0">
              <a:solidFill>
                <a:srgbClr val="FF0000"/>
              </a:solidFill>
            </a:endParaRPr>
          </a:p>
          <a:p>
            <a:r>
              <a:rPr lang="en-GB" dirty="0" smtClean="0"/>
              <a:t>Check </a:t>
            </a:r>
            <a:r>
              <a:rPr lang="en-GB" dirty="0"/>
              <a:t>on hardware to see what needs upgrading. </a:t>
            </a:r>
            <a:r>
              <a:rPr lang="en-GB" dirty="0" smtClean="0"/>
              <a:t> </a:t>
            </a:r>
          </a:p>
          <a:p>
            <a:r>
              <a:rPr lang="en-GB" dirty="0" smtClean="0"/>
              <a:t>Setting </a:t>
            </a:r>
            <a:r>
              <a:rPr lang="en-GB" dirty="0"/>
              <a:t>regular times for virus scanning/ check virus scanning has been done. </a:t>
            </a:r>
            <a:r>
              <a:rPr lang="en-GB" dirty="0" smtClean="0"/>
              <a:t> </a:t>
            </a:r>
          </a:p>
          <a:p>
            <a:r>
              <a:rPr lang="en-GB" dirty="0" smtClean="0"/>
              <a:t>Check </a:t>
            </a:r>
            <a:r>
              <a:rPr lang="en-GB" dirty="0"/>
              <a:t>to see right number of licences. </a:t>
            </a:r>
            <a:r>
              <a:rPr lang="en-GB" dirty="0" smtClean="0"/>
              <a:t> </a:t>
            </a:r>
          </a:p>
          <a:p>
            <a:r>
              <a:rPr lang="en-GB" dirty="0" smtClean="0"/>
              <a:t>Guide </a:t>
            </a:r>
            <a:r>
              <a:rPr lang="en-GB" dirty="0"/>
              <a:t>users through problems / Control stations to demonstrate /solve /show. </a:t>
            </a:r>
            <a:r>
              <a:rPr lang="en-GB" dirty="0" smtClean="0"/>
              <a:t> </a:t>
            </a:r>
          </a:p>
          <a:p>
            <a:r>
              <a:rPr lang="en-GB" dirty="0" smtClean="0"/>
              <a:t>Check </a:t>
            </a:r>
            <a:r>
              <a:rPr lang="en-GB" dirty="0"/>
              <a:t>to see no unauthorised software loaded on machines. </a:t>
            </a:r>
            <a:endParaRPr lang="en-GB" dirty="0" smtClean="0"/>
          </a:p>
          <a:p>
            <a:r>
              <a:rPr lang="en-GB" dirty="0" smtClean="0"/>
              <a:t>Log </a:t>
            </a:r>
            <a:r>
              <a:rPr lang="en-GB" dirty="0"/>
              <a:t>off users who have forgotten to do so. </a:t>
            </a:r>
            <a:r>
              <a:rPr lang="en-GB" dirty="0" smtClean="0"/>
              <a:t> </a:t>
            </a:r>
          </a:p>
          <a:p>
            <a:r>
              <a:rPr lang="en-GB" dirty="0" smtClean="0"/>
              <a:t>Check </a:t>
            </a:r>
            <a:r>
              <a:rPr lang="en-GB" dirty="0"/>
              <a:t>on components to see if any failing. </a:t>
            </a:r>
            <a:r>
              <a:rPr lang="en-GB" dirty="0" smtClean="0"/>
              <a:t> </a:t>
            </a:r>
          </a:p>
          <a:p>
            <a:r>
              <a:rPr lang="en-GB" dirty="0" smtClean="0"/>
              <a:t>Shut </a:t>
            </a:r>
            <a:r>
              <a:rPr lang="en-GB" dirty="0"/>
              <a:t>down stations. </a:t>
            </a:r>
          </a:p>
          <a:p>
            <a:r>
              <a:rPr lang="en-GB" dirty="0" smtClean="0"/>
              <a:t>Rebuild </a:t>
            </a:r>
            <a:r>
              <a:rPr lang="en-GB" dirty="0"/>
              <a:t>stations / re-setup stations / re-install/update software. • Send instant messages</a:t>
            </a:r>
            <a:r>
              <a:rPr lang="en-GB" dirty="0" smtClean="0"/>
              <a:t>.</a:t>
            </a:r>
          </a:p>
          <a:p>
            <a:r>
              <a:rPr lang="en-GB" dirty="0" smtClean="0"/>
              <a:t>Clear </a:t>
            </a:r>
            <a:r>
              <a:rPr lang="en-GB" dirty="0"/>
              <a:t>printer queues (at stations).</a:t>
            </a:r>
          </a:p>
        </p:txBody>
      </p:sp>
    </p:spTree>
    <p:extLst>
      <p:ext uri="{BB962C8B-B14F-4D97-AF65-F5344CB8AC3E}">
        <p14:creationId xmlns:p14="http://schemas.microsoft.com/office/powerpoint/2010/main" val="1948297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ICT Security Policies</a:t>
            </a:r>
            <a:endParaRPr lang="en-GB" dirty="0"/>
          </a:p>
        </p:txBody>
      </p:sp>
      <p:sp>
        <p:nvSpPr>
          <p:cNvPr id="3" name="Content Placeholder 2"/>
          <p:cNvSpPr>
            <a:spLocks noGrp="1"/>
          </p:cNvSpPr>
          <p:nvPr>
            <p:ph idx="1"/>
          </p:nvPr>
        </p:nvSpPr>
        <p:spPr/>
        <p:txBody>
          <a:bodyPr>
            <a:normAutofit/>
          </a:bodyPr>
          <a:lstStyle/>
          <a:p>
            <a:r>
              <a:rPr lang="en-GB" dirty="0" smtClean="0"/>
              <a:t>A </a:t>
            </a:r>
            <a:r>
              <a:rPr lang="en-GB" dirty="0"/>
              <a:t>large travel agency has concerns about losing data. They are reviewing their disaster recovery procedures. Explain with reasons four factors which should be included in a disaster recovery plan. [8]</a:t>
            </a:r>
          </a:p>
          <a:p>
            <a:r>
              <a:rPr lang="en-GB" dirty="0" smtClean="0"/>
              <a:t>A </a:t>
            </a:r>
            <a:r>
              <a:rPr lang="en-GB" dirty="0"/>
              <a:t>bank is reviewing its disaster recovery programme. Other than risks, explain with reasons three factors, which should be included in a disaster recovery programme. [6]</a:t>
            </a:r>
          </a:p>
          <a:p>
            <a:r>
              <a:rPr lang="en-GB" dirty="0">
                <a:solidFill>
                  <a:srgbClr val="FF0000"/>
                </a:solidFill>
              </a:rPr>
              <a:t>Organisations are often concerned that some of their employees misuse their facilities. Describe three distinct ways that an employee can misuse ICT facilities. [3] </a:t>
            </a:r>
            <a:endParaRPr lang="en-GB" b="1" dirty="0">
              <a:solidFill>
                <a:srgbClr val="FF0000"/>
              </a:solidFill>
            </a:endParaRPr>
          </a:p>
          <a:p>
            <a:endParaRPr lang="en-GB" dirty="0"/>
          </a:p>
        </p:txBody>
      </p:sp>
    </p:spTree>
    <p:extLst>
      <p:ext uri="{BB962C8B-B14F-4D97-AF65-F5344CB8AC3E}">
        <p14:creationId xmlns:p14="http://schemas.microsoft.com/office/powerpoint/2010/main" val="4069781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Disaster Recovery Programme</a:t>
            </a:r>
            <a:endParaRPr lang="en-GB" dirty="0"/>
          </a:p>
        </p:txBody>
      </p:sp>
      <p:sp>
        <p:nvSpPr>
          <p:cNvPr id="3" name="Content Placeholder 2"/>
          <p:cNvSpPr>
            <a:spLocks noGrp="1"/>
          </p:cNvSpPr>
          <p:nvPr>
            <p:ph idx="1"/>
          </p:nvPr>
        </p:nvSpPr>
        <p:spPr/>
        <p:txBody>
          <a:bodyPr/>
          <a:lstStyle/>
          <a:p>
            <a:pPr marL="34290" indent="0">
              <a:buNone/>
            </a:pPr>
            <a:r>
              <a:rPr lang="en-GB" dirty="0" smtClean="0"/>
              <a:t>A disaster recovery programme covers:</a:t>
            </a:r>
          </a:p>
          <a:p>
            <a:pPr marL="491490" indent="-457200">
              <a:buFont typeface="+mj-lt"/>
              <a:buAutoNum type="arabicPeriod"/>
            </a:pPr>
            <a:r>
              <a:rPr lang="en-GB" dirty="0" smtClean="0"/>
              <a:t>Cost</a:t>
            </a:r>
          </a:p>
          <a:p>
            <a:pPr marL="491490" indent="-457200">
              <a:buFont typeface="+mj-lt"/>
              <a:buAutoNum type="arabicPeriod"/>
            </a:pPr>
            <a:r>
              <a:rPr lang="en-GB" dirty="0" smtClean="0"/>
              <a:t>Backup Procedures</a:t>
            </a:r>
          </a:p>
          <a:p>
            <a:pPr marL="491490" indent="-457200">
              <a:buFont typeface="+mj-lt"/>
              <a:buAutoNum type="arabicPeriod"/>
            </a:pPr>
            <a:r>
              <a:rPr lang="en-GB" dirty="0" smtClean="0"/>
              <a:t>Data</a:t>
            </a:r>
          </a:p>
          <a:p>
            <a:pPr marL="491490" indent="-457200">
              <a:buFont typeface="+mj-lt"/>
              <a:buAutoNum type="arabicPeriod"/>
            </a:pPr>
            <a:r>
              <a:rPr lang="en-GB" dirty="0" smtClean="0"/>
              <a:t>Hardware/Software</a:t>
            </a:r>
          </a:p>
          <a:p>
            <a:pPr marL="491490" indent="-457200">
              <a:buFont typeface="+mj-lt"/>
              <a:buAutoNum type="arabicPeriod"/>
            </a:pPr>
            <a:r>
              <a:rPr lang="en-GB" dirty="0" smtClean="0"/>
              <a:t>Personnel, Responsibilities and Training</a:t>
            </a:r>
          </a:p>
          <a:p>
            <a:pPr marL="491490" indent="-457200">
              <a:buFont typeface="+mj-lt"/>
              <a:buAutoNum type="arabicPeriod"/>
            </a:pPr>
            <a:r>
              <a:rPr lang="en-GB" dirty="0" smtClean="0"/>
              <a:t>Procedures</a:t>
            </a:r>
            <a:endParaRPr lang="en-GB" dirty="0"/>
          </a:p>
        </p:txBody>
      </p:sp>
    </p:spTree>
    <p:extLst>
      <p:ext uri="{BB962C8B-B14F-4D97-AF65-F5344CB8AC3E}">
        <p14:creationId xmlns:p14="http://schemas.microsoft.com/office/powerpoint/2010/main" val="2319461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Cost</a:t>
            </a:r>
            <a:endParaRPr lang="en-GB" dirty="0"/>
          </a:p>
        </p:txBody>
      </p:sp>
      <p:sp>
        <p:nvSpPr>
          <p:cNvPr id="3" name="Content Placeholder 2"/>
          <p:cNvSpPr>
            <a:spLocks noGrp="1"/>
          </p:cNvSpPr>
          <p:nvPr>
            <p:ph idx="1"/>
          </p:nvPr>
        </p:nvSpPr>
        <p:spPr/>
        <p:txBody>
          <a:bodyPr/>
          <a:lstStyle/>
          <a:p>
            <a:r>
              <a:rPr lang="en-GB" dirty="0"/>
              <a:t>Set up a budget for </a:t>
            </a:r>
            <a:r>
              <a:rPr lang="en-GB" dirty="0" smtClean="0"/>
              <a:t>it</a:t>
            </a:r>
          </a:p>
          <a:p>
            <a:r>
              <a:rPr lang="en-GB" dirty="0" smtClean="0"/>
              <a:t>Hardware </a:t>
            </a:r>
            <a:r>
              <a:rPr lang="en-GB" dirty="0"/>
              <a:t>can be replaced </a:t>
            </a:r>
            <a:r>
              <a:rPr lang="en-GB" dirty="0" smtClean="0"/>
              <a:t>depending on how </a:t>
            </a:r>
            <a:r>
              <a:rPr lang="en-GB" dirty="0"/>
              <a:t>much money have they got </a:t>
            </a:r>
            <a:endParaRPr lang="en-GB" dirty="0" smtClean="0"/>
          </a:p>
          <a:p>
            <a:r>
              <a:rPr lang="en-GB" dirty="0" smtClean="0"/>
              <a:t>Software </a:t>
            </a:r>
            <a:r>
              <a:rPr lang="en-GB" dirty="0"/>
              <a:t>can be re-installed. </a:t>
            </a:r>
          </a:p>
        </p:txBody>
      </p:sp>
    </p:spTree>
    <p:extLst>
      <p:ext uri="{BB962C8B-B14F-4D97-AF65-F5344CB8AC3E}">
        <p14:creationId xmlns:p14="http://schemas.microsoft.com/office/powerpoint/2010/main" val="318458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Backup Procedures</a:t>
            </a:r>
            <a:endParaRPr lang="en-GB" dirty="0"/>
          </a:p>
        </p:txBody>
      </p:sp>
      <p:sp>
        <p:nvSpPr>
          <p:cNvPr id="3" name="Content Placeholder 2"/>
          <p:cNvSpPr>
            <a:spLocks noGrp="1"/>
          </p:cNvSpPr>
          <p:nvPr>
            <p:ph idx="1"/>
          </p:nvPr>
        </p:nvSpPr>
        <p:spPr/>
        <p:txBody>
          <a:bodyPr>
            <a:normAutofit fontScale="92500" lnSpcReduction="10000"/>
          </a:bodyPr>
          <a:lstStyle/>
          <a:p>
            <a:pPr marL="34290" indent="0" algn="ctr">
              <a:buNone/>
            </a:pPr>
            <a:r>
              <a:rPr lang="en-GB" b="1" dirty="0">
                <a:solidFill>
                  <a:srgbClr val="FF0000"/>
                </a:solidFill>
              </a:rPr>
              <a:t>Establish a disaster recovery programme. This starts with a backup policy to secure the data so it can be recovered later </a:t>
            </a:r>
            <a:endParaRPr lang="en-GB" b="1" dirty="0" smtClean="0">
              <a:solidFill>
                <a:srgbClr val="FF0000"/>
              </a:solidFill>
            </a:endParaRPr>
          </a:p>
          <a:p>
            <a:pPr marL="34290" indent="0" algn="ctr">
              <a:buNone/>
            </a:pPr>
            <a:endParaRPr lang="en-GB" b="1" dirty="0" smtClean="0"/>
          </a:p>
          <a:p>
            <a:r>
              <a:rPr lang="en-GB" dirty="0" smtClean="0"/>
              <a:t>What </a:t>
            </a:r>
            <a:r>
              <a:rPr lang="en-GB" dirty="0"/>
              <a:t>backup medium should be used? Tape or disk/RAID systems depending upon the speed or money available to recover the data </a:t>
            </a:r>
            <a:endParaRPr lang="en-GB" dirty="0" smtClean="0"/>
          </a:p>
          <a:p>
            <a:r>
              <a:rPr lang="en-GB" dirty="0" smtClean="0"/>
              <a:t>Decide </a:t>
            </a:r>
            <a:r>
              <a:rPr lang="en-GB" dirty="0"/>
              <a:t>upon types of backup full, incremental or differential depending upon how many items of data are changed </a:t>
            </a:r>
            <a:endParaRPr lang="en-GB" dirty="0" smtClean="0"/>
          </a:p>
          <a:p>
            <a:r>
              <a:rPr lang="en-GB" dirty="0" smtClean="0"/>
              <a:t>How </a:t>
            </a:r>
            <a:r>
              <a:rPr lang="en-GB" dirty="0"/>
              <a:t>often should backups be taken? / Backups of all data should be made regularly. / This means that the worst case scenario is that the business has to go back to the situation of the last backup and carry on from there. Backups may take a long time – often tape-streamed at night. / Restoration policy backup every day/hour and rotate tapes to ensure there is always a copy to restore file </a:t>
            </a:r>
            <a:endParaRPr lang="en-GB" dirty="0" smtClean="0"/>
          </a:p>
          <a:p>
            <a:r>
              <a:rPr lang="en-GB" dirty="0" smtClean="0"/>
              <a:t>Where </a:t>
            </a:r>
            <a:r>
              <a:rPr lang="en-GB" dirty="0"/>
              <a:t>the backup is to be stored? </a:t>
            </a:r>
          </a:p>
        </p:txBody>
      </p:sp>
    </p:spTree>
    <p:extLst>
      <p:ext uri="{BB962C8B-B14F-4D97-AF65-F5344CB8AC3E}">
        <p14:creationId xmlns:p14="http://schemas.microsoft.com/office/powerpoint/2010/main" val="2491880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a:t>
            </a:r>
            <a:endParaRPr lang="en-GB" dirty="0"/>
          </a:p>
        </p:txBody>
      </p:sp>
      <p:sp>
        <p:nvSpPr>
          <p:cNvPr id="3" name="Content Placeholder 2"/>
          <p:cNvSpPr>
            <a:spLocks noGrp="1"/>
          </p:cNvSpPr>
          <p:nvPr>
            <p:ph idx="1"/>
          </p:nvPr>
        </p:nvSpPr>
        <p:spPr/>
        <p:txBody>
          <a:bodyPr/>
          <a:lstStyle/>
          <a:p>
            <a:r>
              <a:rPr lang="en-GB" dirty="0" smtClean="0"/>
              <a:t>No business can afford to lose its data</a:t>
            </a:r>
            <a:endParaRPr lang="en-GB" dirty="0"/>
          </a:p>
        </p:txBody>
      </p:sp>
    </p:spTree>
    <p:extLst>
      <p:ext uri="{BB962C8B-B14F-4D97-AF65-F5344CB8AC3E}">
        <p14:creationId xmlns:p14="http://schemas.microsoft.com/office/powerpoint/2010/main" val="2644422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Hardware and Software</a:t>
            </a:r>
            <a:endParaRPr lang="en-GB" dirty="0"/>
          </a:p>
        </p:txBody>
      </p:sp>
      <p:sp>
        <p:nvSpPr>
          <p:cNvPr id="3" name="Content Placeholder 2"/>
          <p:cNvSpPr>
            <a:spLocks noGrp="1"/>
          </p:cNvSpPr>
          <p:nvPr>
            <p:ph idx="1"/>
          </p:nvPr>
        </p:nvSpPr>
        <p:spPr/>
        <p:txBody>
          <a:bodyPr/>
          <a:lstStyle/>
          <a:p>
            <a:r>
              <a:rPr lang="en-GB" dirty="0"/>
              <a:t>The total or partial loss of computing equipment or software </a:t>
            </a:r>
            <a:endParaRPr lang="en-GB" dirty="0" smtClean="0"/>
          </a:p>
          <a:p>
            <a:r>
              <a:rPr lang="en-GB" dirty="0" smtClean="0"/>
              <a:t>The </a:t>
            </a:r>
            <a:r>
              <a:rPr lang="en-GB" dirty="0"/>
              <a:t>complete or partial loss of telecommunications equipment or services </a:t>
            </a:r>
            <a:endParaRPr lang="en-GB" dirty="0" smtClean="0"/>
          </a:p>
          <a:p>
            <a:r>
              <a:rPr lang="en-GB" dirty="0" smtClean="0"/>
              <a:t>The </a:t>
            </a:r>
            <a:r>
              <a:rPr lang="en-GB" dirty="0"/>
              <a:t>complete or partial loss of the premises housing the IT equipment </a:t>
            </a:r>
            <a:endParaRPr lang="en-GB" dirty="0" smtClean="0"/>
          </a:p>
          <a:p>
            <a:r>
              <a:rPr lang="en-GB" dirty="0" smtClean="0"/>
              <a:t>The </a:t>
            </a:r>
            <a:r>
              <a:rPr lang="en-GB" dirty="0"/>
              <a:t>loss of essential services such as electricity, heating or air conditioning </a:t>
            </a:r>
            <a:endParaRPr lang="en-GB" dirty="0" smtClean="0"/>
          </a:p>
          <a:p>
            <a:r>
              <a:rPr lang="en-GB" dirty="0" smtClean="0"/>
              <a:t>Alternative </a:t>
            </a:r>
            <a:r>
              <a:rPr lang="en-GB" dirty="0"/>
              <a:t>communication /computer systems may be arranged in case a network goes down or alternative power supply.</a:t>
            </a:r>
          </a:p>
        </p:txBody>
      </p:sp>
    </p:spTree>
    <p:extLst>
      <p:ext uri="{BB962C8B-B14F-4D97-AF65-F5344CB8AC3E}">
        <p14:creationId xmlns:p14="http://schemas.microsoft.com/office/powerpoint/2010/main" val="1685931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Personnel, Responsibilities and Training</a:t>
            </a:r>
          </a:p>
        </p:txBody>
      </p:sp>
      <p:sp>
        <p:nvSpPr>
          <p:cNvPr id="3" name="Content Placeholder 2"/>
          <p:cNvSpPr>
            <a:spLocks noGrp="1"/>
          </p:cNvSpPr>
          <p:nvPr>
            <p:ph idx="1"/>
          </p:nvPr>
        </p:nvSpPr>
        <p:spPr/>
        <p:txBody>
          <a:bodyPr>
            <a:normAutofit/>
          </a:bodyPr>
          <a:lstStyle/>
          <a:p>
            <a:r>
              <a:rPr lang="en-GB" dirty="0" smtClean="0"/>
              <a:t>The </a:t>
            </a:r>
            <a:r>
              <a:rPr lang="en-GB" dirty="0"/>
              <a:t>loss of certain key employees </a:t>
            </a:r>
            <a:endParaRPr lang="en-GB" dirty="0" smtClean="0"/>
          </a:p>
          <a:p>
            <a:r>
              <a:rPr lang="en-GB" dirty="0" smtClean="0"/>
              <a:t>The </a:t>
            </a:r>
            <a:r>
              <a:rPr lang="en-GB" dirty="0"/>
              <a:t>loss of maintenance or support </a:t>
            </a:r>
            <a:endParaRPr lang="en-GB" dirty="0" smtClean="0"/>
          </a:p>
          <a:p>
            <a:r>
              <a:rPr lang="en-GB" dirty="0" smtClean="0"/>
              <a:t>Make </a:t>
            </a:r>
            <a:r>
              <a:rPr lang="en-GB" dirty="0"/>
              <a:t>one person responsible for backups so people don’t think others are doing it and it does not get done or do they use online backup companies or both! </a:t>
            </a:r>
            <a:endParaRPr lang="en-GB" dirty="0" smtClean="0"/>
          </a:p>
          <a:p>
            <a:r>
              <a:rPr lang="en-GB" dirty="0" smtClean="0"/>
              <a:t>Screening </a:t>
            </a:r>
            <a:r>
              <a:rPr lang="en-GB" dirty="0"/>
              <a:t>potential employees </a:t>
            </a:r>
            <a:endParaRPr lang="en-GB" dirty="0" smtClean="0"/>
          </a:p>
          <a:p>
            <a:r>
              <a:rPr lang="en-GB" dirty="0" smtClean="0"/>
              <a:t>Define </a:t>
            </a:r>
            <a:r>
              <a:rPr lang="en-GB" dirty="0"/>
              <a:t>procedures for downloading from the Internet, use of floppy discs, personal backup procedures </a:t>
            </a:r>
            <a:endParaRPr lang="en-GB" dirty="0" smtClean="0"/>
          </a:p>
          <a:p>
            <a:r>
              <a:rPr lang="en-GB" dirty="0" smtClean="0"/>
              <a:t>Define </a:t>
            </a:r>
            <a:r>
              <a:rPr lang="en-GB" dirty="0"/>
              <a:t>staff code of conduct for using computer systems e.g. no abusive emails. No illicit use, etc. </a:t>
            </a:r>
            <a:endParaRPr lang="en-GB" dirty="0" smtClean="0"/>
          </a:p>
          <a:p>
            <a:r>
              <a:rPr lang="en-GB" dirty="0" smtClean="0"/>
              <a:t>What </a:t>
            </a:r>
            <a:r>
              <a:rPr lang="en-GB" dirty="0"/>
              <a:t>response should staff make when the disaster occurs</a:t>
            </a:r>
          </a:p>
        </p:txBody>
      </p:sp>
    </p:spTree>
    <p:extLst>
      <p:ext uri="{BB962C8B-B14F-4D97-AF65-F5344CB8AC3E}">
        <p14:creationId xmlns:p14="http://schemas.microsoft.com/office/powerpoint/2010/main" val="1659311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Procedures</a:t>
            </a:r>
          </a:p>
        </p:txBody>
      </p:sp>
      <p:sp>
        <p:nvSpPr>
          <p:cNvPr id="3" name="Content Placeholder 2"/>
          <p:cNvSpPr>
            <a:spLocks noGrp="1"/>
          </p:cNvSpPr>
          <p:nvPr>
            <p:ph idx="1"/>
          </p:nvPr>
        </p:nvSpPr>
        <p:spPr/>
        <p:txBody>
          <a:bodyPr/>
          <a:lstStyle/>
          <a:p>
            <a:r>
              <a:rPr lang="en-GB" dirty="0" smtClean="0"/>
              <a:t>Produce </a:t>
            </a:r>
            <a:r>
              <a:rPr lang="en-GB" dirty="0"/>
              <a:t>procedures for minimising the risks / preventing the risk </a:t>
            </a:r>
            <a:endParaRPr lang="en-GB" dirty="0" smtClean="0"/>
          </a:p>
          <a:p>
            <a:r>
              <a:rPr lang="en-GB" dirty="0" smtClean="0"/>
              <a:t>Test </a:t>
            </a:r>
            <a:r>
              <a:rPr lang="en-GB" dirty="0"/>
              <a:t>the plan on a regular basis to make sure it is still </a:t>
            </a:r>
            <a:r>
              <a:rPr lang="en-GB" dirty="0" smtClean="0"/>
              <a:t>sufficient</a:t>
            </a:r>
          </a:p>
          <a:p>
            <a:r>
              <a:rPr lang="en-GB" dirty="0" smtClean="0"/>
              <a:t> </a:t>
            </a:r>
            <a:r>
              <a:rPr lang="en-GB" dirty="0"/>
              <a:t>Establish physical protection system (firewalls, etc.) </a:t>
            </a:r>
            <a:endParaRPr lang="en-GB" dirty="0" smtClean="0"/>
          </a:p>
          <a:p>
            <a:r>
              <a:rPr lang="en-GB" dirty="0" smtClean="0"/>
              <a:t>Establish </a:t>
            </a:r>
            <a:r>
              <a:rPr lang="en-GB" dirty="0"/>
              <a:t>security rights for file access and updating web pages </a:t>
            </a:r>
            <a:endParaRPr lang="en-GB" dirty="0" smtClean="0"/>
          </a:p>
          <a:p>
            <a:r>
              <a:rPr lang="en-GB" dirty="0" smtClean="0"/>
              <a:t>Set </a:t>
            </a:r>
            <a:r>
              <a:rPr lang="en-GB" dirty="0"/>
              <a:t>up auditing procedures (Audit trails) to detect misuse Premises relocation</a:t>
            </a:r>
          </a:p>
        </p:txBody>
      </p:sp>
    </p:spTree>
    <p:extLst>
      <p:ext uri="{BB962C8B-B14F-4D97-AF65-F5344CB8AC3E}">
        <p14:creationId xmlns:p14="http://schemas.microsoft.com/office/powerpoint/2010/main" val="1904340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idx="1"/>
          </p:nvPr>
        </p:nvSpPr>
        <p:spPr/>
        <p:txBody>
          <a:bodyPr/>
          <a:lstStyle/>
          <a:p>
            <a:r>
              <a:rPr lang="en-GB" dirty="0" smtClean="0"/>
              <a:t>To ensure all past paper questions have been completed.</a:t>
            </a:r>
            <a:endParaRPr lang="en-GB" dirty="0"/>
          </a:p>
        </p:txBody>
      </p:sp>
    </p:spTree>
    <p:extLst>
      <p:ext uri="{BB962C8B-B14F-4D97-AF65-F5344CB8AC3E}">
        <p14:creationId xmlns:p14="http://schemas.microsoft.com/office/powerpoint/2010/main" val="903447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Internet</a:t>
            </a:r>
            <a:endParaRPr lang="en-GB" dirty="0"/>
          </a:p>
        </p:txBody>
      </p:sp>
      <p:sp>
        <p:nvSpPr>
          <p:cNvPr id="3" name="Content Placeholder 2"/>
          <p:cNvSpPr>
            <a:spLocks noGrp="1"/>
          </p:cNvSpPr>
          <p:nvPr>
            <p:ph idx="1"/>
          </p:nvPr>
        </p:nvSpPr>
        <p:spPr/>
        <p:txBody>
          <a:bodyPr>
            <a:normAutofit fontScale="92500" lnSpcReduction="20000"/>
          </a:bodyPr>
          <a:lstStyle/>
          <a:p>
            <a:r>
              <a:rPr lang="en-GB" dirty="0"/>
              <a:t>Parents of young children are very concerned about the lack of control of the internet. Discuss, using suitable examples, their likely concerns. [8</a:t>
            </a:r>
            <a:r>
              <a:rPr lang="en-GB" dirty="0" smtClean="0"/>
              <a:t>]</a:t>
            </a:r>
          </a:p>
          <a:p>
            <a:r>
              <a:rPr lang="en-GB" dirty="0"/>
              <a:t>The use of the internet causes major moral, social and ethical issues. Discuss using appropriate examples these issues and the effect that they are having on modern society. [18</a:t>
            </a:r>
            <a:r>
              <a:rPr lang="en-GB" dirty="0" smtClean="0"/>
              <a:t>]</a:t>
            </a:r>
          </a:p>
          <a:p>
            <a:r>
              <a:rPr lang="en-GB" dirty="0" smtClean="0"/>
              <a:t>Society </a:t>
            </a:r>
            <a:r>
              <a:rPr lang="en-GB" dirty="0"/>
              <a:t>is concerned that there is no real ownership or control of the Internet. Using suitable examples, discuss these concerns. [7]</a:t>
            </a:r>
          </a:p>
          <a:p>
            <a:r>
              <a:rPr lang="en-GB" dirty="0"/>
              <a:t>“Nobody really owns the Internet or tries to control it.” Discuss with suitable examples, whether you think that this statement is true or false. [8</a:t>
            </a:r>
            <a:r>
              <a:rPr lang="en-GB" dirty="0" smtClean="0"/>
              <a:t>]</a:t>
            </a:r>
          </a:p>
          <a:p>
            <a:r>
              <a:rPr lang="en-GB" dirty="0"/>
              <a:t>“The growth in social networking sites and other entertainment sites has led to many concerns about the privacy, security and abuse of personal data on the Internet.” Describe using suitable different examples, some of these concerns. [18]</a:t>
            </a:r>
          </a:p>
          <a:p>
            <a:endParaRPr lang="en-GB" dirty="0"/>
          </a:p>
          <a:p>
            <a:endParaRPr lang="en-GB" dirty="0"/>
          </a:p>
          <a:p>
            <a:endParaRPr lang="en-GB" dirty="0"/>
          </a:p>
          <a:p>
            <a:endParaRPr lang="en-GB" dirty="0" smtClean="0"/>
          </a:p>
          <a:p>
            <a:endParaRPr lang="en-GB" dirty="0"/>
          </a:p>
        </p:txBody>
      </p:sp>
    </p:spTree>
    <p:extLst>
      <p:ext uri="{BB962C8B-B14F-4D97-AF65-F5344CB8AC3E}">
        <p14:creationId xmlns:p14="http://schemas.microsoft.com/office/powerpoint/2010/main" val="901002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January 2011</a:t>
            </a:r>
            <a:endParaRPr lang="en-GB" dirty="0"/>
          </a:p>
        </p:txBody>
      </p:sp>
      <p:sp>
        <p:nvSpPr>
          <p:cNvPr id="3" name="Content Placeholder 2"/>
          <p:cNvSpPr>
            <a:spLocks noGrp="1"/>
          </p:cNvSpPr>
          <p:nvPr>
            <p:ph idx="1"/>
          </p:nvPr>
        </p:nvSpPr>
        <p:spPr/>
        <p:txBody>
          <a:bodyPr/>
          <a:lstStyle/>
          <a:p>
            <a:pPr marL="34290" indent="0">
              <a:buNone/>
            </a:pPr>
            <a:r>
              <a:rPr lang="en-GB" dirty="0" smtClean="0"/>
              <a:t>Question 9</a:t>
            </a:r>
          </a:p>
          <a:p>
            <a:r>
              <a:rPr lang="en-GB" dirty="0" smtClean="0"/>
              <a:t>Parents </a:t>
            </a:r>
            <a:r>
              <a:rPr lang="en-GB" dirty="0"/>
              <a:t>of young children are very concerned about the lack of control of the internet. Discuss, using suitable examples, their likely concerns</a:t>
            </a:r>
            <a:r>
              <a:rPr lang="en-GB" dirty="0" smtClean="0"/>
              <a:t>. [8]</a:t>
            </a:r>
          </a:p>
          <a:p>
            <a:endParaRPr lang="en-GB" dirty="0"/>
          </a:p>
          <a:p>
            <a:pPr marL="34290" indent="0">
              <a:buNone/>
            </a:pPr>
            <a:r>
              <a:rPr lang="en-GB" dirty="0" smtClean="0"/>
              <a:t>Question 15</a:t>
            </a:r>
          </a:p>
          <a:p>
            <a:r>
              <a:rPr lang="en-GB" dirty="0"/>
              <a:t>A large travel agency has concerns about losing data. They are reviewing their disaster recovery procedures. Explain with reasons four factors which should be included in a disaster recovery plan. [8]</a:t>
            </a:r>
          </a:p>
        </p:txBody>
      </p:sp>
    </p:spTree>
    <p:extLst>
      <p:ext uri="{BB962C8B-B14F-4D97-AF65-F5344CB8AC3E}">
        <p14:creationId xmlns:p14="http://schemas.microsoft.com/office/powerpoint/2010/main" val="987549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June 2011</a:t>
            </a:r>
            <a:endParaRPr lang="en-GB" dirty="0"/>
          </a:p>
        </p:txBody>
      </p:sp>
      <p:sp>
        <p:nvSpPr>
          <p:cNvPr id="3" name="Content Placeholder 2"/>
          <p:cNvSpPr>
            <a:spLocks noGrp="1"/>
          </p:cNvSpPr>
          <p:nvPr>
            <p:ph idx="1"/>
          </p:nvPr>
        </p:nvSpPr>
        <p:spPr/>
        <p:txBody>
          <a:bodyPr/>
          <a:lstStyle/>
          <a:p>
            <a:pPr marL="34290" indent="0">
              <a:buNone/>
            </a:pPr>
            <a:r>
              <a:rPr lang="en-GB" dirty="0" smtClean="0"/>
              <a:t>Question 4</a:t>
            </a:r>
          </a:p>
          <a:p>
            <a:r>
              <a:rPr lang="en-GB" dirty="0"/>
              <a:t>A network manager uses remote management when managing the network. Describe four tasks that the network manager could do using </a:t>
            </a:r>
            <a:r>
              <a:rPr lang="en-GB" dirty="0" smtClean="0"/>
              <a:t>remote </a:t>
            </a:r>
            <a:r>
              <a:rPr lang="en-GB" dirty="0"/>
              <a:t>management. [4] </a:t>
            </a:r>
            <a:endParaRPr lang="en-GB" dirty="0" smtClean="0"/>
          </a:p>
          <a:p>
            <a:pPr marL="34290" indent="0">
              <a:buNone/>
            </a:pPr>
            <a:r>
              <a:rPr lang="en-GB" dirty="0" smtClean="0"/>
              <a:t>Question 5</a:t>
            </a:r>
            <a:endParaRPr lang="en-GB" dirty="0"/>
          </a:p>
          <a:p>
            <a:r>
              <a:rPr lang="en-GB" dirty="0"/>
              <a:t>Describe the use of user accounts and logs as a way of ensuring the confidentiality of customer records. [2</a:t>
            </a:r>
            <a:r>
              <a:rPr lang="en-GB" dirty="0" smtClean="0"/>
              <a:t>]</a:t>
            </a:r>
          </a:p>
          <a:p>
            <a:pPr marL="34290" indent="0">
              <a:buNone/>
            </a:pPr>
            <a:r>
              <a:rPr lang="en-GB" dirty="0" smtClean="0"/>
              <a:t>Question 22</a:t>
            </a:r>
          </a:p>
          <a:p>
            <a:r>
              <a:rPr lang="en-GB" dirty="0"/>
              <a:t>The use of the internet causes major moral, social and ethical issues. Discuss using appropriate examples these issues and the effect that they are having on modern society. [18]</a:t>
            </a:r>
          </a:p>
          <a:p>
            <a:endParaRPr lang="en-GB" dirty="0"/>
          </a:p>
        </p:txBody>
      </p:sp>
    </p:spTree>
    <p:extLst>
      <p:ext uri="{BB962C8B-B14F-4D97-AF65-F5344CB8AC3E}">
        <p14:creationId xmlns:p14="http://schemas.microsoft.com/office/powerpoint/2010/main" val="4230096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January 2012</a:t>
            </a:r>
            <a:endParaRPr lang="en-GB" dirty="0"/>
          </a:p>
        </p:txBody>
      </p:sp>
      <p:sp>
        <p:nvSpPr>
          <p:cNvPr id="3" name="Content Placeholder 2"/>
          <p:cNvSpPr>
            <a:spLocks noGrp="1"/>
          </p:cNvSpPr>
          <p:nvPr>
            <p:ph idx="1"/>
          </p:nvPr>
        </p:nvSpPr>
        <p:spPr/>
        <p:txBody>
          <a:bodyPr/>
          <a:lstStyle/>
          <a:p>
            <a:pPr marL="34290" indent="0">
              <a:buNone/>
            </a:pPr>
            <a:r>
              <a:rPr lang="en-GB" dirty="0" smtClean="0"/>
              <a:t>Question 10</a:t>
            </a:r>
          </a:p>
          <a:p>
            <a:r>
              <a:rPr lang="en-GB" dirty="0"/>
              <a:t>Describe the use of user accounts and logs as a way of keeping records secure. [3</a:t>
            </a:r>
            <a:r>
              <a:rPr lang="en-GB" dirty="0" smtClean="0"/>
              <a:t>]</a:t>
            </a:r>
          </a:p>
          <a:p>
            <a:pPr marL="34290" indent="0">
              <a:buNone/>
            </a:pPr>
            <a:r>
              <a:rPr lang="en-GB" dirty="0" smtClean="0"/>
              <a:t>Question 16</a:t>
            </a:r>
            <a:endParaRPr lang="en-GB" dirty="0"/>
          </a:p>
          <a:p>
            <a:r>
              <a:rPr lang="en-GB" dirty="0" smtClean="0"/>
              <a:t>Society </a:t>
            </a:r>
            <a:r>
              <a:rPr lang="en-GB" dirty="0"/>
              <a:t>is concerned that there is no real ownership or control of the Internet. Using suitable examples, discuss these concerns. [7]</a:t>
            </a:r>
          </a:p>
        </p:txBody>
      </p:sp>
    </p:spTree>
    <p:extLst>
      <p:ext uri="{BB962C8B-B14F-4D97-AF65-F5344CB8AC3E}">
        <p14:creationId xmlns:p14="http://schemas.microsoft.com/office/powerpoint/2010/main" val="4280528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June 2012</a:t>
            </a:r>
            <a:endParaRPr lang="en-GB" dirty="0"/>
          </a:p>
        </p:txBody>
      </p:sp>
      <p:sp>
        <p:nvSpPr>
          <p:cNvPr id="3" name="Content Placeholder 2"/>
          <p:cNvSpPr>
            <a:spLocks noGrp="1"/>
          </p:cNvSpPr>
          <p:nvPr>
            <p:ph idx="1"/>
          </p:nvPr>
        </p:nvSpPr>
        <p:spPr/>
        <p:txBody>
          <a:bodyPr/>
          <a:lstStyle/>
          <a:p>
            <a:pPr marL="34290" indent="0">
              <a:buNone/>
            </a:pPr>
            <a:r>
              <a:rPr lang="en-GB" dirty="0" smtClean="0"/>
              <a:t>Question 6</a:t>
            </a:r>
          </a:p>
          <a:p>
            <a:r>
              <a:rPr lang="en-GB" dirty="0"/>
              <a:t>Organisations are often concerned that some of their employees misuse their facilities. Describe three distinct ways that an employee can misuse ICT facilities. [3] </a:t>
            </a:r>
            <a:endParaRPr lang="en-GB" b="1" dirty="0"/>
          </a:p>
        </p:txBody>
      </p:sp>
    </p:spTree>
    <p:extLst>
      <p:ext uri="{BB962C8B-B14F-4D97-AF65-F5344CB8AC3E}">
        <p14:creationId xmlns:p14="http://schemas.microsoft.com/office/powerpoint/2010/main" val="4104586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January 2013</a:t>
            </a:r>
            <a:endParaRPr lang="en-GB" dirty="0"/>
          </a:p>
        </p:txBody>
      </p:sp>
      <p:sp>
        <p:nvSpPr>
          <p:cNvPr id="3" name="Content Placeholder 2"/>
          <p:cNvSpPr>
            <a:spLocks noGrp="1"/>
          </p:cNvSpPr>
          <p:nvPr>
            <p:ph idx="1"/>
          </p:nvPr>
        </p:nvSpPr>
        <p:spPr/>
        <p:txBody>
          <a:bodyPr/>
          <a:lstStyle/>
          <a:p>
            <a:pPr marL="34290" indent="0">
              <a:buNone/>
            </a:pPr>
            <a:r>
              <a:rPr lang="en-GB" dirty="0" smtClean="0"/>
              <a:t>Question 6</a:t>
            </a:r>
          </a:p>
          <a:p>
            <a:r>
              <a:rPr lang="en-GB" dirty="0"/>
              <a:t>Describe the use of user accounts and logs as a way of maintaining the </a:t>
            </a:r>
            <a:r>
              <a:rPr lang="en-GB" dirty="0" smtClean="0"/>
              <a:t>security </a:t>
            </a:r>
            <a:r>
              <a:rPr lang="en-GB" dirty="0"/>
              <a:t>of customer records. [3</a:t>
            </a:r>
            <a:r>
              <a:rPr lang="en-GB" dirty="0" smtClean="0"/>
              <a:t>]</a:t>
            </a:r>
          </a:p>
          <a:p>
            <a:pPr marL="34290" indent="0">
              <a:buNone/>
            </a:pPr>
            <a:r>
              <a:rPr lang="en-GB" dirty="0" smtClean="0"/>
              <a:t>Question 10</a:t>
            </a:r>
            <a:endParaRPr lang="en-GB" dirty="0"/>
          </a:p>
          <a:p>
            <a:r>
              <a:rPr lang="en-GB" dirty="0"/>
              <a:t>A bank is reviewing its disaster recovery programme. Other than risks, explain with reasons three factors, which should be included in a disaster </a:t>
            </a:r>
            <a:r>
              <a:rPr lang="en-GB" dirty="0" smtClean="0"/>
              <a:t>recovery </a:t>
            </a:r>
            <a:r>
              <a:rPr lang="en-GB" dirty="0"/>
              <a:t>programme. [6</a:t>
            </a:r>
            <a:r>
              <a:rPr lang="en-GB" dirty="0" smtClean="0"/>
              <a:t>]</a:t>
            </a:r>
          </a:p>
          <a:p>
            <a:pPr marL="34290" indent="0">
              <a:buNone/>
            </a:pPr>
            <a:r>
              <a:rPr lang="en-GB" dirty="0" smtClean="0"/>
              <a:t>Question 13</a:t>
            </a:r>
            <a:endParaRPr lang="en-GB" dirty="0"/>
          </a:p>
          <a:p>
            <a:r>
              <a:rPr lang="en-GB" dirty="0"/>
              <a:t>“Nobody really owns the Internet or tries to control it.” Discuss with suitable examples, whether you think that this statement is true or false. [8]</a:t>
            </a:r>
          </a:p>
        </p:txBody>
      </p:sp>
    </p:spTree>
    <p:extLst>
      <p:ext uri="{BB962C8B-B14F-4D97-AF65-F5344CB8AC3E}">
        <p14:creationId xmlns:p14="http://schemas.microsoft.com/office/powerpoint/2010/main" val="2178456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June 2013</a:t>
            </a:r>
            <a:endParaRPr lang="en-GB" dirty="0"/>
          </a:p>
        </p:txBody>
      </p:sp>
      <p:sp>
        <p:nvSpPr>
          <p:cNvPr id="3" name="Content Placeholder 2"/>
          <p:cNvSpPr>
            <a:spLocks noGrp="1"/>
          </p:cNvSpPr>
          <p:nvPr>
            <p:ph idx="1"/>
          </p:nvPr>
        </p:nvSpPr>
        <p:spPr/>
        <p:txBody>
          <a:bodyPr/>
          <a:lstStyle/>
          <a:p>
            <a:pPr marL="34290" indent="0">
              <a:buNone/>
            </a:pPr>
            <a:r>
              <a:rPr lang="en-GB" dirty="0" smtClean="0"/>
              <a:t>Question 7</a:t>
            </a:r>
          </a:p>
          <a:p>
            <a:r>
              <a:rPr lang="en-GB" dirty="0"/>
              <a:t>A network manager uses remote management when managing the network. Describe four tasks that the network manager could do using remote </a:t>
            </a:r>
            <a:r>
              <a:rPr lang="en-GB" dirty="0" smtClean="0"/>
              <a:t>management</a:t>
            </a:r>
            <a:r>
              <a:rPr lang="en-GB" dirty="0"/>
              <a:t>. [4] </a:t>
            </a:r>
            <a:endParaRPr lang="en-GB" dirty="0" smtClean="0"/>
          </a:p>
          <a:p>
            <a:pPr marL="34290" indent="0">
              <a:buNone/>
            </a:pPr>
            <a:r>
              <a:rPr lang="en-GB" dirty="0" smtClean="0"/>
              <a:t>Question 14</a:t>
            </a:r>
          </a:p>
          <a:p>
            <a:r>
              <a:rPr lang="en-GB" dirty="0"/>
              <a:t>“The growth in social networking sites and other entertainment sites has led to many concerns about the privacy, security and abuse of personal data on the Internet.” Describe using suitable different examples, some of these concerns. [18]</a:t>
            </a:r>
          </a:p>
        </p:txBody>
      </p:sp>
    </p:spTree>
    <p:extLst>
      <p:ext uri="{BB962C8B-B14F-4D97-AF65-F5344CB8AC3E}">
        <p14:creationId xmlns:p14="http://schemas.microsoft.com/office/powerpoint/2010/main" val="2854176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January 2014</a:t>
            </a:r>
            <a:endParaRPr lang="en-GB" dirty="0"/>
          </a:p>
        </p:txBody>
      </p:sp>
      <p:sp>
        <p:nvSpPr>
          <p:cNvPr id="3" name="Content Placeholder 2"/>
          <p:cNvSpPr>
            <a:spLocks noGrp="1"/>
          </p:cNvSpPr>
          <p:nvPr>
            <p:ph idx="1"/>
          </p:nvPr>
        </p:nvSpPr>
        <p:spPr/>
        <p:txBody>
          <a:bodyPr/>
          <a:lstStyle/>
          <a:p>
            <a:pPr marL="34290" indent="0">
              <a:buNone/>
            </a:pPr>
            <a:r>
              <a:rPr lang="en-GB" dirty="0" smtClean="0"/>
              <a:t>Question 5</a:t>
            </a:r>
          </a:p>
          <a:p>
            <a:r>
              <a:rPr lang="en-GB" dirty="0" smtClean="0"/>
              <a:t>A </a:t>
            </a:r>
            <a:r>
              <a:rPr lang="en-GB" dirty="0"/>
              <a:t>network manager uses remote management when managing the network. Describe six tasks that the network manager could do using remote management. [6]</a:t>
            </a:r>
          </a:p>
        </p:txBody>
      </p:sp>
    </p:spTree>
    <p:extLst>
      <p:ext uri="{BB962C8B-B14F-4D97-AF65-F5344CB8AC3E}">
        <p14:creationId xmlns:p14="http://schemas.microsoft.com/office/powerpoint/2010/main" val="4189701763"/>
      </p:ext>
    </p:extLst>
  </p:cSld>
  <p:clrMapOvr>
    <a:masterClrMapping/>
  </p:clrMapOvr>
</p:sld>
</file>

<file path=ppt/theme/theme1.xml><?xml version="1.0" encoding="utf-8"?>
<a:theme xmlns:a="http://schemas.openxmlformats.org/drawingml/2006/main" name="YBG Theme">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YBG Theme" id="{66AD7427-5535-4BCE-9871-92F6AA7BF1B5}" vid="{BC28B41C-46C1-41B2-971E-BB8C5CA2EA02}"/>
    </a:ext>
  </a:extLst>
</a:theme>
</file>

<file path=docProps/app.xml><?xml version="1.0" encoding="utf-8"?>
<Properties xmlns="http://schemas.openxmlformats.org/officeDocument/2006/extended-properties" xmlns:vt="http://schemas.openxmlformats.org/officeDocument/2006/docPropsVTypes">
  <Template>YBG Theme</Template>
  <TotalTime>44</TotalTime>
  <Words>1406</Words>
  <Application>Microsoft Office PowerPoint</Application>
  <PresentationFormat>On-screen Show (4:3)</PresentationFormat>
  <Paragraphs>116</Paragraphs>
  <Slides>20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20</vt:i4>
      </vt:variant>
    </vt:vector>
  </HeadingPairs>
  <TitlesOfParts>
    <vt:vector size="22" baseType="lpstr">
      <vt:lpstr>Corbel</vt:lpstr>
      <vt:lpstr>YBG Theme</vt:lpstr>
      <vt:lpstr>Filling in the gaps</vt:lpstr>
      <vt:lpstr>Lesson Objectives</vt:lpstr>
      <vt:lpstr>January 2011</vt:lpstr>
      <vt:lpstr>June 2011</vt:lpstr>
      <vt:lpstr>January 2012</vt:lpstr>
      <vt:lpstr>June 2012</vt:lpstr>
      <vt:lpstr>January 2013</vt:lpstr>
      <vt:lpstr>June 2013</vt:lpstr>
      <vt:lpstr>January 2014</vt:lpstr>
      <vt:lpstr>Networks</vt:lpstr>
      <vt:lpstr>Remote Management</vt:lpstr>
      <vt:lpstr>ICT Security Policies</vt:lpstr>
      <vt:lpstr>Disaster Recovery Programme</vt:lpstr>
      <vt:lpstr>Cost</vt:lpstr>
      <vt:lpstr>Backup Procedures</vt:lpstr>
      <vt:lpstr>Data</vt:lpstr>
      <vt:lpstr>Hardware and Software</vt:lpstr>
      <vt:lpstr>Personnel, Responsibilities and Training</vt:lpstr>
      <vt:lpstr>Procedures</vt:lpstr>
      <vt:lpstr>The Internet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Feasibility Report</dc:title>
  <dc:creator>Declan Lynch</dc:creator>
  <cp:lastModifiedBy>Declan Lynch</cp:lastModifiedBy>
  <cp:revision>8</cp:revision>
  <dcterms:created xsi:type="dcterms:W3CDTF">2015-03-11T14:33:18Z</dcterms:created>
  <dcterms:modified xsi:type="dcterms:W3CDTF">2015-03-11T15:17:54Z</dcterms:modified>
</cp:coreProperties>
</file>