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1" d="100"/>
          <a:sy n="101" d="100"/>
        </p:scale>
        <p:origin x="12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45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7"/>
            <a:ext cx="6575895" cy="1388165"/>
          </a:xfrm>
        </p:spPr>
        <p:txBody>
          <a:bodyPr>
            <a:normAutofit/>
          </a:bodyPr>
          <a:lstStyle>
            <a:lvl1pPr marL="0" indent="0" algn="ctr">
              <a:spcBef>
                <a:spcPts val="750"/>
              </a:spcBef>
              <a:buNone/>
              <a:defRPr sz="1350">
                <a:solidFill>
                  <a:schemeClr val="tx1"/>
                </a:solidFill>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75B09E2-35FA-4515-809B-56E6A9CD2E6B}" type="datetimeFigureOut">
              <a:rPr lang="en-GB" smtClean="0"/>
              <a:t>27/11/2014</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456AC9F-AADB-4FE2-BD5D-8589F608ABDB}" type="slidenum">
              <a:rPr lang="en-GB" smtClean="0"/>
              <a:t>‹#›</a:t>
            </a:fld>
            <a:endParaRPr lang="en-GB"/>
          </a:p>
        </p:txBody>
      </p:sp>
      <p:cxnSp>
        <p:nvCxnSpPr>
          <p:cNvPr id="8" name="Straight Connector 7"/>
          <p:cNvCxnSpPr/>
          <p:nvPr/>
        </p:nvCxnSpPr>
        <p:spPr>
          <a:xfrm>
            <a:off x="1483996"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8793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5B09E2-35FA-4515-809B-56E6A9CD2E6B}" type="datetimeFigureOut">
              <a:rPr lang="en-GB" smtClean="0"/>
              <a:t>27/11/2014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56AC9F-AADB-4FE2-BD5D-8589F608ABDB}" type="slidenum">
              <a:rPr lang="en-GB" smtClean="0"/>
              <a:t>‹#›</a:t>
            </a:fld>
            <a:endParaRPr lang="en-GB"/>
          </a:p>
        </p:txBody>
      </p:sp>
    </p:spTree>
    <p:extLst>
      <p:ext uri="{BB962C8B-B14F-4D97-AF65-F5344CB8AC3E}">
        <p14:creationId xmlns:p14="http://schemas.microsoft.com/office/powerpoint/2010/main" val="288266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1"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5B09E2-35FA-4515-809B-56E6A9CD2E6B}" type="datetimeFigureOut">
              <a:rPr lang="en-GB" smtClean="0"/>
              <a:t>27/11/2014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56AC9F-AADB-4FE2-BD5D-8589F608ABDB}" type="slidenum">
              <a:rPr lang="en-GB" smtClean="0"/>
              <a:t>‹#›</a:t>
            </a:fld>
            <a:endParaRPr lang="en-GB"/>
          </a:p>
        </p:txBody>
      </p:sp>
    </p:spTree>
    <p:extLst>
      <p:ext uri="{BB962C8B-B14F-4D97-AF65-F5344CB8AC3E}">
        <p14:creationId xmlns:p14="http://schemas.microsoft.com/office/powerpoint/2010/main" val="234855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sng" baseline="0">
                <a:solidFill>
                  <a:schemeClr val="accent1">
                    <a:lumMod val="75000"/>
                  </a:schemeClr>
                </a:solidFill>
                <a:uFill>
                  <a:solidFill>
                    <a:schemeClr val="accent2"/>
                  </a:solidFill>
                </a:u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750"/>
              </a:spcBef>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5B09E2-35FA-4515-809B-56E6A9CD2E6B}" type="datetimeFigureOut">
              <a:rPr lang="en-GB" smtClean="0"/>
              <a:t>27/11/2014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56AC9F-AADB-4FE2-BD5D-8589F608ABDB}" type="slidenum">
              <a:rPr lang="en-GB" smtClean="0"/>
              <a:t>‹#›</a:t>
            </a:fld>
            <a:endParaRPr lang="en-GB"/>
          </a:p>
        </p:txBody>
      </p:sp>
    </p:spTree>
    <p:extLst>
      <p:ext uri="{BB962C8B-B14F-4D97-AF65-F5344CB8AC3E}">
        <p14:creationId xmlns:p14="http://schemas.microsoft.com/office/powerpoint/2010/main" val="37623979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4500" b="0" cap="all" baseline="0">
                <a:solidFill>
                  <a:schemeClr val="accent1">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350">
                <a:solidFill>
                  <a:schemeClr val="accent1">
                    <a:lumMod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5B09E2-35FA-4515-809B-56E6A9CD2E6B}" type="datetimeFigureOut">
              <a:rPr lang="en-GB" smtClean="0"/>
              <a:t>27/11/2014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56AC9F-AADB-4FE2-BD5D-8589F608ABDB}" type="slidenum">
              <a:rPr lang="en-GB" smtClean="0"/>
              <a:t>‹#›</a:t>
            </a:fld>
            <a:endParaRPr lang="en-GB"/>
          </a:p>
        </p:txBody>
      </p:sp>
      <p:cxnSp>
        <p:nvCxnSpPr>
          <p:cNvPr id="7" name="Straight Connector 6"/>
          <p:cNvCxnSpPr/>
          <p:nvPr/>
        </p:nvCxnSpPr>
        <p:spPr>
          <a:xfrm>
            <a:off x="1485901"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2791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accent1">
                    <a:lumMod val="75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238">
                <a:solidFill>
                  <a:schemeClr val="accent1">
                    <a:lumMod val="75000"/>
                  </a:schemeClr>
                </a:solidFill>
              </a:defRPr>
            </a:lvl1pPr>
            <a:lvl2pPr>
              <a:defRPr sz="1125">
                <a:solidFill>
                  <a:schemeClr val="accent1">
                    <a:lumMod val="75000"/>
                  </a:schemeClr>
                </a:solidFill>
              </a:defRPr>
            </a:lvl2pPr>
            <a:lvl3pPr>
              <a:defRPr sz="1013">
                <a:solidFill>
                  <a:schemeClr val="accent1">
                    <a:lumMod val="75000"/>
                  </a:schemeClr>
                </a:solidFill>
              </a:defRPr>
            </a:lvl3pPr>
            <a:lvl4pPr>
              <a:defRPr sz="900">
                <a:solidFill>
                  <a:schemeClr val="accent1">
                    <a:lumMod val="75000"/>
                  </a:schemeClr>
                </a:solidFill>
              </a:defRPr>
            </a:lvl4pPr>
            <a:lvl5pPr>
              <a:defRPr sz="900">
                <a:solidFill>
                  <a:schemeClr val="accent1">
                    <a:lumMod val="75000"/>
                  </a:schemeClr>
                </a:solidFill>
              </a:defRPr>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238">
                <a:solidFill>
                  <a:schemeClr val="accent1">
                    <a:lumMod val="75000"/>
                  </a:schemeClr>
                </a:solidFill>
              </a:defRPr>
            </a:lvl1pPr>
            <a:lvl2pPr>
              <a:defRPr sz="1125">
                <a:solidFill>
                  <a:schemeClr val="accent1">
                    <a:lumMod val="75000"/>
                  </a:schemeClr>
                </a:solidFill>
              </a:defRPr>
            </a:lvl2pPr>
            <a:lvl3pPr>
              <a:defRPr sz="1013">
                <a:solidFill>
                  <a:schemeClr val="accent1">
                    <a:lumMod val="75000"/>
                  </a:schemeClr>
                </a:solidFill>
              </a:defRPr>
            </a:lvl3pPr>
            <a:lvl4pPr>
              <a:defRPr sz="900">
                <a:solidFill>
                  <a:schemeClr val="accent1">
                    <a:lumMod val="75000"/>
                  </a:schemeClr>
                </a:solidFill>
              </a:defRPr>
            </a:lvl4pPr>
            <a:lvl5pPr>
              <a:defRPr sz="900">
                <a:solidFill>
                  <a:schemeClr val="accent1">
                    <a:lumMod val="75000"/>
                  </a:schemeClr>
                </a:solidFill>
              </a:defRPr>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5B09E2-35FA-4515-809B-56E6A9CD2E6B}" type="datetimeFigureOut">
              <a:rPr lang="en-GB" smtClean="0"/>
              <a:t>27/11/2014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56AC9F-AADB-4FE2-BD5D-8589F608ABDB}" type="slidenum">
              <a:rPr lang="en-GB" smtClean="0"/>
              <a:t>‹#›</a:t>
            </a:fld>
            <a:endParaRPr lang="en-GB"/>
          </a:p>
        </p:txBody>
      </p:sp>
    </p:spTree>
    <p:extLst>
      <p:ext uri="{BB962C8B-B14F-4D97-AF65-F5344CB8AC3E}">
        <p14:creationId xmlns:p14="http://schemas.microsoft.com/office/powerpoint/2010/main" val="15033166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5B09E2-35FA-4515-809B-56E6A9CD2E6B}" type="datetimeFigureOut">
              <a:rPr lang="en-GB" smtClean="0"/>
              <a:t>27/11/2014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56AC9F-AADB-4FE2-BD5D-8589F608ABDB}" type="slidenum">
              <a:rPr lang="en-GB" smtClean="0"/>
              <a:t>‹#›</a:t>
            </a:fld>
            <a:endParaRPr lang="en-GB"/>
          </a:p>
        </p:txBody>
      </p:sp>
    </p:spTree>
    <p:extLst>
      <p:ext uri="{BB962C8B-B14F-4D97-AF65-F5344CB8AC3E}">
        <p14:creationId xmlns:p14="http://schemas.microsoft.com/office/powerpoint/2010/main" val="282144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5B09E2-35FA-4515-809B-56E6A9CD2E6B}" type="datetimeFigureOut">
              <a:rPr lang="en-GB" smtClean="0"/>
              <a:t>27/11/2014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56AC9F-AADB-4FE2-BD5D-8589F608ABDB}" type="slidenum">
              <a:rPr lang="en-GB" smtClean="0"/>
              <a:t>‹#›</a:t>
            </a:fld>
            <a:endParaRPr lang="en-GB"/>
          </a:p>
        </p:txBody>
      </p:sp>
    </p:spTree>
    <p:extLst>
      <p:ext uri="{BB962C8B-B14F-4D97-AF65-F5344CB8AC3E}">
        <p14:creationId xmlns:p14="http://schemas.microsoft.com/office/powerpoint/2010/main" val="64569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B09E2-35FA-4515-809B-56E6A9CD2E6B}" type="datetimeFigureOut">
              <a:rPr lang="en-GB" smtClean="0"/>
              <a:t>27/11/2014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56AC9F-AADB-4FE2-BD5D-8589F608ABDB}" type="slidenum">
              <a:rPr lang="en-GB" smtClean="0"/>
              <a:t>‹#›</a:t>
            </a:fld>
            <a:endParaRPr lang="en-GB"/>
          </a:p>
        </p:txBody>
      </p:sp>
    </p:spTree>
    <p:extLst>
      <p:ext uri="{BB962C8B-B14F-4D97-AF65-F5344CB8AC3E}">
        <p14:creationId xmlns:p14="http://schemas.microsoft.com/office/powerpoint/2010/main" val="9676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2250" b="0"/>
            </a:lvl1pPr>
          </a:lstStyle>
          <a:p>
            <a:r>
              <a:rPr lang="en-US" smtClean="0"/>
              <a:t>Click to edit Master title style</a:t>
            </a:r>
            <a:endParaRPr lang="en-US" dirty="0"/>
          </a:p>
        </p:txBody>
      </p:sp>
      <p:sp>
        <p:nvSpPr>
          <p:cNvPr id="3" name="Content Placeholder 2"/>
          <p:cNvSpPr>
            <a:spLocks noGrp="1"/>
          </p:cNvSpPr>
          <p:nvPr>
            <p:ph idx="1"/>
          </p:nvPr>
        </p:nvSpPr>
        <p:spPr>
          <a:xfrm>
            <a:off x="4129315" y="1097280"/>
            <a:ext cx="4149638" cy="466344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600"/>
              </a:spcBef>
              <a:buNone/>
              <a:defRPr sz="956"/>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5B09E2-35FA-4515-809B-56E6A9CD2E6B}" type="datetimeFigureOut">
              <a:rPr lang="en-GB" smtClean="0"/>
              <a:t>27/11/2014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56AC9F-AADB-4FE2-BD5D-8589F608ABDB}" type="slidenum">
              <a:rPr lang="en-GB" smtClean="0"/>
              <a:t>‹#›</a:t>
            </a:fld>
            <a:endParaRPr lang="en-GB"/>
          </a:p>
        </p:txBody>
      </p:sp>
    </p:spTree>
    <p:extLst>
      <p:ext uri="{BB962C8B-B14F-4D97-AF65-F5344CB8AC3E}">
        <p14:creationId xmlns:p14="http://schemas.microsoft.com/office/powerpoint/2010/main" val="154619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225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8" y="1069849"/>
            <a:ext cx="4257703" cy="4645153"/>
          </a:xfrm>
        </p:spPr>
        <p:txBody>
          <a:bodyPr lIns="274320" tIns="182880" anchor="t">
            <a:normAutofit/>
          </a:bodyPr>
          <a:lstStyle>
            <a:lvl1pPr marL="0" indent="0">
              <a:buNone/>
              <a:defRPr sz="1575"/>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600"/>
              </a:spcBef>
              <a:buNone/>
              <a:defRPr sz="956"/>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5B09E2-35FA-4515-809B-56E6A9CD2E6B}" type="datetimeFigureOut">
              <a:rPr lang="en-GB" smtClean="0"/>
              <a:t>27/11/2014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56AC9F-AADB-4FE2-BD5D-8589F608ABDB}" type="slidenum">
              <a:rPr lang="en-GB" smtClean="0"/>
              <a:t>‹#›</a:t>
            </a:fld>
            <a:endParaRPr lang="en-GB"/>
          </a:p>
        </p:txBody>
      </p:sp>
    </p:spTree>
    <p:extLst>
      <p:ext uri="{BB962C8B-B14F-4D97-AF65-F5344CB8AC3E}">
        <p14:creationId xmlns:p14="http://schemas.microsoft.com/office/powerpoint/2010/main" val="279636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2"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8" y="6223831"/>
            <a:ext cx="1746806" cy="365125"/>
          </a:xfrm>
          <a:prstGeom prst="rect">
            <a:avLst/>
          </a:prstGeom>
        </p:spPr>
        <p:txBody>
          <a:bodyPr vert="horz" lIns="91440" tIns="45720" rIns="91440" bIns="45720" rtlCol="0" anchor="ctr"/>
          <a:lstStyle>
            <a:lvl1pPr algn="l">
              <a:defRPr sz="750">
                <a:solidFill>
                  <a:schemeClr val="accent1"/>
                </a:solidFill>
              </a:defRPr>
            </a:lvl1pPr>
          </a:lstStyle>
          <a:p>
            <a:fld id="{A75B09E2-35FA-4515-809B-56E6A9CD2E6B}" type="datetimeFigureOut">
              <a:rPr lang="en-GB" smtClean="0"/>
              <a:t>27/11/2014</a:t>
            </a:fld>
            <a:endParaRPr lang="en-GB"/>
          </a:p>
        </p:txBody>
      </p:sp>
      <p:sp>
        <p:nvSpPr>
          <p:cNvPr id="5" name="Footer Placeholder 4"/>
          <p:cNvSpPr>
            <a:spLocks noGrp="1"/>
          </p:cNvSpPr>
          <p:nvPr>
            <p:ph type="ftr" sz="quarter" idx="3"/>
          </p:nvPr>
        </p:nvSpPr>
        <p:spPr>
          <a:xfrm>
            <a:off x="2961862" y="6223831"/>
            <a:ext cx="3538331" cy="365125"/>
          </a:xfrm>
          <a:prstGeom prst="rect">
            <a:avLst/>
          </a:prstGeom>
        </p:spPr>
        <p:txBody>
          <a:bodyPr vert="horz" lIns="91440" tIns="45720" rIns="91440" bIns="45720" rtlCol="0" anchor="ctr"/>
          <a:lstStyle>
            <a:lvl1pPr algn="ctr">
              <a:defRPr sz="750">
                <a:solidFill>
                  <a:schemeClr val="accent1"/>
                </a:solidFill>
              </a:defRPr>
            </a:lvl1pPr>
          </a:lstStyle>
          <a:p>
            <a:endParaRPr lang="en-GB"/>
          </a:p>
        </p:txBody>
      </p:sp>
      <p:sp>
        <p:nvSpPr>
          <p:cNvPr id="6" name="Slide Number Placeholder 5"/>
          <p:cNvSpPr>
            <a:spLocks noGrp="1"/>
          </p:cNvSpPr>
          <p:nvPr>
            <p:ph type="sldNum" sz="quarter" idx="4"/>
          </p:nvPr>
        </p:nvSpPr>
        <p:spPr>
          <a:xfrm>
            <a:off x="6997149" y="6223831"/>
            <a:ext cx="1279663" cy="365125"/>
          </a:xfrm>
          <a:prstGeom prst="rect">
            <a:avLst/>
          </a:prstGeom>
        </p:spPr>
        <p:txBody>
          <a:bodyPr vert="horz" lIns="91440" tIns="45720" rIns="91440" bIns="45720" rtlCol="0" anchor="ctr"/>
          <a:lstStyle>
            <a:lvl1pPr algn="r">
              <a:defRPr sz="750">
                <a:solidFill>
                  <a:schemeClr val="accent1"/>
                </a:solidFill>
              </a:defRPr>
            </a:lvl1pPr>
          </a:lstStyle>
          <a:p>
            <a:fld id="{C456AC9F-AADB-4FE2-BD5D-8589F608ABDB}" type="slidenum">
              <a:rPr lang="en-GB" smtClean="0"/>
              <a:t>‹#›</a:t>
            </a:fld>
            <a:endParaRPr lang="en-GB"/>
          </a:p>
        </p:txBody>
      </p:sp>
      <p:pic>
        <p:nvPicPr>
          <p:cNvPr id="8" name="Picture 7"/>
          <p:cNvPicPr>
            <a:picLocks noChangeAspect="1"/>
          </p:cNvPicPr>
          <p:nvPr/>
        </p:nvPicPr>
        <p:blipFill rotWithShape="1">
          <a:blip r:embed="rId13"/>
          <a:srcRect l="7326" t="12222" r="88814" b="76349"/>
          <a:stretch/>
        </p:blipFill>
        <p:spPr>
          <a:xfrm>
            <a:off x="182880" y="120735"/>
            <a:ext cx="910914" cy="886295"/>
          </a:xfrm>
          <a:prstGeom prst="rect">
            <a:avLst/>
          </a:prstGeom>
        </p:spPr>
      </p:pic>
    </p:spTree>
    <p:extLst>
      <p:ext uri="{BB962C8B-B14F-4D97-AF65-F5344CB8AC3E}">
        <p14:creationId xmlns:p14="http://schemas.microsoft.com/office/powerpoint/2010/main" val="2949952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514350" rtl="0" eaLnBrk="1" latinLnBrk="0" hangingPunct="1">
        <a:lnSpc>
          <a:spcPct val="90000"/>
        </a:lnSpc>
        <a:spcBef>
          <a:spcPct val="0"/>
        </a:spcBef>
        <a:buNone/>
        <a:defRPr sz="3000" kern="1200">
          <a:solidFill>
            <a:schemeClr val="accent1"/>
          </a:solidFill>
          <a:latin typeface="+mj-lt"/>
          <a:ea typeface="+mj-ea"/>
          <a:cs typeface="+mj-cs"/>
        </a:defRPr>
      </a:lvl1pPr>
    </p:titleStyle>
    <p:bodyStyle>
      <a:lvl1pPr marL="128588" indent="-102870" algn="l" defTabSz="514350" rtl="0" eaLnBrk="1" latinLnBrk="0" hangingPunct="1">
        <a:lnSpc>
          <a:spcPct val="90000"/>
        </a:lnSpc>
        <a:spcBef>
          <a:spcPts val="750"/>
        </a:spcBef>
        <a:buClr>
          <a:schemeClr val="accent1"/>
        </a:buClr>
        <a:buSzPct val="80000"/>
        <a:buFont typeface="Corbel" pitchFamily="34" charset="0"/>
        <a:buChar char="•"/>
        <a:defRPr sz="1500" kern="1200">
          <a:solidFill>
            <a:schemeClr val="accent1"/>
          </a:solidFill>
          <a:latin typeface="+mn-lt"/>
          <a:ea typeface="+mn-ea"/>
          <a:cs typeface="+mn-cs"/>
        </a:defRPr>
      </a:lvl1pPr>
      <a:lvl2pPr marL="257175"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350" kern="1200">
          <a:solidFill>
            <a:schemeClr val="accent1"/>
          </a:solidFill>
          <a:latin typeface="+mn-lt"/>
          <a:ea typeface="+mn-ea"/>
          <a:cs typeface="+mn-cs"/>
        </a:defRPr>
      </a:lvl2pPr>
      <a:lvl3pPr marL="411480"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200" kern="1200">
          <a:solidFill>
            <a:schemeClr val="accent1"/>
          </a:solidFill>
          <a:latin typeface="+mn-lt"/>
          <a:ea typeface="+mn-ea"/>
          <a:cs typeface="+mn-cs"/>
        </a:defRPr>
      </a:lvl3pPr>
      <a:lvl4pPr marL="565785"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4pPr>
      <a:lvl5pPr marL="690090"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5pPr>
      <a:lvl6pPr marL="82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6pPr>
      <a:lvl7pPr marL="97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7pPr>
      <a:lvl8pPr marL="112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8pPr>
      <a:lvl9pPr marL="127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Factors to be taken into account when designing ICT Security Policies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60580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mtClean="0"/>
              <a:t>A code of conduct</a:t>
            </a:r>
            <a:endParaRPr lang="en-US" altLang="en-US" smtClean="0"/>
          </a:p>
        </p:txBody>
      </p:sp>
      <p:sp>
        <p:nvSpPr>
          <p:cNvPr id="13315" name="Content Placeholder 2"/>
          <p:cNvSpPr>
            <a:spLocks noGrp="1"/>
          </p:cNvSpPr>
          <p:nvPr>
            <p:ph idx="1"/>
          </p:nvPr>
        </p:nvSpPr>
        <p:spPr/>
        <p:txBody>
          <a:bodyPr/>
          <a:lstStyle/>
          <a:p>
            <a:r>
              <a:rPr lang="en-GB" altLang="en-US" smtClean="0"/>
              <a:t>A list of roles and responsibilities that an employee should follow when using ICT equipment</a:t>
            </a:r>
            <a:endParaRPr lang="en-US" altLang="en-US" smtClean="0"/>
          </a:p>
        </p:txBody>
      </p:sp>
      <p:pic>
        <p:nvPicPr>
          <p:cNvPr id="13316" name="Picture 2" descr="http://www.gdrc.org/ngo/code-conduc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3789363"/>
            <a:ext cx="1819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76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Operational procedures</a:t>
            </a:r>
          </a:p>
        </p:txBody>
      </p:sp>
      <p:sp>
        <p:nvSpPr>
          <p:cNvPr id="14339" name="Content Placeholder 2"/>
          <p:cNvSpPr>
            <a:spLocks noGrp="1"/>
          </p:cNvSpPr>
          <p:nvPr>
            <p:ph idx="1"/>
          </p:nvPr>
        </p:nvSpPr>
        <p:spPr/>
        <p:txBody>
          <a:bodyPr/>
          <a:lstStyle/>
          <a:p>
            <a:r>
              <a:rPr lang="en-US" altLang="en-US" smtClean="0"/>
              <a:t>Including disaster recovery planning and dealing with threats from viruses, backup, updating antivirus. </a:t>
            </a:r>
          </a:p>
          <a:p>
            <a:endParaRPr lang="en-US" altLang="en-US" smtClean="0"/>
          </a:p>
        </p:txBody>
      </p:sp>
      <p:pic>
        <p:nvPicPr>
          <p:cNvPr id="14340" name="Picture 4" descr="http://cdn.techpp.com/wp-content/uploads/2009/10/windows_7_compatible_antivirus_softwar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3429000"/>
            <a:ext cx="41751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4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Disciplinary procedures</a:t>
            </a:r>
          </a:p>
        </p:txBody>
      </p:sp>
      <p:sp>
        <p:nvSpPr>
          <p:cNvPr id="15363" name="Content Placeholder 2"/>
          <p:cNvSpPr>
            <a:spLocks noGrp="1"/>
          </p:cNvSpPr>
          <p:nvPr>
            <p:ph idx="1"/>
          </p:nvPr>
        </p:nvSpPr>
        <p:spPr/>
        <p:txBody>
          <a:bodyPr/>
          <a:lstStyle/>
          <a:p>
            <a:r>
              <a:rPr lang="en-US" altLang="en-US" smtClean="0"/>
              <a:t>Warnings / dismissal / prosecutions etc.</a:t>
            </a:r>
          </a:p>
          <a:p>
            <a:pPr>
              <a:buFont typeface="Arial" panose="020B0604020202020204" pitchFamily="34" charset="0"/>
              <a:buNone/>
            </a:pPr>
            <a:endParaRPr lang="en-US" altLang="en-US" smtClean="0"/>
          </a:p>
        </p:txBody>
      </p:sp>
      <p:pic>
        <p:nvPicPr>
          <p:cNvPr id="15364" name="Picture 2" descr="http://wvde.state.wv.us/institutional/images/operational%20procedu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3500438"/>
            <a:ext cx="30575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252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a:t>
            </a:r>
            <a:endParaRPr lang="en-GB" dirty="0"/>
          </a:p>
        </p:txBody>
      </p:sp>
      <p:sp>
        <p:nvSpPr>
          <p:cNvPr id="3" name="Content Placeholder 2"/>
          <p:cNvSpPr>
            <a:spLocks noGrp="1"/>
          </p:cNvSpPr>
          <p:nvPr>
            <p:ph idx="1"/>
          </p:nvPr>
        </p:nvSpPr>
        <p:spPr/>
        <p:txBody>
          <a:bodyPr>
            <a:normAutofit/>
          </a:bodyPr>
          <a:lstStyle/>
          <a:p>
            <a:pPr marL="25718" indent="0">
              <a:buNone/>
            </a:pPr>
            <a:r>
              <a:rPr lang="en-GB" sz="3200" dirty="0"/>
              <a:t>A national bank wants to ensure that its financial systems are secure against </a:t>
            </a:r>
            <a:r>
              <a:rPr lang="en-GB" sz="3200" dirty="0" smtClean="0"/>
              <a:t>attack. Other </a:t>
            </a:r>
            <a:r>
              <a:rPr lang="en-GB" sz="3200" dirty="0"/>
              <a:t>than </a:t>
            </a:r>
            <a:r>
              <a:rPr lang="en-GB" sz="3200" i="1" dirty="0"/>
              <a:t>code of conduct</a:t>
            </a:r>
            <a:r>
              <a:rPr lang="en-GB" sz="3200" dirty="0"/>
              <a:t>, describe </a:t>
            </a:r>
            <a:r>
              <a:rPr lang="en-GB" sz="3200" b="1" dirty="0"/>
              <a:t>four </a:t>
            </a:r>
            <a:r>
              <a:rPr lang="en-GB" sz="3200" dirty="0"/>
              <a:t>factors that should be included in the </a:t>
            </a:r>
            <a:r>
              <a:rPr lang="en-GB" sz="3200" dirty="0" smtClean="0"/>
              <a:t>bank’s security </a:t>
            </a:r>
            <a:r>
              <a:rPr lang="en-GB" sz="3200" dirty="0"/>
              <a:t>policy</a:t>
            </a:r>
            <a:r>
              <a:rPr lang="en-GB" sz="3200" dirty="0" smtClean="0"/>
              <a:t>. [8]</a:t>
            </a:r>
            <a:endParaRPr lang="en-GB" sz="3200" dirty="0"/>
          </a:p>
        </p:txBody>
      </p:sp>
    </p:spTree>
    <p:extLst>
      <p:ext uri="{BB962C8B-B14F-4D97-AF65-F5344CB8AC3E}">
        <p14:creationId xmlns:p14="http://schemas.microsoft.com/office/powerpoint/2010/main" val="1087659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idx="4294967295"/>
          </p:nvPr>
        </p:nvSpPr>
        <p:spPr/>
        <p:txBody>
          <a:bodyPr rtlCol="0">
            <a:normAutofit/>
          </a:bodyPr>
          <a:lstStyle/>
          <a:p>
            <a:pPr fontAlgn="auto">
              <a:spcAft>
                <a:spcPts val="0"/>
              </a:spcAft>
              <a:defRPr/>
            </a:pPr>
            <a:r>
              <a:rPr lang="en-GB" dirty="0">
                <a:latin typeface="+mn-lt"/>
              </a:rPr>
              <a:t>Just a Minute</a:t>
            </a:r>
            <a:endParaRPr lang="en-US" dirty="0">
              <a:latin typeface="+mn-lt"/>
            </a:endParaRPr>
          </a:p>
        </p:txBody>
      </p:sp>
      <p:sp>
        <p:nvSpPr>
          <p:cNvPr id="16387" name="Content Placeholder 2"/>
          <p:cNvSpPr>
            <a:spLocks noGrp="1"/>
          </p:cNvSpPr>
          <p:nvPr>
            <p:ph idx="4294967295"/>
          </p:nvPr>
        </p:nvSpPr>
        <p:spPr/>
        <p:txBody>
          <a:bodyPr/>
          <a:lstStyle/>
          <a:p>
            <a:pPr>
              <a:buFontTx/>
              <a:buNone/>
            </a:pPr>
            <a:r>
              <a:rPr lang="en-US" altLang="en-US" smtClean="0"/>
              <a:t>	On a scrap piece of paper write down as many things covered today in a minute.</a:t>
            </a:r>
          </a:p>
        </p:txBody>
      </p:sp>
      <p:pic>
        <p:nvPicPr>
          <p:cNvPr id="16388" name="Picture 5" descr="http://www.twistedtheorysoftware.com/timer/images/timer-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165" y="2733675"/>
            <a:ext cx="355282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http://cdn.7static.com/static/img/sleeveart/00/000/529/0000052924_3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775" y="4918075"/>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http://cdn.7static.com/static/img/sleeveart/00/000/529/0000052924_3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5125" y="28575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427538" y="5157788"/>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3524250" y="3990975"/>
            <a:ext cx="2051050" cy="205105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 name="Oval 9"/>
          <p:cNvSpPr/>
          <p:nvPr/>
        </p:nvSpPr>
        <p:spPr>
          <a:xfrm>
            <a:off x="3534052" y="3990975"/>
            <a:ext cx="2051050" cy="20510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002060"/>
              </a:solidFill>
            </a:endParaRPr>
          </a:p>
        </p:txBody>
      </p:sp>
    </p:spTree>
    <p:extLst>
      <p:ext uri="{BB962C8B-B14F-4D97-AF65-F5344CB8AC3E}">
        <p14:creationId xmlns:p14="http://schemas.microsoft.com/office/powerpoint/2010/main" val="148537129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60000"/>
                                        <p:tgtEl>
                                          <p:spTgt spid="10"/>
                                        </p:tgtEl>
                                      </p:cBhvr>
                                    </p:animEffect>
                                  </p:childTnLst>
                                </p:cTn>
                              </p:par>
                            </p:childTnLst>
                          </p:cTn>
                        </p:par>
                        <p:par>
                          <p:cTn id="8" fill="hold" nodeType="afterGroup">
                            <p:stCondLst>
                              <p:cond delay="60000"/>
                            </p:stCondLst>
                            <p:childTnLst>
                              <p:par>
                                <p:cTn id="9" presetID="1" presetClass="mediacall" presetSubtype="0" fill="hold" nodeType="afterEffect">
                                  <p:stCondLst>
                                    <p:cond delay="0"/>
                                  </p:stCondLst>
                                  <p:childTnLst>
                                    <p:cmd type="call" cmd="playFrom(0.0)">
                                      <p:cBhvr>
                                        <p:cTn id="10" dur="2178" fill="hold"/>
                                        <p:tgtEl>
                                          <p:spTgt spid="8"/>
                                        </p:tgtEl>
                                      </p:cBhvr>
                                    </p:cmd>
                                  </p:childTnLst>
                                </p:cTn>
                              </p:par>
                            </p:childTnLst>
                          </p:cTn>
                        </p:par>
                      </p:childTnLst>
                    </p:cTn>
                  </p:par>
                </p:childTnLst>
              </p:cTn>
              <p:nextCondLst>
                <p:cond evt="onClick" delay="0">
                  <p:tgtEl>
                    <p:spTgt spid="9"/>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smtClean="0"/>
              <a:t>Lesson Objectives</a:t>
            </a:r>
            <a:endParaRPr lang="en-US" altLang="en-US" smtClean="0"/>
          </a:p>
        </p:txBody>
      </p:sp>
      <p:sp>
        <p:nvSpPr>
          <p:cNvPr id="3075" name="Content Placeholder 2"/>
          <p:cNvSpPr>
            <a:spLocks noGrp="1"/>
          </p:cNvSpPr>
          <p:nvPr>
            <p:ph idx="1"/>
          </p:nvPr>
        </p:nvSpPr>
        <p:spPr/>
        <p:txBody>
          <a:bodyPr/>
          <a:lstStyle/>
          <a:p>
            <a:pPr marL="25718" indent="0">
              <a:buNone/>
            </a:pPr>
            <a:r>
              <a:rPr lang="en-GB" altLang="en-US" dirty="0" smtClean="0"/>
              <a:t>To </a:t>
            </a:r>
            <a:r>
              <a:rPr lang="en-GB" altLang="en-US" dirty="0" smtClean="0"/>
              <a:t>understand </a:t>
            </a:r>
            <a:r>
              <a:rPr lang="en-US" altLang="en-US" dirty="0" smtClean="0"/>
              <a:t>the factors to take into account when designing security policies </a:t>
            </a:r>
          </a:p>
        </p:txBody>
      </p:sp>
    </p:spTree>
    <p:extLst>
      <p:ext uri="{BB962C8B-B14F-4D97-AF65-F5344CB8AC3E}">
        <p14:creationId xmlns:p14="http://schemas.microsoft.com/office/powerpoint/2010/main" val="90059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smtClean="0"/>
              <a:t>You are setting up a new business.</a:t>
            </a:r>
            <a:endParaRPr lang="en-US" altLang="en-US" smtClean="0"/>
          </a:p>
        </p:txBody>
      </p:sp>
      <p:sp>
        <p:nvSpPr>
          <p:cNvPr id="6147" name="Content Placeholder 2"/>
          <p:cNvSpPr>
            <a:spLocks noGrp="1"/>
          </p:cNvSpPr>
          <p:nvPr>
            <p:ph idx="1"/>
          </p:nvPr>
        </p:nvSpPr>
        <p:spPr/>
        <p:txBody>
          <a:bodyPr/>
          <a:lstStyle/>
          <a:p>
            <a:r>
              <a:rPr lang="en-GB" altLang="en-US" smtClean="0"/>
              <a:t>Make a list of 5 things you think you will need to think about regarding your Security policy.</a:t>
            </a:r>
            <a:endParaRPr lang="en-US" altLang="en-US" smtClean="0"/>
          </a:p>
        </p:txBody>
      </p:sp>
      <p:pic>
        <p:nvPicPr>
          <p:cNvPr id="6148" name="Picture 2" descr="http://www.fundingstore.com/blog/wp-content/uploads/open-for-busines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3213100"/>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128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2205038"/>
            <a:ext cx="8229600" cy="868362"/>
          </a:xfrm>
        </p:spPr>
        <p:txBody>
          <a:bodyPr rtlCol="0">
            <a:normAutofit fontScale="90000"/>
          </a:bodyPr>
          <a:lstStyle/>
          <a:p>
            <a:pPr fontAlgn="auto">
              <a:spcAft>
                <a:spcPts val="0"/>
              </a:spcAft>
              <a:defRPr/>
            </a:pPr>
            <a:r>
              <a:rPr lang="en-US" dirty="0" smtClean="0"/>
              <a:t>The factors to take into account when designing security policies </a:t>
            </a:r>
            <a:br>
              <a:rPr lang="en-US" dirty="0" smtClean="0"/>
            </a:br>
            <a:endParaRPr lang="en-US" dirty="0" smtClean="0"/>
          </a:p>
        </p:txBody>
      </p:sp>
      <p:pic>
        <p:nvPicPr>
          <p:cNvPr id="7171" name="Picture 4" descr="http://laveti.files.wordpress.com/2012/12/policy.gif"/>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575" y="3357563"/>
            <a:ext cx="28575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167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Physical security</a:t>
            </a:r>
          </a:p>
        </p:txBody>
      </p:sp>
      <p:sp>
        <p:nvSpPr>
          <p:cNvPr id="8195" name="Content Placeholder 2"/>
          <p:cNvSpPr>
            <a:spLocks noGrp="1"/>
          </p:cNvSpPr>
          <p:nvPr>
            <p:ph idx="1"/>
          </p:nvPr>
        </p:nvSpPr>
        <p:spPr/>
        <p:txBody>
          <a:bodyPr/>
          <a:lstStyle/>
          <a:p>
            <a:r>
              <a:rPr lang="en-US" altLang="en-US" dirty="0" smtClean="0"/>
              <a:t>This involves protecting hardware and software using physical rather than software methods either to restrict access to the computer equipment or the storage medium, using physical methods (Locks, guards biometric methods) </a:t>
            </a:r>
          </a:p>
          <a:p>
            <a:endParaRPr lang="en-US" altLang="en-US" dirty="0" smtClean="0"/>
          </a:p>
        </p:txBody>
      </p:sp>
      <p:pic>
        <p:nvPicPr>
          <p:cNvPr id="8196" name="Picture 2" descr="http://www.physicalrisk.com/blog%20files/Physical_Security_Techn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4437063"/>
            <a:ext cx="27368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062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Logical (software) methods</a:t>
            </a:r>
          </a:p>
        </p:txBody>
      </p:sp>
      <p:sp>
        <p:nvSpPr>
          <p:cNvPr id="9219" name="Content Placeholder 2"/>
          <p:cNvSpPr>
            <a:spLocks noGrp="1"/>
          </p:cNvSpPr>
          <p:nvPr>
            <p:ph idx="1"/>
          </p:nvPr>
        </p:nvSpPr>
        <p:spPr/>
        <p:txBody>
          <a:bodyPr/>
          <a:lstStyle/>
          <a:p>
            <a:r>
              <a:rPr lang="en-US" altLang="en-US" smtClean="0"/>
              <a:t>User ids, passwords, levels of access ( e.g. who can update web pages) firewalls, encryption. </a:t>
            </a:r>
          </a:p>
          <a:p>
            <a:endParaRPr lang="en-US" altLang="en-US" smtClean="0"/>
          </a:p>
        </p:txBody>
      </p:sp>
      <p:pic>
        <p:nvPicPr>
          <p:cNvPr id="9220" name="Picture 2" descr="http://imgs.tuts.dragoart.com/how-to-draw-a-pyramid_1_000000003515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852738"/>
            <a:ext cx="4500562"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84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Auditing for detection</a:t>
            </a:r>
          </a:p>
        </p:txBody>
      </p:sp>
      <p:sp>
        <p:nvSpPr>
          <p:cNvPr id="10243" name="Content Placeholder 2"/>
          <p:cNvSpPr>
            <a:spLocks noGrp="1"/>
          </p:cNvSpPr>
          <p:nvPr>
            <p:ph idx="1"/>
          </p:nvPr>
        </p:nvSpPr>
        <p:spPr/>
        <p:txBody>
          <a:bodyPr/>
          <a:lstStyle/>
          <a:p>
            <a:r>
              <a:rPr lang="en-US" altLang="en-US" smtClean="0"/>
              <a:t>Query any transactions that are out of the ordinary for customers, access logs </a:t>
            </a:r>
          </a:p>
          <a:p>
            <a:endParaRPr lang="en-US" altLang="en-US" smtClean="0"/>
          </a:p>
        </p:txBody>
      </p:sp>
      <p:pic>
        <p:nvPicPr>
          <p:cNvPr id="10244" name="Picture 2" descr="http://vocio.com/Portals/1156/images/telecom%20audit.jpg"/>
          <p:cNvPicPr>
            <a:picLocks noChangeAspect="1" noChangeArrowheads="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484438" y="3357563"/>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864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System Access</a:t>
            </a:r>
          </a:p>
        </p:txBody>
      </p:sp>
      <p:sp>
        <p:nvSpPr>
          <p:cNvPr id="11267" name="Content Placeholder 2"/>
          <p:cNvSpPr>
            <a:spLocks noGrp="1"/>
          </p:cNvSpPr>
          <p:nvPr>
            <p:ph idx="1"/>
          </p:nvPr>
        </p:nvSpPr>
        <p:spPr/>
        <p:txBody>
          <a:bodyPr/>
          <a:lstStyle/>
          <a:p>
            <a:r>
              <a:rPr lang="en-US" altLang="en-US" smtClean="0"/>
              <a:t>Establishing procedures for accessing data such as log on procedures, firewalls. </a:t>
            </a:r>
          </a:p>
          <a:p>
            <a:endParaRPr lang="en-US" altLang="en-US" smtClean="0"/>
          </a:p>
        </p:txBody>
      </p:sp>
      <p:pic>
        <p:nvPicPr>
          <p:cNvPr id="11268" name="Picture 2" descr="http://d1jqu7g1y74ds1.cloudfront.net/wp-content/uploads/2010/08/solar_system_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789363"/>
            <a:ext cx="352742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30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Personnel administration</a:t>
            </a:r>
          </a:p>
        </p:txBody>
      </p:sp>
      <p:sp>
        <p:nvSpPr>
          <p:cNvPr id="12291" name="Content Placeholder 2"/>
          <p:cNvSpPr>
            <a:spLocks noGrp="1"/>
          </p:cNvSpPr>
          <p:nvPr>
            <p:ph idx="1"/>
          </p:nvPr>
        </p:nvSpPr>
        <p:spPr/>
        <p:txBody>
          <a:bodyPr/>
          <a:lstStyle/>
          <a:p>
            <a:r>
              <a:rPr lang="en-US" altLang="en-US" smtClean="0"/>
              <a:t>Training (including prevention of accidental misuse) , fitting the employee to the task, ensuring that staff are controlled, staff screening. </a:t>
            </a:r>
          </a:p>
          <a:p>
            <a:endParaRPr lang="en-US" altLang="en-US" smtClean="0"/>
          </a:p>
        </p:txBody>
      </p:sp>
      <p:pic>
        <p:nvPicPr>
          <p:cNvPr id="12292" name="Picture 2" descr="http://www.fcaministers.com/wp-content/uploads/2012/05/administratio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149725"/>
            <a:ext cx="3240088"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165598"/>
      </p:ext>
    </p:extLst>
  </p:cSld>
  <p:clrMapOvr>
    <a:masterClrMapping/>
  </p:clrMapOvr>
</p:sld>
</file>

<file path=ppt/theme/theme1.xml><?xml version="1.0" encoding="utf-8"?>
<a:theme xmlns:a="http://schemas.openxmlformats.org/drawingml/2006/main" name="YBG">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YBG" id="{C13D4702-21CB-4F4C-94FF-D595B762D44F}" vid="{1D03C043-2F06-44A9-99BF-239A348C52DE}"/>
    </a:ext>
  </a:extLst>
</a:theme>
</file>

<file path=docProps/app.xml><?xml version="1.0" encoding="utf-8"?>
<Properties xmlns="http://schemas.openxmlformats.org/officeDocument/2006/extended-properties" xmlns:vt="http://schemas.openxmlformats.org/officeDocument/2006/docPropsVTypes">
  <Template>YBG</Template>
  <TotalTime>8</TotalTime>
  <Words>272</Words>
  <Application>Microsoft Office PowerPoint</Application>
  <PresentationFormat>On-screen Show (4:3)</PresentationFormat>
  <Paragraphs>26</Paragraphs>
  <Slides>14</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Corbel</vt:lpstr>
      <vt:lpstr>YBG</vt:lpstr>
      <vt:lpstr>Factors to be taken into account when designing ICT Security Policies</vt:lpstr>
      <vt:lpstr>Lesson Objectives</vt:lpstr>
      <vt:lpstr>You are setting up a new business.</vt:lpstr>
      <vt:lpstr>The factors to take into account when designing security policies  </vt:lpstr>
      <vt:lpstr>Physical security</vt:lpstr>
      <vt:lpstr>Logical (software) methods</vt:lpstr>
      <vt:lpstr>Auditing for detection</vt:lpstr>
      <vt:lpstr>System Access</vt:lpstr>
      <vt:lpstr>Personnel administration</vt:lpstr>
      <vt:lpstr>A code of conduct</vt:lpstr>
      <vt:lpstr>Operational procedures</vt:lpstr>
      <vt:lpstr>Disciplinary procedures</vt:lpstr>
      <vt:lpstr>Exam Question</vt:lpstr>
      <vt:lpstr>Just a Minute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to be taken into account when designing ICT Security Policies</dc:title>
  <dc:creator>Declan Lynch</dc:creator>
  <cp:lastModifiedBy>Declan Lynch</cp:lastModifiedBy>
  <cp:revision>3</cp:revision>
  <dcterms:created xsi:type="dcterms:W3CDTF">2014-11-25T13:53:10Z</dcterms:created>
  <dcterms:modified xsi:type="dcterms:W3CDTF">2014-11-27T14:24:12Z</dcterms:modified>
</cp:coreProperties>
</file>