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9" r:id="rId4"/>
    <p:sldId id="264" r:id="rId5"/>
    <p:sldId id="263" r:id="rId6"/>
    <p:sldId id="267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20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58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71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7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62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4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9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1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7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20320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75B09E2-35FA-4515-809B-56E6A9CD2E6B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C456AC9F-AADB-4FE2-BD5D-8589F608ABD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8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Data, Information and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2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data?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55805"/>
            <a:ext cx="7704667" cy="4763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Definition: Data are </a:t>
            </a:r>
            <a:r>
              <a:rPr lang="en-GB" sz="2800" b="1" dirty="0" smtClean="0"/>
              <a:t>raw facts and figures</a:t>
            </a:r>
            <a:r>
              <a:rPr lang="en-GB" sz="2800" dirty="0" smtClean="0"/>
              <a:t>, it does </a:t>
            </a:r>
            <a:r>
              <a:rPr lang="en-GB" sz="2800" b="1" dirty="0" smtClean="0"/>
              <a:t>not have any meaning</a:t>
            </a:r>
            <a:r>
              <a:rPr lang="en-GB" sz="2800" dirty="0" smtClean="0"/>
              <a:t> until it is </a:t>
            </a:r>
            <a:r>
              <a:rPr lang="en-GB" sz="2800" b="1" dirty="0" smtClean="0"/>
              <a:t>processed</a:t>
            </a:r>
            <a:r>
              <a:rPr lang="en-GB" sz="2800" dirty="0" smtClean="0"/>
              <a:t> and turned into something </a:t>
            </a:r>
            <a:r>
              <a:rPr lang="en-GB" sz="2800" b="1" dirty="0" smtClean="0"/>
              <a:t>useful</a:t>
            </a:r>
            <a:r>
              <a:rPr lang="en-GB" sz="2800" dirty="0" smtClean="0"/>
              <a:t>. Data comes in many forms, the main ones being </a:t>
            </a:r>
            <a:r>
              <a:rPr lang="en-GB" sz="2800" b="1" u="sng" dirty="0" smtClean="0"/>
              <a:t>letters</a:t>
            </a:r>
            <a:r>
              <a:rPr lang="en-GB" sz="2800" dirty="0" smtClean="0"/>
              <a:t>, </a:t>
            </a:r>
            <a:r>
              <a:rPr lang="en-GB" sz="2800" b="1" u="sng" dirty="0" smtClean="0"/>
              <a:t>numbers</a:t>
            </a:r>
            <a:r>
              <a:rPr lang="en-GB" sz="2800" dirty="0" smtClean="0"/>
              <a:t> and </a:t>
            </a:r>
            <a:r>
              <a:rPr lang="en-GB" sz="2800" b="1" u="sng" dirty="0" smtClean="0"/>
              <a:t>symbols</a:t>
            </a:r>
            <a:r>
              <a:rPr lang="en-GB" sz="2800" dirty="0"/>
              <a:t> </a:t>
            </a:r>
            <a:r>
              <a:rPr lang="en-GB" sz="2800" dirty="0" smtClean="0"/>
              <a:t>but also </a:t>
            </a:r>
            <a:r>
              <a:rPr lang="en-GB" sz="2800" b="1" dirty="0" smtClean="0"/>
              <a:t>images</a:t>
            </a:r>
            <a:r>
              <a:rPr lang="en-GB" sz="2800" dirty="0" smtClean="0"/>
              <a:t> and </a:t>
            </a:r>
            <a:r>
              <a:rPr lang="en-GB" sz="2800" b="1" dirty="0" smtClean="0"/>
              <a:t>sounds</a:t>
            </a:r>
            <a:r>
              <a:rPr lang="en-GB" sz="2800" dirty="0" smtClean="0"/>
              <a:t>.</a:t>
            </a:r>
            <a:endParaRPr lang="en-GB" sz="2800" dirty="0"/>
          </a:p>
          <a:p>
            <a:pPr>
              <a:spcAft>
                <a:spcPts val="0"/>
              </a:spcAft>
            </a:pPr>
            <a:r>
              <a:rPr lang="en-GB" sz="2800" dirty="0" smtClean="0"/>
              <a:t>Examples of data: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9:00,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160/95,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10:00,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155/92,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11:00,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130/90</a:t>
            </a:r>
            <a:r>
              <a:rPr lang="en-GB" sz="2800" dirty="0" smtClean="0"/>
              <a:t>;</a:t>
            </a:r>
          </a:p>
          <a:p>
            <a:pPr>
              <a:spcAft>
                <a:spcPts val="0"/>
              </a:spcAft>
            </a:pPr>
            <a:r>
              <a:rPr lang="en-GB" sz="2800" dirty="0" smtClean="0"/>
              <a:t> 0.14, 0.17, 0.20; </a:t>
            </a:r>
          </a:p>
          <a:p>
            <a:pPr>
              <a:spcAft>
                <a:spcPts val="0"/>
              </a:spcAft>
            </a:pPr>
            <a:r>
              <a:rPr lang="en-GB" sz="2800" dirty="0" smtClean="0"/>
              <a:t>AAB.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They have no specific meaning or application. This is because they are examples of data.</a:t>
            </a:r>
          </a:p>
        </p:txBody>
      </p:sp>
    </p:spTree>
    <p:extLst>
      <p:ext uri="{BB962C8B-B14F-4D97-AF65-F5344CB8AC3E}">
        <p14:creationId xmlns:p14="http://schemas.microsoft.com/office/powerpoint/2010/main" val="11098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information?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82133" y="1655806"/>
            <a:ext cx="7704667" cy="257683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Definition: Information is data that has been </a:t>
            </a:r>
            <a:r>
              <a:rPr lang="en-GB" sz="2800" b="1" dirty="0" smtClean="0"/>
              <a:t>processed</a:t>
            </a:r>
            <a:r>
              <a:rPr lang="en-GB" sz="2800" dirty="0" smtClean="0"/>
              <a:t> by the computer(in a context) to give it </a:t>
            </a:r>
            <a:r>
              <a:rPr lang="en-GB" sz="2800" b="1" dirty="0" smtClean="0"/>
              <a:t>meaning</a:t>
            </a:r>
          </a:p>
          <a:p>
            <a:pPr marL="0" indent="0">
              <a:buNone/>
            </a:pPr>
            <a:r>
              <a:rPr lang="en-GB" sz="2800" dirty="0" smtClean="0"/>
              <a:t>Examples of information: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4934"/>
              </p:ext>
            </p:extLst>
          </p:nvPr>
        </p:nvGraphicFramePr>
        <p:xfrm>
          <a:off x="1499276" y="3803809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INFORMATION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0.14,</a:t>
                      </a:r>
                      <a:r>
                        <a:rPr lang="en-GB" sz="2400" baseline="0" dirty="0" smtClean="0"/>
                        <a:t> 0.17, 0.20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0.14s,</a:t>
                      </a:r>
                      <a:r>
                        <a:rPr lang="en-GB" sz="2400" baseline="0" dirty="0" smtClean="0"/>
                        <a:t> 0.17s, 0.20s – times of a race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9:00, 160/95, 10:00, 155/92, 11:00, 130/90</a:t>
                      </a:r>
                      <a:r>
                        <a:rPr lang="en-GB" sz="2400" dirty="0" smtClean="0"/>
                        <a:t>;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Patient</a:t>
                      </a:r>
                      <a:r>
                        <a:rPr lang="en-GB" sz="2400" baseline="0" dirty="0" smtClean="0"/>
                        <a:t>s blood pressure readings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AAB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AAB – your AS results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45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4" y="1655806"/>
            <a:ext cx="6570134" cy="2882328"/>
          </a:xfrm>
        </p:spPr>
        <p:txBody>
          <a:bodyPr>
            <a:normAutofit/>
          </a:bodyPr>
          <a:lstStyle/>
          <a:p>
            <a:r>
              <a:rPr lang="en-GB" b="1" dirty="0" smtClean="0"/>
              <a:t>Sorting data</a:t>
            </a:r>
          </a:p>
          <a:p>
            <a:r>
              <a:rPr lang="en-GB" b="1" dirty="0" smtClean="0"/>
              <a:t>Organising data - tabulating or charting data</a:t>
            </a:r>
          </a:p>
          <a:p>
            <a:r>
              <a:rPr lang="en-GB" b="1" dirty="0" smtClean="0"/>
              <a:t>Performing calculations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0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knowledge?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7250" y="1552851"/>
            <a:ext cx="7704667" cy="1558735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dirty="0" smtClean="0"/>
              <a:t>Definition: Knowledge is </a:t>
            </a:r>
            <a:r>
              <a:rPr lang="en-GB" sz="3000" b="1" dirty="0" smtClean="0"/>
              <a:t>derived</a:t>
            </a:r>
            <a:r>
              <a:rPr lang="en-GB" sz="3000" dirty="0" smtClean="0"/>
              <a:t> from information by </a:t>
            </a:r>
            <a:r>
              <a:rPr lang="en-GB" sz="3000" b="1" dirty="0" smtClean="0"/>
              <a:t>applying rules </a:t>
            </a:r>
            <a:r>
              <a:rPr lang="en-GB" sz="3000" dirty="0" smtClean="0"/>
              <a:t>to it. You use knowledge to make </a:t>
            </a:r>
            <a:r>
              <a:rPr lang="en-GB" sz="3000" b="1" dirty="0" smtClean="0"/>
              <a:t>decisions</a:t>
            </a:r>
            <a:r>
              <a:rPr lang="en-GB" sz="3000" dirty="0" smtClean="0"/>
              <a:t>.</a:t>
            </a:r>
          </a:p>
          <a:p>
            <a:pPr marL="0" indent="0">
              <a:buNone/>
            </a:pPr>
            <a:r>
              <a:rPr lang="en-GB" sz="3000" dirty="0" smtClean="0"/>
              <a:t>Examples of knowledge: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5892"/>
              </p:ext>
            </p:extLst>
          </p:nvPr>
        </p:nvGraphicFramePr>
        <p:xfrm>
          <a:off x="751191" y="3136378"/>
          <a:ext cx="763905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145"/>
                <a:gridCol w="2573518"/>
                <a:gridCol w="298338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DATA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INFORMATION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KNOWLEDGE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0.14,</a:t>
                      </a:r>
                      <a:r>
                        <a:rPr lang="en-GB" sz="1800" baseline="0" dirty="0" smtClean="0"/>
                        <a:t> 0.17, 0.20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0.14s,</a:t>
                      </a:r>
                      <a:r>
                        <a:rPr lang="en-GB" sz="1800" baseline="0" dirty="0" smtClean="0"/>
                        <a:t> 0.17s, 0.20s – times of a race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Decide who wins</a:t>
                      </a:r>
                      <a:r>
                        <a:rPr lang="en-GB" sz="1800" baseline="0" dirty="0" smtClean="0"/>
                        <a:t> the race. The rule is who has the fastest time.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9:00, 160/95, 10:00, 155/92, 11:00, 130/70</a:t>
                      </a:r>
                      <a:r>
                        <a:rPr lang="en-GB" sz="1800" dirty="0" smtClean="0"/>
                        <a:t>;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Patient</a:t>
                      </a:r>
                      <a:r>
                        <a:rPr lang="en-GB" sz="1800" baseline="0" dirty="0" smtClean="0"/>
                        <a:t>s blood pressure readings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Doctor</a:t>
                      </a:r>
                      <a:r>
                        <a:rPr lang="en-GB" sz="1800" baseline="0" dirty="0" smtClean="0"/>
                        <a:t> knows what levels are acceptable and take appropriate action.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AAB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AAB – your AS results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Decide what you need to resist to get better</a:t>
                      </a:r>
                      <a:r>
                        <a:rPr lang="en-GB" sz="1800" baseline="0" dirty="0" smtClean="0"/>
                        <a:t> grades. The rule being to resit the lowest grade.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82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Data</a:t>
            </a:r>
            <a:r>
              <a:rPr lang="en-GB" dirty="0" smtClean="0"/>
              <a:t> – 250 is DATA because it has no meaning and has no use as it has not been given context/processed to make it useful.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Information</a:t>
            </a:r>
            <a:r>
              <a:rPr lang="en-GB" dirty="0" smtClean="0"/>
              <a:t> - £250 on a bank statement is INFORMATION as it is meaningful.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Knowledge</a:t>
            </a:r>
            <a:r>
              <a:rPr lang="en-GB" dirty="0" smtClean="0"/>
              <a:t> – Deciding not to buy a new phone as you have not got enough money. The rule being you need at least £500 pound. This is KNOWLEDGE.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94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Data</a:t>
            </a:r>
            <a:r>
              <a:rPr lang="en-GB" sz="2800" dirty="0" smtClean="0"/>
              <a:t> – 10, 12, 14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Information</a:t>
            </a:r>
            <a:r>
              <a:rPr lang="en-GB" sz="2800" dirty="0" smtClean="0"/>
              <a:t> – Supermarket A sells blenders for £10 each, supermarket b sells blenders for £12 each and supermarket C sells blenders for £14 each.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Knowledge</a:t>
            </a:r>
            <a:r>
              <a:rPr lang="en-GB" sz="2800" dirty="0" smtClean="0"/>
              <a:t> – Deciding to buy a blender from supermarket A, The rule being you wanted to buy the cheapest blender.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8652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1" y="596901"/>
            <a:ext cx="7158446" cy="560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Data consists of raw facts and figures. (1) Information is data which has been processed by the 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computer(in a context) to give it meaning. (1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) Knowledge is derived from information by applying rules to it. (1) </a:t>
            </a: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76923B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An example of data is 9:00, 160/95, 10:00, 155/92, 11:00, 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130/90</a:t>
            </a:r>
            <a:r>
              <a:rPr lang="en-GB" dirty="0" smtClean="0"/>
              <a:t>;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(1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endParaRPr lang="en-GB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render this data as information, it first must be given a context, e.g. medical – a patient’s blood pressure readings. (1) </a:t>
            </a:r>
            <a:endParaRPr lang="en-GB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933634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endParaRPr lang="en-GB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dirty="0">
                <a:solidFill>
                  <a:srgbClr val="933634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The doctor can now apply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knowledge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to this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table of information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doctor can draw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conclusions about the patient’s health and take appropriate actions. (1)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31755"/>
              </p:ext>
            </p:extLst>
          </p:nvPr>
        </p:nvGraphicFramePr>
        <p:xfrm>
          <a:off x="1872685" y="3101804"/>
          <a:ext cx="384483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417"/>
                <a:gridCol w="1922417"/>
              </a:tblGrid>
              <a:tr h="42722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 time 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Patient’s BP 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015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160/95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</a:tr>
              <a:tr h="3015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10:00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155/92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</a:tr>
              <a:tr h="3015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11:00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130/90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5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482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Times New Roman</vt:lpstr>
      <vt:lpstr>YBG</vt:lpstr>
      <vt:lpstr>Data, Information and Knowledge</vt:lpstr>
      <vt:lpstr>What is data?</vt:lpstr>
      <vt:lpstr>What is information?</vt:lpstr>
      <vt:lpstr>Examples of processing</vt:lpstr>
      <vt:lpstr>What is knowledge?</vt:lpstr>
      <vt:lpstr>Example A</vt:lpstr>
      <vt:lpstr>Example b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</dc:creator>
  <cp:lastModifiedBy>Craig Davies</cp:lastModifiedBy>
  <cp:revision>28</cp:revision>
  <dcterms:created xsi:type="dcterms:W3CDTF">2013-08-29T09:54:57Z</dcterms:created>
  <dcterms:modified xsi:type="dcterms:W3CDTF">2015-03-05T15:27:32Z</dcterms:modified>
</cp:coreProperties>
</file>