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4" r:id="rId2"/>
    <p:sldId id="257" r:id="rId3"/>
    <p:sldId id="258" r:id="rId4"/>
    <p:sldId id="263" r:id="rId5"/>
    <p:sldId id="259" r:id="rId6"/>
    <p:sldId id="265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42863" y="333375"/>
            <a:ext cx="8686800" cy="5856288"/>
          </a:xfrm>
          <a:prstGeom prst="roundRect">
            <a:avLst>
              <a:gd name="adj" fmla="val 7912"/>
            </a:avLst>
          </a:prstGeom>
          <a:solidFill>
            <a:srgbClr val="A6B7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3"/>
          <p:cNvSpPr>
            <a:spLocks noChangeArrowheads="1"/>
          </p:cNvSpPr>
          <p:nvPr userDrawn="1"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 userDrawn="1"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rgbClr val="A6B727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9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563"/>
              </a:spcBef>
              <a:buNone/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  <a:lvl2pPr marL="192881" indent="0" algn="ctr">
              <a:buNone/>
              <a:defRPr sz="1013"/>
            </a:lvl2pPr>
            <a:lvl3pPr marL="385763" indent="0" algn="ctr">
              <a:buNone/>
              <a:defRPr sz="1013"/>
            </a:lvl3pPr>
            <a:lvl4pPr marL="578644" indent="0" algn="ctr">
              <a:buNone/>
              <a:defRPr sz="844"/>
            </a:lvl4pPr>
            <a:lvl5pPr marL="771525" indent="0" algn="ctr">
              <a:buNone/>
              <a:defRPr sz="844"/>
            </a:lvl5pPr>
            <a:lvl6pPr marL="964406" indent="0" algn="ctr">
              <a:buNone/>
              <a:defRPr sz="844"/>
            </a:lvl6pPr>
            <a:lvl7pPr marL="1157288" indent="0" algn="ctr">
              <a:buNone/>
              <a:defRPr sz="844"/>
            </a:lvl7pPr>
            <a:lvl8pPr marL="1350169" indent="0" algn="ctr">
              <a:buNone/>
              <a:defRPr sz="844"/>
            </a:lvl8pPr>
            <a:lvl9pPr marL="1543050" indent="0" algn="ctr">
              <a:buNone/>
              <a:defRPr sz="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5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5C8E3-3CFB-4303-8F2C-766BA1979235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798ED-E400-4568-8FCD-0C32FBE56E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5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2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18CEE-88D0-4656-B94E-D55319AA3395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BCCF-9BC8-467A-9BBD-FF9FD9384F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6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Ctr="1"/>
          <a:lstStyle>
            <a:lvl1pPr algn="ctr">
              <a:defRPr sz="4100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6391275"/>
            <a:ext cx="2057400" cy="4572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2800" y="6391275"/>
            <a:ext cx="2895600" cy="4572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391275"/>
            <a:ext cx="1600200" cy="4572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4247A552-1B7A-4D8F-9D86-E014639562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5548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99528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3"/>
              </a:spcBef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5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35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10EB-8C7F-4F92-892B-CEA9C2AE09E9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FCFD7-2622-4712-9EFF-DBB1E29CB3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54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3375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chemeClr val="accent1">
                    <a:lumMod val="75000"/>
                  </a:schemeClr>
                </a:solidFill>
              </a:defRPr>
            </a:lvl1pPr>
            <a:lvl2pPr marL="19288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891C-97ED-4A9B-96EC-F8747AC97FCA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305F-C0BF-49DB-B2D4-6F3057FA7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44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929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844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76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675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675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929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844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76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675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675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2129A-330F-4612-A420-7F498612C317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8AAC0-4044-477C-BA9C-482FC02814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58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929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929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3F641-527F-4EDE-A361-30B4C5BA3EB5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4BB75-CE6D-4626-A1C9-442294466A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5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F6E4-6201-47A7-8691-DB4D880CA8E3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E5A6F-8E09-4943-BA63-E018240E9C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2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21BF-BD15-4227-85D7-0228D0D0C609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01BD-043F-4469-A46D-1E4F35E68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4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168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717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EF47-90DB-4496-88D4-7A0B349D33A2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A8829-F1DE-429D-A7D5-873371EBDC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8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168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9" y="1069851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1181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717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1B3C-4A20-40A7-B4FA-EEB49EF15300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19A4-0078-4626-A2FC-D7125FE475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5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563" y="203200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563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686E0FA-C149-414E-A536-92C7D775BED8}" type="datetimeFigureOut">
              <a:rPr lang="en-GB"/>
              <a:pPr>
                <a:defRPr/>
              </a:pPr>
              <a:t>08/04/2015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563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563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2D8FFE1-EFA2-4D00-9078-A2C51A5B2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" t="12222" r="88814" b="76349"/>
          <a:stretch>
            <a:fillRect/>
          </a:stretch>
        </p:blipFill>
        <p:spPr bwMode="auto">
          <a:xfrm>
            <a:off x="182563" y="120650"/>
            <a:ext cx="911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37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2pPr>
      <a:lvl3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3pPr>
      <a:lvl4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4pPr>
      <a:lvl5pPr algn="l" defTabSz="385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5pPr>
      <a:lvl6pPr marL="45720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6pPr>
      <a:lvl7pPr marL="91440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7pPr>
      <a:lvl8pPr marL="137160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8pPr>
      <a:lvl9pPr marL="1828800" algn="l" defTabSz="38576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95250" indent="-76200" algn="l" defTabSz="385763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192088" indent="-76200" algn="l" defTabSz="385763" rtl="0" eaLnBrk="0" fontAlgn="base" hangingPunct="0">
        <a:lnSpc>
          <a:spcPct val="90000"/>
        </a:lnSpc>
        <a:spcBef>
          <a:spcPts val="88"/>
        </a:spcBef>
        <a:spcAft>
          <a:spcPts val="175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307975" indent="-76200" algn="l" defTabSz="385763" rtl="0" eaLnBrk="0" fontAlgn="base" hangingPunct="0">
        <a:lnSpc>
          <a:spcPct val="90000"/>
        </a:lnSpc>
        <a:spcBef>
          <a:spcPts val="88"/>
        </a:spcBef>
        <a:spcAft>
          <a:spcPts val="175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423863" indent="-76200" algn="l" defTabSz="385763" rtl="0" eaLnBrk="0" fontAlgn="base" hangingPunct="0">
        <a:lnSpc>
          <a:spcPct val="90000"/>
        </a:lnSpc>
        <a:spcBef>
          <a:spcPts val="88"/>
        </a:spcBef>
        <a:spcAft>
          <a:spcPts val="175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517525" indent="-76200" algn="l" defTabSz="385763" rtl="0" eaLnBrk="0" fontAlgn="base" hangingPunct="0">
        <a:lnSpc>
          <a:spcPct val="90000"/>
        </a:lnSpc>
        <a:spcBef>
          <a:spcPts val="88"/>
        </a:spcBef>
        <a:spcAft>
          <a:spcPts val="175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618750" indent="-96441" algn="l" defTabSz="385763" rtl="0" eaLnBrk="1" latinLnBrk="0" hangingPunct="1">
        <a:lnSpc>
          <a:spcPct val="90000"/>
        </a:lnSpc>
        <a:spcBef>
          <a:spcPts val="85"/>
        </a:spcBef>
        <a:spcAft>
          <a:spcPts val="169"/>
        </a:spcAft>
        <a:buClr>
          <a:schemeClr val="accent1"/>
        </a:buClr>
        <a:buSzPct val="80000"/>
        <a:buFont typeface="Corbel" pitchFamily="34" charset="0"/>
        <a:buChar char="•"/>
        <a:defRPr sz="788" kern="1200">
          <a:solidFill>
            <a:schemeClr val="accent1"/>
          </a:solidFill>
          <a:latin typeface="+mn-lt"/>
          <a:ea typeface="+mn-ea"/>
          <a:cs typeface="+mn-cs"/>
        </a:defRPr>
      </a:lvl6pPr>
      <a:lvl7pPr marL="731250" indent="-96441" algn="l" defTabSz="385763" rtl="0" eaLnBrk="1" latinLnBrk="0" hangingPunct="1">
        <a:lnSpc>
          <a:spcPct val="90000"/>
        </a:lnSpc>
        <a:spcBef>
          <a:spcPts val="85"/>
        </a:spcBef>
        <a:spcAft>
          <a:spcPts val="169"/>
        </a:spcAft>
        <a:buClr>
          <a:schemeClr val="accent1"/>
        </a:buClr>
        <a:buSzPct val="80000"/>
        <a:buFont typeface="Corbel" pitchFamily="34" charset="0"/>
        <a:buChar char="•"/>
        <a:defRPr sz="788" kern="1200">
          <a:solidFill>
            <a:schemeClr val="accent1"/>
          </a:solidFill>
          <a:latin typeface="+mn-lt"/>
          <a:ea typeface="+mn-ea"/>
          <a:cs typeface="+mn-cs"/>
        </a:defRPr>
      </a:lvl7pPr>
      <a:lvl8pPr marL="843750" indent="-96441" algn="l" defTabSz="385763" rtl="0" eaLnBrk="1" latinLnBrk="0" hangingPunct="1">
        <a:lnSpc>
          <a:spcPct val="90000"/>
        </a:lnSpc>
        <a:spcBef>
          <a:spcPts val="85"/>
        </a:spcBef>
        <a:spcAft>
          <a:spcPts val="169"/>
        </a:spcAft>
        <a:buClr>
          <a:schemeClr val="accent1"/>
        </a:buClr>
        <a:buSzPct val="80000"/>
        <a:buFont typeface="Corbel" pitchFamily="34" charset="0"/>
        <a:buChar char="•"/>
        <a:defRPr sz="788" kern="1200">
          <a:solidFill>
            <a:schemeClr val="accent1"/>
          </a:solidFill>
          <a:latin typeface="+mn-lt"/>
          <a:ea typeface="+mn-ea"/>
          <a:cs typeface="+mn-cs"/>
        </a:defRPr>
      </a:lvl8pPr>
      <a:lvl9pPr marL="956250" indent="-96441" algn="l" defTabSz="385763" rtl="0" eaLnBrk="1" latinLnBrk="0" hangingPunct="1">
        <a:lnSpc>
          <a:spcPct val="90000"/>
        </a:lnSpc>
        <a:spcBef>
          <a:spcPts val="85"/>
        </a:spcBef>
        <a:spcAft>
          <a:spcPts val="169"/>
        </a:spcAft>
        <a:buClr>
          <a:schemeClr val="accent1"/>
        </a:buClr>
        <a:buSzPct val="80000"/>
        <a:buFont typeface="Corbel" pitchFamily="34" charset="0"/>
        <a:buChar char="•"/>
        <a:defRPr sz="788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Database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3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763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chemeClr val="accent1"/>
                </a:solidFill>
                <a:latin typeface="+mn-lt"/>
                <a:cs typeface="Shruti" panose="020B0502040204020203" pitchFamily="34" charset="0"/>
              </a:rPr>
              <a:t>What is a database?</a:t>
            </a:r>
          </a:p>
          <a:p>
            <a:pPr eaLnBrk="1" hangingPunct="1">
              <a:buFontTx/>
              <a:buChar char="•"/>
            </a:pPr>
            <a:endParaRPr lang="en-GB" altLang="en-US" sz="2800" dirty="0">
              <a:solidFill>
                <a:schemeClr val="accent1"/>
              </a:solidFill>
              <a:latin typeface="+mn-lt"/>
              <a:cs typeface="Shruti" panose="020B0502040204020203" pitchFamily="34" charset="0"/>
            </a:endParaRPr>
          </a:p>
          <a:p>
            <a:pPr eaLnBrk="1" hangingPunct="1"/>
            <a:r>
              <a:rPr lang="en-GB" altLang="en-US" dirty="0">
                <a:solidFill>
                  <a:schemeClr val="accent1"/>
                </a:solidFill>
                <a:latin typeface="+mn-lt"/>
                <a:cs typeface="Shruti" panose="020B0502040204020203" pitchFamily="34" charset="0"/>
              </a:rPr>
              <a:t>A database is an organised store of data items. </a:t>
            </a:r>
          </a:p>
          <a:p>
            <a:pPr eaLnBrk="1" hangingPunct="1">
              <a:buFontTx/>
              <a:buChar char="•"/>
            </a:pPr>
            <a:endParaRPr lang="en-GB" altLang="en-US" sz="2800" dirty="0">
              <a:solidFill>
                <a:schemeClr val="accent1"/>
              </a:solidFill>
              <a:latin typeface="+mn-lt"/>
              <a:cs typeface="Shruti" panose="020B0502040204020203" pitchFamily="34" charset="0"/>
            </a:endParaRPr>
          </a:p>
          <a:p>
            <a:pPr eaLnBrk="1" hangingPunct="1"/>
            <a:endParaRPr lang="en-GB" altLang="en-US" sz="2800" dirty="0">
              <a:solidFill>
                <a:schemeClr val="accent1"/>
              </a:solidFill>
              <a:latin typeface="+mn-lt"/>
              <a:cs typeface="Shrut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23528" y="980728"/>
            <a:ext cx="8496944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chemeClr val="accent1"/>
                </a:solidFill>
                <a:latin typeface="+mn-lt"/>
              </a:rPr>
              <a:t>What are the key terms associated with databases?</a:t>
            </a:r>
          </a:p>
          <a:p>
            <a:pPr eaLnBrk="1" hangingPunct="1">
              <a:buFontTx/>
              <a:buChar char="•"/>
            </a:pPr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Query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 – is when you interrogate (search ) a database to find some information e.g. Search for all females in Year 8 because they need to be sent HPV injection letters.</a:t>
            </a:r>
          </a:p>
          <a:p>
            <a:pPr eaLnBrk="1" hangingPunct="1"/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Report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– the output from a database in which the results are presented in a way controlled by the user. It is usually a formatted printout. E.g. Formatted list of pupils who study each subject 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to work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out rooms for exams.</a:t>
            </a:r>
          </a:p>
          <a:p>
            <a:pPr eaLnBrk="1" hangingPunct="1"/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Import/Export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 – the ability of software to read and use the data produced by a different piece of software e.g. Exporting names and grades into a word processing program to produce reports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.</a:t>
            </a:r>
            <a:endParaRPr lang="en-GB" altLang="en-US" sz="2800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43915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chemeClr val="accent1"/>
                </a:solidFill>
                <a:latin typeface="+mn-lt"/>
              </a:rPr>
              <a:t>What are the key terms associated with databases?</a:t>
            </a:r>
          </a:p>
          <a:p>
            <a:pPr eaLnBrk="1" hangingPunct="1">
              <a:buFontTx/>
              <a:buChar char="•"/>
            </a:pPr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Consistency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 –data should be stored in a consistent format</a:t>
            </a:r>
          </a:p>
          <a:p>
            <a:pPr eaLnBrk="1" hangingPunct="1"/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Redundancy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 – data which is stored more than once unnecessarily is called redundant data</a:t>
            </a:r>
          </a:p>
          <a:p>
            <a:pPr eaLnBrk="1" hangingPunct="1"/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Independence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  – the data is stored separately from the applications that use it</a:t>
            </a:r>
          </a:p>
          <a:p>
            <a:pPr eaLnBrk="1" hangingPunct="1"/>
            <a:endParaRPr lang="en-GB" altLang="en-US" sz="2800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439472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chemeClr val="accent1"/>
                </a:solidFill>
                <a:latin typeface="+mn-lt"/>
              </a:rPr>
              <a:t>What is a flat file database? </a:t>
            </a:r>
          </a:p>
          <a:p>
            <a:pPr eaLnBrk="1" hangingPunct="1">
              <a:buFontTx/>
              <a:buChar char="•"/>
            </a:pPr>
            <a:endParaRPr lang="en-GB" altLang="en-US" sz="2800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dirty="0">
                <a:solidFill>
                  <a:schemeClr val="accent1"/>
                </a:solidFill>
                <a:latin typeface="+mn-lt"/>
              </a:rPr>
              <a:t>A </a:t>
            </a:r>
            <a:r>
              <a:rPr lang="en-GB" altLang="en-US" b="1" dirty="0" smtClean="0">
                <a:solidFill>
                  <a:schemeClr val="accent1"/>
                </a:solidFill>
                <a:latin typeface="+mn-lt"/>
              </a:rPr>
              <a:t>flat file </a:t>
            </a:r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database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contains only one table of data. These could be set up in either database software or spreadsheet software.</a:t>
            </a:r>
          </a:p>
          <a:p>
            <a:pPr eaLnBrk="1" hangingPunct="1">
              <a:buFontTx/>
              <a:buChar char="•"/>
            </a:pPr>
            <a:endParaRPr lang="en-GB" altLang="en-US" sz="2800" dirty="0">
              <a:solidFill>
                <a:schemeClr val="accent1"/>
              </a:solidFill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en-GB" altLang="en-US" sz="2800" dirty="0">
                <a:solidFill>
                  <a:schemeClr val="accent1"/>
                </a:solidFill>
                <a:latin typeface="+mn-lt"/>
              </a:rPr>
              <a:t>What is a relational database?</a:t>
            </a:r>
          </a:p>
          <a:p>
            <a:pPr eaLnBrk="1" hangingPunct="1">
              <a:buFontTx/>
              <a:buChar char="•"/>
            </a:pPr>
            <a:endParaRPr lang="en-GB" altLang="en-US" sz="2800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dirty="0">
                <a:solidFill>
                  <a:schemeClr val="accent1"/>
                </a:solidFill>
                <a:latin typeface="+mn-lt"/>
              </a:rPr>
              <a:t>A </a:t>
            </a:r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relational database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is a large collection of data items(tables) with relational links between them.</a:t>
            </a:r>
          </a:p>
          <a:p>
            <a:pPr eaLnBrk="1" hangingPunct="1">
              <a:buFontTx/>
              <a:buChar char="•"/>
            </a:pPr>
            <a:endParaRPr lang="en-GB" altLang="en-US" sz="2800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endParaRPr lang="en-GB" altLang="en-US" sz="2800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23528" y="980728"/>
            <a:ext cx="8439472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chemeClr val="accent1"/>
                </a:solidFill>
                <a:latin typeface="+mn-lt"/>
              </a:rPr>
              <a:t>What </a:t>
            </a:r>
            <a:r>
              <a:rPr lang="en-GB" altLang="en-US" sz="2800" dirty="0" smtClean="0">
                <a:solidFill>
                  <a:schemeClr val="accent1"/>
                </a:solidFill>
                <a:latin typeface="+mn-lt"/>
              </a:rPr>
              <a:t>are the problems with a flat </a:t>
            </a:r>
            <a:r>
              <a:rPr lang="en-GB" altLang="en-US" sz="2800" dirty="0">
                <a:solidFill>
                  <a:schemeClr val="accent1"/>
                </a:solidFill>
                <a:latin typeface="+mn-lt"/>
              </a:rPr>
              <a:t>file database</a:t>
            </a:r>
            <a:r>
              <a:rPr lang="en-GB" altLang="en-US" sz="2800" dirty="0" smtClean="0">
                <a:solidFill>
                  <a:schemeClr val="accent1"/>
                </a:solidFill>
                <a:latin typeface="+mn-lt"/>
              </a:rPr>
              <a:t>?</a:t>
            </a:r>
            <a:endParaRPr lang="en-GB" altLang="en-US" sz="2800" dirty="0">
              <a:solidFill>
                <a:schemeClr val="accent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dirty="0" smtClean="0">
                <a:solidFill>
                  <a:schemeClr val="accent1"/>
                </a:solidFill>
                <a:latin typeface="+mn-lt"/>
              </a:rPr>
              <a:t>Redundancy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Large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amounts of duplicated 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Makes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data entry 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slower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Uses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disk 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Reduced data integrity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solidFill>
                  <a:schemeClr val="accent1"/>
                </a:solidFill>
                <a:latin typeface="+mn-lt"/>
              </a:rPr>
              <a:t>More likely to be 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inaccurate! Due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to: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accent1"/>
                </a:solidFill>
                <a:latin typeface="+mn-lt"/>
              </a:rPr>
              <a:t>Data input 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errors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Inconsistent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data 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entry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Difficult to </a:t>
            </a:r>
            <a:r>
              <a:rPr lang="en-GB" altLang="en-US" b="1" dirty="0" smtClean="0">
                <a:solidFill>
                  <a:schemeClr val="accent1"/>
                </a:solidFill>
                <a:latin typeface="+mn-lt"/>
              </a:rPr>
              <a:t>update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If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entries change all instances have to be 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updated</a:t>
            </a:r>
          </a:p>
          <a:p>
            <a:pPr>
              <a:lnSpc>
                <a:spcPct val="90000"/>
              </a:lnSpc>
            </a:pPr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Security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accent1"/>
                </a:solidFill>
                <a:latin typeface="+mn-lt"/>
              </a:rPr>
              <a:t>All users have access to the same set of data</a:t>
            </a:r>
          </a:p>
          <a:p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endParaRPr lang="en-GB" altLang="en-US" sz="2800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endParaRPr lang="en-GB" altLang="en-US" sz="280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395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51520" y="980728"/>
            <a:ext cx="858348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dirty="0">
                <a:solidFill>
                  <a:schemeClr val="accent1"/>
                </a:solidFill>
                <a:latin typeface="+mn-lt"/>
              </a:rPr>
              <a:t>Database security</a:t>
            </a:r>
          </a:p>
          <a:p>
            <a:pPr eaLnBrk="1" hangingPunct="1">
              <a:buFontTx/>
              <a:buChar char="•"/>
            </a:pPr>
            <a:endParaRPr lang="en-GB" altLang="en-US" sz="2800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Hierarchy of passwords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– this limits users to various parts of the program. E.g. A receptionist would only have access to basic patient details but a Doctor would be able to see all the information.</a:t>
            </a:r>
          </a:p>
          <a:p>
            <a:pPr eaLnBrk="1" hangingPunct="1"/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Access rights 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– only certain users can access and change data. E.g. Nurse would see information on a patient but be unable to alter drug doses etc.</a:t>
            </a:r>
          </a:p>
          <a:p>
            <a:pPr eaLnBrk="1" hangingPunct="1"/>
            <a:endParaRPr lang="en-GB" altLang="en-US" dirty="0">
              <a:solidFill>
                <a:schemeClr val="accent1"/>
              </a:solidFill>
              <a:latin typeface="+mn-lt"/>
            </a:endParaRPr>
          </a:p>
          <a:p>
            <a:pPr eaLnBrk="1" hangingPunct="1"/>
            <a:r>
              <a:rPr lang="en-GB" altLang="en-US" b="1" dirty="0">
                <a:solidFill>
                  <a:schemeClr val="accent1"/>
                </a:solidFill>
                <a:latin typeface="+mn-lt"/>
              </a:rPr>
              <a:t>Independence</a:t>
            </a:r>
            <a:r>
              <a:rPr lang="en-GB" altLang="en-US" dirty="0">
                <a:solidFill>
                  <a:schemeClr val="accent1"/>
                </a:solidFill>
                <a:latin typeface="+mn-lt"/>
              </a:rPr>
              <a:t>  – the data is stored separately from the applications that use </a:t>
            </a:r>
            <a:r>
              <a:rPr lang="en-GB" altLang="en-US" dirty="0" smtClean="0">
                <a:solidFill>
                  <a:schemeClr val="accent1"/>
                </a:solidFill>
                <a:latin typeface="+mn-lt"/>
              </a:rPr>
              <a:t>it</a:t>
            </a:r>
            <a:endParaRPr lang="en-GB" altLang="en-US" sz="2800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theme/theme1.xml><?xml version="1.0" encoding="utf-8"?>
<a:theme xmlns:a="http://schemas.openxmlformats.org/drawingml/2006/main" name="2_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386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Shruti</vt:lpstr>
      <vt:lpstr>Times New Roman</vt:lpstr>
      <vt:lpstr>Wingdings</vt:lpstr>
      <vt:lpstr>2_YBG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Ysgol Penfro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Davies</dc:creator>
  <cp:lastModifiedBy>Craig Davies</cp:lastModifiedBy>
  <cp:revision>14</cp:revision>
  <dcterms:created xsi:type="dcterms:W3CDTF">2010-11-08T10:56:08Z</dcterms:created>
  <dcterms:modified xsi:type="dcterms:W3CDTF">2015-04-08T11:03:31Z</dcterms:modified>
</cp:coreProperties>
</file>