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9" r:id="rId3"/>
    <p:sldId id="276" r:id="rId4"/>
    <p:sldId id="275" r:id="rId5"/>
    <p:sldId id="287" r:id="rId6"/>
    <p:sldId id="293" r:id="rId7"/>
    <p:sldId id="295" r:id="rId8"/>
    <p:sldId id="288" r:id="rId9"/>
    <p:sldId id="289" r:id="rId10"/>
    <p:sldId id="296" r:id="rId11"/>
    <p:sldId id="297" r:id="rId12"/>
    <p:sldId id="298" r:id="rId13"/>
    <p:sldId id="299" r:id="rId14"/>
    <p:sldId id="292" r:id="rId15"/>
    <p:sldId id="29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80" autoAdjust="0"/>
    <p:restoredTop sz="94660"/>
  </p:normalViewPr>
  <p:slideViewPr>
    <p:cSldViewPr snapToGrid="0">
      <p:cViewPr varScale="1">
        <p:scale>
          <a:sx n="105" d="100"/>
          <a:sy n="105" d="100"/>
        </p:scale>
        <p:origin x="78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4500" b="1" cap="all"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82148" y="3869637"/>
            <a:ext cx="6575895" cy="1388165"/>
          </a:xfrm>
        </p:spPr>
        <p:txBody>
          <a:bodyPr>
            <a:normAutofit/>
          </a:bodyPr>
          <a:lstStyle>
            <a:lvl1pPr marL="0" indent="0" algn="ctr">
              <a:spcBef>
                <a:spcPts val="750"/>
              </a:spcBef>
              <a:buNone/>
              <a:defRPr sz="1350">
                <a:solidFill>
                  <a:schemeClr val="tx1"/>
                </a:solidFill>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A75B09E2-35FA-4515-809B-56E6A9CD2E6B}" type="datetimeFigureOut">
              <a:rPr lang="en-GB" smtClean="0"/>
              <a:pPr/>
              <a:t>25/02/2015</a:t>
            </a:fld>
            <a:endParaRPr lang="en-GB"/>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456AC9F-AADB-4FE2-BD5D-8589F608ABDB}" type="slidenum">
              <a:rPr lang="en-GB" smtClean="0"/>
              <a:pPr/>
              <a:t>‹#›</a:t>
            </a:fld>
            <a:endParaRPr lang="en-GB"/>
          </a:p>
        </p:txBody>
      </p:sp>
      <p:cxnSp>
        <p:nvCxnSpPr>
          <p:cNvPr id="8" name="Straight Connector 7"/>
          <p:cNvCxnSpPr/>
          <p:nvPr/>
        </p:nvCxnSpPr>
        <p:spPr>
          <a:xfrm>
            <a:off x="1483996"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21609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5B09E2-35FA-4515-809B-56E6A9CD2E6B}" type="datetimeFigureOut">
              <a:rPr lang="en-GB" smtClean="0"/>
              <a:pPr/>
              <a:t>25/02/2015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792725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743075"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7251" y="762000"/>
            <a:ext cx="55721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5B09E2-35FA-4515-809B-56E6A9CD2E6B}" type="datetimeFigureOut">
              <a:rPr lang="en-GB" smtClean="0"/>
              <a:pPr/>
              <a:t>25/02/2015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108790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u="sng" baseline="0">
                <a:solidFill>
                  <a:schemeClr val="accent1">
                    <a:lumMod val="75000"/>
                  </a:schemeClr>
                </a:solidFill>
                <a:uFill>
                  <a:solidFill>
                    <a:schemeClr val="accent2"/>
                  </a:solidFill>
                </a:u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spcBef>
                <a:spcPts val="750"/>
              </a:spcBef>
              <a:defRPr sz="2800">
                <a:solidFill>
                  <a:schemeClr val="accent1">
                    <a:lumMod val="75000"/>
                  </a:schemeClr>
                </a:solidFill>
              </a:defRPr>
            </a:lvl1pPr>
            <a:lvl2pPr>
              <a:defRPr sz="2400">
                <a:solidFill>
                  <a:schemeClr val="accent1">
                    <a:lumMod val="75000"/>
                  </a:schemeClr>
                </a:solidFill>
              </a:defRPr>
            </a:lvl2pPr>
            <a:lvl3pPr>
              <a:defRPr sz="2000">
                <a:solidFill>
                  <a:schemeClr val="accent1">
                    <a:lumMod val="75000"/>
                  </a:schemeClr>
                </a:solidFill>
              </a:defRPr>
            </a:lvl3pPr>
            <a:lvl4pPr>
              <a:defRPr sz="1800">
                <a:solidFill>
                  <a:schemeClr val="accent1">
                    <a:lumMod val="75000"/>
                  </a:schemeClr>
                </a:solidFill>
              </a:defRPr>
            </a:lvl4pPr>
            <a:lvl5pPr>
              <a:defRPr sz="1600">
                <a:solidFill>
                  <a:schemeClr val="accent1">
                    <a:lumMod val="7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75B09E2-35FA-4515-809B-56E6A9CD2E6B}" type="datetimeFigureOut">
              <a:rPr lang="en-GB" smtClean="0"/>
              <a:pPr/>
              <a:t>25/02/2015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14221722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4500" b="0" cap="all" baseline="0">
                <a:solidFill>
                  <a:schemeClr val="accent1">
                    <a:lumMod val="7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350">
                <a:solidFill>
                  <a:schemeClr val="accent1">
                    <a:lumMod val="7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5B09E2-35FA-4515-809B-56E6A9CD2E6B}" type="datetimeFigureOut">
              <a:rPr lang="en-GB" smtClean="0"/>
              <a:pPr/>
              <a:t>25/02/2015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56AC9F-AADB-4FE2-BD5D-8589F608ABDB}" type="slidenum">
              <a:rPr lang="en-GB" smtClean="0"/>
              <a:pPr/>
              <a:t>‹#›</a:t>
            </a:fld>
            <a:endParaRPr lang="en-GB"/>
          </a:p>
        </p:txBody>
      </p:sp>
      <p:cxnSp>
        <p:nvCxnSpPr>
          <p:cNvPr id="7" name="Straight Connector 6"/>
          <p:cNvCxnSpPr/>
          <p:nvPr/>
        </p:nvCxnSpPr>
        <p:spPr>
          <a:xfrm>
            <a:off x="1485901"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807159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chemeClr val="accent1">
                    <a:lumMod val="75000"/>
                  </a:schemeClr>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238">
                <a:solidFill>
                  <a:schemeClr val="accent1">
                    <a:lumMod val="75000"/>
                  </a:schemeClr>
                </a:solidFill>
              </a:defRPr>
            </a:lvl1pPr>
            <a:lvl2pPr>
              <a:defRPr sz="1125">
                <a:solidFill>
                  <a:schemeClr val="accent1">
                    <a:lumMod val="75000"/>
                  </a:schemeClr>
                </a:solidFill>
              </a:defRPr>
            </a:lvl2pPr>
            <a:lvl3pPr>
              <a:defRPr sz="1013">
                <a:solidFill>
                  <a:schemeClr val="accent1">
                    <a:lumMod val="75000"/>
                  </a:schemeClr>
                </a:solidFill>
              </a:defRPr>
            </a:lvl3pPr>
            <a:lvl4pPr>
              <a:defRPr sz="900">
                <a:solidFill>
                  <a:schemeClr val="accent1">
                    <a:lumMod val="75000"/>
                  </a:schemeClr>
                </a:solidFill>
              </a:defRPr>
            </a:lvl4pPr>
            <a:lvl5pPr>
              <a:defRPr sz="900">
                <a:solidFill>
                  <a:schemeClr val="accent1">
                    <a:lumMod val="75000"/>
                  </a:schemeClr>
                </a:solidFill>
              </a:defRPr>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238">
                <a:solidFill>
                  <a:schemeClr val="accent1">
                    <a:lumMod val="75000"/>
                  </a:schemeClr>
                </a:solidFill>
              </a:defRPr>
            </a:lvl1pPr>
            <a:lvl2pPr>
              <a:defRPr sz="1125">
                <a:solidFill>
                  <a:schemeClr val="accent1">
                    <a:lumMod val="75000"/>
                  </a:schemeClr>
                </a:solidFill>
              </a:defRPr>
            </a:lvl2pPr>
            <a:lvl3pPr>
              <a:defRPr sz="1013">
                <a:solidFill>
                  <a:schemeClr val="accent1">
                    <a:lumMod val="75000"/>
                  </a:schemeClr>
                </a:solidFill>
              </a:defRPr>
            </a:lvl3pPr>
            <a:lvl4pPr>
              <a:defRPr sz="900">
                <a:solidFill>
                  <a:schemeClr val="accent1">
                    <a:lumMod val="75000"/>
                  </a:schemeClr>
                </a:solidFill>
              </a:defRPr>
            </a:lvl4pPr>
            <a:lvl5pPr>
              <a:defRPr sz="900">
                <a:solidFill>
                  <a:schemeClr val="accent1">
                    <a:lumMod val="75000"/>
                  </a:schemeClr>
                </a:solidFill>
              </a:defRPr>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5B09E2-35FA-4515-809B-56E6A9CD2E6B}" type="datetimeFigureOut">
              <a:rPr lang="en-GB" smtClean="0"/>
              <a:pPr/>
              <a:t>25/02/2015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36187608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238"/>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238"/>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75B09E2-35FA-4515-809B-56E6A9CD2E6B}" type="datetimeFigureOut">
              <a:rPr lang="en-GB" smtClean="0"/>
              <a:pPr/>
              <a:t>25/02/2015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4121956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75B09E2-35FA-4515-809B-56E6A9CD2E6B}" type="datetimeFigureOut">
              <a:rPr lang="en-GB" smtClean="0"/>
              <a:pPr/>
              <a:t>25/02/2015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1205617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5B09E2-35FA-4515-809B-56E6A9CD2E6B}" type="datetimeFigureOut">
              <a:rPr lang="en-GB" smtClean="0"/>
              <a:pPr/>
              <a:t>25/02/2015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2534541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2250" b="0"/>
            </a:lvl1pPr>
          </a:lstStyle>
          <a:p>
            <a:r>
              <a:rPr lang="en-US" smtClean="0"/>
              <a:t>Click to edit Master title style</a:t>
            </a:r>
            <a:endParaRPr lang="en-US" dirty="0"/>
          </a:p>
        </p:txBody>
      </p:sp>
      <p:sp>
        <p:nvSpPr>
          <p:cNvPr id="3" name="Content Placeholder 2"/>
          <p:cNvSpPr>
            <a:spLocks noGrp="1"/>
          </p:cNvSpPr>
          <p:nvPr>
            <p:ph idx="1"/>
          </p:nvPr>
        </p:nvSpPr>
        <p:spPr>
          <a:xfrm>
            <a:off x="4129315" y="1097280"/>
            <a:ext cx="4149638" cy="4663440"/>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600"/>
              </a:spcBef>
              <a:buNone/>
              <a:defRPr sz="956"/>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5B09E2-35FA-4515-809B-56E6A9CD2E6B}" type="datetimeFigureOut">
              <a:rPr lang="en-GB" smtClean="0"/>
              <a:pPr/>
              <a:t>25/02/2015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196731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225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19108" y="1069849"/>
            <a:ext cx="4257703" cy="4645153"/>
          </a:xfrm>
        </p:spPr>
        <p:txBody>
          <a:bodyPr lIns="274320" tIns="182880" anchor="t">
            <a:normAutofit/>
          </a:bodyPr>
          <a:lstStyle>
            <a:lvl1pPr marL="0" indent="0">
              <a:buNone/>
              <a:defRPr sz="1575"/>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600"/>
              </a:spcBef>
              <a:buNone/>
              <a:defRPr sz="956"/>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5B09E2-35FA-4515-809B-56E6A9CD2E6B}" type="datetimeFigureOut">
              <a:rPr lang="en-GB" smtClean="0"/>
              <a:pPr/>
              <a:t>25/02/2015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56AC9F-AADB-4FE2-BD5D-8589F608ABDB}" type="slidenum">
              <a:rPr lang="en-GB" smtClean="0"/>
              <a:pPr/>
              <a:t>‹#›</a:t>
            </a:fld>
            <a:endParaRPr lang="en-GB"/>
          </a:p>
        </p:txBody>
      </p:sp>
    </p:spTree>
    <p:extLst>
      <p:ext uri="{BB962C8B-B14F-4D97-AF65-F5344CB8AC3E}">
        <p14:creationId xmlns:p14="http://schemas.microsoft.com/office/powerpoint/2010/main" val="2605220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20320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57252" y="2057400"/>
            <a:ext cx="7404653"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7248" y="6223831"/>
            <a:ext cx="1746806" cy="365125"/>
          </a:xfrm>
          <a:prstGeom prst="rect">
            <a:avLst/>
          </a:prstGeom>
        </p:spPr>
        <p:txBody>
          <a:bodyPr vert="horz" lIns="91440" tIns="45720" rIns="91440" bIns="45720" rtlCol="0" anchor="ctr"/>
          <a:lstStyle>
            <a:lvl1pPr algn="l">
              <a:defRPr sz="750">
                <a:solidFill>
                  <a:schemeClr val="accent1"/>
                </a:solidFill>
              </a:defRPr>
            </a:lvl1pPr>
          </a:lstStyle>
          <a:p>
            <a:fld id="{A75B09E2-35FA-4515-809B-56E6A9CD2E6B}" type="datetimeFigureOut">
              <a:rPr lang="en-GB" smtClean="0"/>
              <a:pPr/>
              <a:t>25/02/2015</a:t>
            </a:fld>
            <a:endParaRPr lang="en-GB"/>
          </a:p>
        </p:txBody>
      </p:sp>
      <p:sp>
        <p:nvSpPr>
          <p:cNvPr id="5" name="Footer Placeholder 4"/>
          <p:cNvSpPr>
            <a:spLocks noGrp="1"/>
          </p:cNvSpPr>
          <p:nvPr>
            <p:ph type="ftr" sz="quarter" idx="3"/>
          </p:nvPr>
        </p:nvSpPr>
        <p:spPr>
          <a:xfrm>
            <a:off x="2961862" y="6223831"/>
            <a:ext cx="3538331" cy="365125"/>
          </a:xfrm>
          <a:prstGeom prst="rect">
            <a:avLst/>
          </a:prstGeom>
        </p:spPr>
        <p:txBody>
          <a:bodyPr vert="horz" lIns="91440" tIns="45720" rIns="91440" bIns="45720" rtlCol="0" anchor="ctr"/>
          <a:lstStyle>
            <a:lvl1pPr algn="ctr">
              <a:defRPr sz="750">
                <a:solidFill>
                  <a:schemeClr val="accent1"/>
                </a:solidFill>
              </a:defRPr>
            </a:lvl1pPr>
          </a:lstStyle>
          <a:p>
            <a:endParaRPr lang="en-GB"/>
          </a:p>
        </p:txBody>
      </p:sp>
      <p:sp>
        <p:nvSpPr>
          <p:cNvPr id="6" name="Slide Number Placeholder 5"/>
          <p:cNvSpPr>
            <a:spLocks noGrp="1"/>
          </p:cNvSpPr>
          <p:nvPr>
            <p:ph type="sldNum" sz="quarter" idx="4"/>
          </p:nvPr>
        </p:nvSpPr>
        <p:spPr>
          <a:xfrm>
            <a:off x="6997149" y="6223831"/>
            <a:ext cx="1279663" cy="365125"/>
          </a:xfrm>
          <a:prstGeom prst="rect">
            <a:avLst/>
          </a:prstGeom>
        </p:spPr>
        <p:txBody>
          <a:bodyPr vert="horz" lIns="91440" tIns="45720" rIns="91440" bIns="45720" rtlCol="0" anchor="ctr"/>
          <a:lstStyle>
            <a:lvl1pPr algn="r">
              <a:defRPr sz="750">
                <a:solidFill>
                  <a:schemeClr val="accent1"/>
                </a:solidFill>
              </a:defRPr>
            </a:lvl1pPr>
          </a:lstStyle>
          <a:p>
            <a:fld id="{C456AC9F-AADB-4FE2-BD5D-8589F608ABDB}" type="slidenum">
              <a:rPr lang="en-GB" smtClean="0"/>
              <a:pPr/>
              <a:t>‹#›</a:t>
            </a:fld>
            <a:endParaRPr lang="en-GB"/>
          </a:p>
        </p:txBody>
      </p:sp>
      <p:pic>
        <p:nvPicPr>
          <p:cNvPr id="8" name="Picture 7"/>
          <p:cNvPicPr>
            <a:picLocks noChangeAspect="1"/>
          </p:cNvPicPr>
          <p:nvPr/>
        </p:nvPicPr>
        <p:blipFill rotWithShape="1">
          <a:blip r:embed="rId13" cstate="print"/>
          <a:srcRect l="7326" t="12222" r="88814" b="76349"/>
          <a:stretch/>
        </p:blipFill>
        <p:spPr>
          <a:xfrm>
            <a:off x="182880" y="120735"/>
            <a:ext cx="910914" cy="886295"/>
          </a:xfrm>
          <a:prstGeom prst="rect">
            <a:avLst/>
          </a:prstGeom>
        </p:spPr>
      </p:pic>
    </p:spTree>
    <p:extLst>
      <p:ext uri="{BB962C8B-B14F-4D97-AF65-F5344CB8AC3E}">
        <p14:creationId xmlns:p14="http://schemas.microsoft.com/office/powerpoint/2010/main" val="2590041691"/>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iming>
    <p:tnLst>
      <p:par>
        <p:cTn id="1" dur="indefinite" restart="never" nodeType="tmRoot"/>
      </p:par>
    </p:tnLst>
  </p:timing>
  <p:txStyles>
    <p:titleStyle>
      <a:lvl1pPr algn="l" defTabSz="514350" rtl="0" eaLnBrk="1" latinLnBrk="0" hangingPunct="1">
        <a:lnSpc>
          <a:spcPct val="90000"/>
        </a:lnSpc>
        <a:spcBef>
          <a:spcPct val="0"/>
        </a:spcBef>
        <a:buNone/>
        <a:defRPr sz="3000" kern="1200">
          <a:solidFill>
            <a:schemeClr val="accent1"/>
          </a:solidFill>
          <a:latin typeface="+mj-lt"/>
          <a:ea typeface="+mj-ea"/>
          <a:cs typeface="+mj-cs"/>
        </a:defRPr>
      </a:lvl1pPr>
    </p:titleStyle>
    <p:bodyStyle>
      <a:lvl1pPr marL="128588" indent="-102870" algn="l" defTabSz="514350" rtl="0" eaLnBrk="1" latinLnBrk="0" hangingPunct="1">
        <a:lnSpc>
          <a:spcPct val="90000"/>
        </a:lnSpc>
        <a:spcBef>
          <a:spcPts val="750"/>
        </a:spcBef>
        <a:buClr>
          <a:schemeClr val="accent1"/>
        </a:buClr>
        <a:buSzPct val="80000"/>
        <a:buFont typeface="Corbel" pitchFamily="34" charset="0"/>
        <a:buChar char="•"/>
        <a:defRPr sz="1500" kern="1200">
          <a:solidFill>
            <a:schemeClr val="accent1"/>
          </a:solidFill>
          <a:latin typeface="+mn-lt"/>
          <a:ea typeface="+mn-ea"/>
          <a:cs typeface="+mn-cs"/>
        </a:defRPr>
      </a:lvl1pPr>
      <a:lvl2pPr marL="257175" indent="-102870" algn="l" defTabSz="514350" rtl="0" eaLnBrk="1" latinLnBrk="0" hangingPunct="1">
        <a:lnSpc>
          <a:spcPct val="90000"/>
        </a:lnSpc>
        <a:spcBef>
          <a:spcPts val="113"/>
        </a:spcBef>
        <a:spcAft>
          <a:spcPts val="225"/>
        </a:spcAft>
        <a:buClr>
          <a:schemeClr val="accent1"/>
        </a:buClr>
        <a:buSzPct val="80000"/>
        <a:buFont typeface="Corbel" pitchFamily="34" charset="0"/>
        <a:buChar char="•"/>
        <a:defRPr sz="1350" kern="1200">
          <a:solidFill>
            <a:schemeClr val="accent1"/>
          </a:solidFill>
          <a:latin typeface="+mn-lt"/>
          <a:ea typeface="+mn-ea"/>
          <a:cs typeface="+mn-cs"/>
        </a:defRPr>
      </a:lvl2pPr>
      <a:lvl3pPr marL="411480" indent="-102870" algn="l" defTabSz="514350" rtl="0" eaLnBrk="1" latinLnBrk="0" hangingPunct="1">
        <a:lnSpc>
          <a:spcPct val="90000"/>
        </a:lnSpc>
        <a:spcBef>
          <a:spcPts val="113"/>
        </a:spcBef>
        <a:spcAft>
          <a:spcPts val="225"/>
        </a:spcAft>
        <a:buClr>
          <a:schemeClr val="accent1"/>
        </a:buClr>
        <a:buSzPct val="80000"/>
        <a:buFont typeface="Corbel" pitchFamily="34" charset="0"/>
        <a:buChar char="•"/>
        <a:defRPr sz="1200" kern="1200">
          <a:solidFill>
            <a:schemeClr val="accent1"/>
          </a:solidFill>
          <a:latin typeface="+mn-lt"/>
          <a:ea typeface="+mn-ea"/>
          <a:cs typeface="+mn-cs"/>
        </a:defRPr>
      </a:lvl3pPr>
      <a:lvl4pPr marL="565785" indent="-102870"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4pPr>
      <a:lvl5pPr marL="690090" indent="-102870"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5pPr>
      <a:lvl6pPr marL="82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6pPr>
      <a:lvl7pPr marL="97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7pPr>
      <a:lvl8pPr marL="112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8pPr>
      <a:lvl9pPr marL="127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chemeClr val="accent1">
                    <a:lumMod val="75000"/>
                  </a:schemeClr>
                </a:solidFill>
              </a:rPr>
              <a:t>Data Errors</a:t>
            </a:r>
            <a:endParaRPr lang="en-GB" dirty="0">
              <a:solidFill>
                <a:schemeClr val="accent1">
                  <a:lumMod val="75000"/>
                </a:schemeClr>
              </a:solidFill>
            </a:endParaRPr>
          </a:p>
        </p:txBody>
      </p:sp>
    </p:spTree>
    <p:extLst>
      <p:ext uri="{BB962C8B-B14F-4D97-AF65-F5344CB8AC3E}">
        <p14:creationId xmlns:p14="http://schemas.microsoft.com/office/powerpoint/2010/main" val="2525222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Parity Check Procedure</a:t>
            </a:r>
            <a:endParaRPr lang="en-GB" dirty="0"/>
          </a:p>
        </p:txBody>
      </p:sp>
      <p:sp>
        <p:nvSpPr>
          <p:cNvPr id="3" name="Content Placeholder 2"/>
          <p:cNvSpPr>
            <a:spLocks noGrp="1"/>
          </p:cNvSpPr>
          <p:nvPr>
            <p:ph idx="1"/>
          </p:nvPr>
        </p:nvSpPr>
        <p:spPr/>
        <p:txBody>
          <a:bodyPr/>
          <a:lstStyle/>
          <a:p>
            <a:r>
              <a:rPr lang="en-GB" dirty="0" smtClean="0"/>
              <a:t>The computer adds up the number of bits in one byte and if the parity is different from the parity setting the computer will report an error.</a:t>
            </a:r>
          </a:p>
          <a:p>
            <a:r>
              <a:rPr lang="en-GB" dirty="0" smtClean="0"/>
              <a:t>Sending the letter C (ASCII code: 1000011)</a:t>
            </a:r>
          </a:p>
          <a:p>
            <a:r>
              <a:rPr lang="en-GB" dirty="0" smtClean="0"/>
              <a:t>Since there are three 1s in the code and if odd parity is being used, a 0 is added to left hand side so the total number of bits of the byte is odd. If even parity is used a 1 would be added to make it even.</a:t>
            </a:r>
            <a:endParaRPr lang="en-GB" dirty="0"/>
          </a:p>
        </p:txBody>
      </p:sp>
    </p:spTree>
    <p:extLst>
      <p:ext uri="{BB962C8B-B14F-4D97-AF65-F5344CB8AC3E}">
        <p14:creationId xmlns:p14="http://schemas.microsoft.com/office/powerpoint/2010/main" val="2519145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Parity Cont.</a:t>
            </a:r>
            <a:endParaRPr lang="en-GB" dirty="0"/>
          </a:p>
        </p:txBody>
      </p:sp>
      <p:sp>
        <p:nvSpPr>
          <p:cNvPr id="3" name="Content Placeholder 2"/>
          <p:cNvSpPr>
            <a:spLocks noGrp="1"/>
          </p:cNvSpPr>
          <p:nvPr>
            <p:ph idx="1"/>
          </p:nvPr>
        </p:nvSpPr>
        <p:spPr>
          <a:xfrm>
            <a:off x="857250" y="1659971"/>
            <a:ext cx="7704667" cy="4344011"/>
          </a:xfrm>
        </p:spPr>
        <p:txBody>
          <a:bodyPr/>
          <a:lstStyle/>
          <a:p>
            <a:r>
              <a:rPr lang="en-GB" dirty="0" smtClean="0"/>
              <a:t>Communications devices have a chip to deal with parity checks; the sending device adds parity bits and the receiving device calculates what the parity bit should be. If an error occurs, parity will no longer be observed and corruption is detected.</a:t>
            </a:r>
          </a:p>
          <a:p>
            <a:r>
              <a:rPr lang="en-GB" dirty="0" smtClean="0"/>
              <a:t>What's the problem with this?</a:t>
            </a:r>
          </a:p>
          <a:p>
            <a:pPr marL="0" indent="0">
              <a:buNone/>
            </a:pPr>
            <a:endParaRPr lang="en-GB" dirty="0"/>
          </a:p>
        </p:txBody>
      </p:sp>
    </p:spTree>
    <p:extLst>
      <p:ext uri="{BB962C8B-B14F-4D97-AF65-F5344CB8AC3E}">
        <p14:creationId xmlns:p14="http://schemas.microsoft.com/office/powerpoint/2010/main" val="2217373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Parity Cont.</a:t>
            </a:r>
            <a:endParaRPr lang="en-GB" dirty="0"/>
          </a:p>
        </p:txBody>
      </p:sp>
      <p:sp>
        <p:nvSpPr>
          <p:cNvPr id="3" name="Content Placeholder 2"/>
          <p:cNvSpPr>
            <a:spLocks noGrp="1"/>
          </p:cNvSpPr>
          <p:nvPr>
            <p:ph idx="1"/>
          </p:nvPr>
        </p:nvSpPr>
        <p:spPr>
          <a:xfrm>
            <a:off x="982132" y="1425146"/>
            <a:ext cx="7704667" cy="4344011"/>
          </a:xfrm>
        </p:spPr>
        <p:txBody>
          <a:bodyPr>
            <a:normAutofit fontScale="92500" lnSpcReduction="20000"/>
          </a:bodyPr>
          <a:lstStyle/>
          <a:p>
            <a:r>
              <a:rPr lang="en-GB" dirty="0"/>
              <a:t>There are two types of parity error checking - Even and Odd</a:t>
            </a:r>
          </a:p>
          <a:p>
            <a:r>
              <a:rPr lang="en-GB" dirty="0"/>
              <a:t>Even parity is checking that the number of 1's in the data word adds up to an even number</a:t>
            </a:r>
          </a:p>
          <a:p>
            <a:r>
              <a:rPr lang="en-GB" dirty="0"/>
              <a:t>Odd parity is checking that the number of 1's in the data word adds up to an odd number.</a:t>
            </a:r>
          </a:p>
          <a:p>
            <a:r>
              <a:rPr lang="en-GB" dirty="0"/>
              <a:t>'Even Parity' checking can only detect an odd number of bits being corrupted (one, three </a:t>
            </a:r>
            <a:r>
              <a:rPr lang="en-GB" dirty="0" err="1"/>
              <a:t>etc</a:t>
            </a:r>
            <a:r>
              <a:rPr lang="en-GB" dirty="0"/>
              <a:t>) If the errors have caused an even number of bits to change, then parity checking cannot detect the problem. </a:t>
            </a:r>
          </a:p>
          <a:p>
            <a:r>
              <a:rPr lang="en-GB" dirty="0"/>
              <a:t>This is why more complicated error checking schemes have been developed. But parity checks are still very common as it is such a simple way of detecting errors.</a:t>
            </a:r>
          </a:p>
        </p:txBody>
      </p:sp>
    </p:spTree>
    <p:extLst>
      <p:ext uri="{BB962C8B-B14F-4D97-AF65-F5344CB8AC3E}">
        <p14:creationId xmlns:p14="http://schemas.microsoft.com/office/powerpoint/2010/main" val="365516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67746" y="895950"/>
            <a:ext cx="7177927" cy="4392742"/>
          </a:xfrm>
        </p:spPr>
      </p:pic>
    </p:spTree>
    <p:extLst>
      <p:ext uri="{BB962C8B-B14F-4D97-AF65-F5344CB8AC3E}">
        <p14:creationId xmlns:p14="http://schemas.microsoft.com/office/powerpoint/2010/main" val="191433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Class Question</a:t>
            </a:r>
            <a:endParaRPr lang="en-GB" dirty="0"/>
          </a:p>
        </p:txBody>
      </p:sp>
      <p:sp>
        <p:nvSpPr>
          <p:cNvPr id="3" name="Content Placeholder 2"/>
          <p:cNvSpPr>
            <a:spLocks noGrp="1"/>
          </p:cNvSpPr>
          <p:nvPr>
            <p:ph idx="1"/>
          </p:nvPr>
        </p:nvSpPr>
        <p:spPr/>
        <p:txBody>
          <a:bodyPr/>
          <a:lstStyle/>
          <a:p>
            <a:pPr marL="0" indent="0">
              <a:buNone/>
            </a:pPr>
            <a:r>
              <a:rPr lang="en-GB" dirty="0" smtClean="0"/>
              <a:t>There's are a number of ways in which data errors can occur. By giving an example in each case, describe how errors can occur during:</a:t>
            </a:r>
          </a:p>
          <a:p>
            <a:pPr marL="457200" indent="-457200">
              <a:buFont typeface="+mj-lt"/>
              <a:buAutoNum type="alphaLcParenR"/>
            </a:pPr>
            <a:r>
              <a:rPr lang="en-GB" dirty="0" smtClean="0"/>
              <a:t>Input (2 marks)</a:t>
            </a:r>
          </a:p>
          <a:p>
            <a:pPr marL="457200" indent="-457200">
              <a:buFont typeface="+mj-lt"/>
              <a:buAutoNum type="alphaLcParenR"/>
            </a:pPr>
            <a:r>
              <a:rPr lang="en-GB" dirty="0"/>
              <a:t>Transcription (2 marks</a:t>
            </a:r>
            <a:r>
              <a:rPr lang="en-GB" dirty="0" smtClean="0"/>
              <a:t>)</a:t>
            </a:r>
          </a:p>
          <a:p>
            <a:pPr marL="457200" indent="-457200">
              <a:buFont typeface="+mj-lt"/>
              <a:buAutoNum type="alphaLcParenR"/>
            </a:pPr>
            <a:r>
              <a:rPr lang="en-GB" dirty="0" smtClean="0"/>
              <a:t>Processing </a:t>
            </a:r>
            <a:r>
              <a:rPr lang="en-GB" dirty="0"/>
              <a:t>(2 marks</a:t>
            </a:r>
            <a:r>
              <a:rPr lang="en-GB" dirty="0" smtClean="0"/>
              <a:t>)</a:t>
            </a:r>
          </a:p>
          <a:p>
            <a:pPr marL="457200" indent="-457200">
              <a:buFont typeface="+mj-lt"/>
              <a:buAutoNum type="alphaLcParenR"/>
            </a:pPr>
            <a:r>
              <a:rPr lang="en-GB" dirty="0"/>
              <a:t>Transmission (2 marks</a:t>
            </a:r>
            <a:r>
              <a:rPr lang="en-GB" dirty="0" smtClean="0"/>
              <a:t>)</a:t>
            </a:r>
            <a:endParaRPr lang="en-GB" dirty="0"/>
          </a:p>
        </p:txBody>
      </p:sp>
    </p:spTree>
    <p:extLst>
      <p:ext uri="{BB962C8B-B14F-4D97-AF65-F5344CB8AC3E}">
        <p14:creationId xmlns:p14="http://schemas.microsoft.com/office/powerpoint/2010/main" val="208417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Class Task</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r>
              <a:rPr lang="en-GB" dirty="0" smtClean="0"/>
              <a:t>Research on example of direct data entry method i.e. OMR, barcodes etc.</a:t>
            </a:r>
          </a:p>
          <a:p>
            <a:pPr marL="457200" indent="-457200">
              <a:buFont typeface="+mj-lt"/>
              <a:buAutoNum type="arabicPeriod"/>
            </a:pPr>
            <a:r>
              <a:rPr lang="en-GB" dirty="0" smtClean="0"/>
              <a:t>Using the internet find an article where data errors have occurred in big businesses.</a:t>
            </a:r>
            <a:endParaRPr lang="en-GB" dirty="0"/>
          </a:p>
        </p:txBody>
      </p:sp>
    </p:spTree>
    <p:extLst>
      <p:ext uri="{BB962C8B-B14F-4D97-AF65-F5344CB8AC3E}">
        <p14:creationId xmlns:p14="http://schemas.microsoft.com/office/powerpoint/2010/main" val="3098984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677" y="694945"/>
            <a:ext cx="7704667" cy="1050323"/>
          </a:xfrm>
        </p:spPr>
        <p:txBody>
          <a:bodyPr>
            <a:normAutofit/>
          </a:bodyPr>
          <a:lstStyle/>
          <a:p>
            <a:r>
              <a:rPr lang="en-GB" dirty="0" smtClean="0"/>
              <a:t>Introduction</a:t>
            </a:r>
            <a:endParaRPr lang="en-GB" dirty="0"/>
          </a:p>
        </p:txBody>
      </p:sp>
      <p:sp>
        <p:nvSpPr>
          <p:cNvPr id="6" name="Content Placeholder 5"/>
          <p:cNvSpPr>
            <a:spLocks noGrp="1"/>
          </p:cNvSpPr>
          <p:nvPr>
            <p:ph idx="1"/>
          </p:nvPr>
        </p:nvSpPr>
        <p:spPr/>
        <p:txBody>
          <a:bodyPr>
            <a:normAutofit lnSpcReduction="10000"/>
          </a:bodyPr>
          <a:lstStyle/>
          <a:p>
            <a:r>
              <a:rPr lang="en-GB" dirty="0" smtClean="0"/>
              <a:t>The processing of incorrect data can produce ridiculous and embarrassing output. Errors can take time to sort out and can be distressing to the people it affects, especially incorrect personal data.</a:t>
            </a:r>
          </a:p>
          <a:p>
            <a:r>
              <a:rPr lang="en-GB" dirty="0" smtClean="0"/>
              <a:t>When designing an ICT system is it essential that error checking is incorporated into the design.</a:t>
            </a:r>
          </a:p>
          <a:p>
            <a:r>
              <a:rPr lang="en-GB" dirty="0" smtClean="0"/>
              <a:t>We are going to look at how data errors can occur in an ICT system.</a:t>
            </a:r>
            <a:endParaRPr lang="en-GB" dirty="0"/>
          </a:p>
        </p:txBody>
      </p:sp>
    </p:spTree>
    <p:extLst>
      <p:ext uri="{BB962C8B-B14F-4D97-AF65-F5344CB8AC3E}">
        <p14:creationId xmlns:p14="http://schemas.microsoft.com/office/powerpoint/2010/main" val="3075458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032" y="621012"/>
            <a:ext cx="7704667" cy="1050323"/>
          </a:xfrm>
        </p:spPr>
        <p:txBody>
          <a:bodyPr/>
          <a:lstStyle/>
          <a:p>
            <a:r>
              <a:rPr lang="en-GB" dirty="0" smtClean="0"/>
              <a:t>Problems with Inaccurate Data</a:t>
            </a:r>
            <a:endParaRPr lang="en-GB" dirty="0"/>
          </a:p>
        </p:txBody>
      </p:sp>
      <p:sp>
        <p:nvSpPr>
          <p:cNvPr id="6" name="Content Placeholder 5"/>
          <p:cNvSpPr>
            <a:spLocks noGrp="1"/>
          </p:cNvSpPr>
          <p:nvPr>
            <p:ph idx="1"/>
          </p:nvPr>
        </p:nvSpPr>
        <p:spPr>
          <a:xfrm>
            <a:off x="1000986" y="1948036"/>
            <a:ext cx="7704667" cy="4344011"/>
          </a:xfrm>
        </p:spPr>
        <p:txBody>
          <a:bodyPr>
            <a:normAutofit/>
          </a:bodyPr>
          <a:lstStyle/>
          <a:p>
            <a:pPr marL="0" indent="0">
              <a:buNone/>
            </a:pPr>
            <a:r>
              <a:rPr lang="en-GB" dirty="0" smtClean="0"/>
              <a:t>Errors can cause a variety of problems including:</a:t>
            </a:r>
          </a:p>
          <a:p>
            <a:r>
              <a:rPr lang="en-GB" dirty="0" smtClean="0"/>
              <a:t>Incorrect decision made resulting in a loss of money;</a:t>
            </a:r>
          </a:p>
          <a:p>
            <a:r>
              <a:rPr lang="en-GB" dirty="0" smtClean="0"/>
              <a:t>Goods being sent to a wrong address;</a:t>
            </a:r>
          </a:p>
          <a:p>
            <a:r>
              <a:rPr lang="en-GB" dirty="0" smtClean="0"/>
              <a:t>Spending time sorting our errors;</a:t>
            </a:r>
          </a:p>
          <a:p>
            <a:r>
              <a:rPr lang="en-GB" dirty="0" smtClean="0"/>
              <a:t>Loss of trust, confidence and goodwill;</a:t>
            </a:r>
          </a:p>
          <a:p>
            <a:r>
              <a:rPr lang="en-GB" dirty="0" smtClean="0"/>
              <a:t>Being prosecuted under the Data Protection Act 1998 for not keeping personal data up to date.</a:t>
            </a:r>
          </a:p>
          <a:p>
            <a:pPr marL="0" indent="0">
              <a:buNone/>
            </a:pPr>
            <a:endParaRPr lang="en-GB" dirty="0"/>
          </a:p>
        </p:txBody>
      </p:sp>
    </p:spTree>
    <p:extLst>
      <p:ext uri="{BB962C8B-B14F-4D97-AF65-F5344CB8AC3E}">
        <p14:creationId xmlns:p14="http://schemas.microsoft.com/office/powerpoint/2010/main" val="2165316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2133" y="1655805"/>
            <a:ext cx="7704667" cy="4320789"/>
          </a:xfrm>
        </p:spPr>
        <p:txBody>
          <a:bodyPr anchor="t"/>
          <a:lstStyle/>
          <a:p>
            <a:pPr marL="0" indent="0">
              <a:buNone/>
            </a:pPr>
            <a:endParaRPr lang="en-GB" dirty="0" smtClean="0"/>
          </a:p>
          <a:p>
            <a:r>
              <a:rPr lang="en-GB" dirty="0" smtClean="0"/>
              <a:t>Transcription;</a:t>
            </a:r>
          </a:p>
          <a:p>
            <a:r>
              <a:rPr lang="en-GB" dirty="0" smtClean="0"/>
              <a:t>Input;</a:t>
            </a:r>
          </a:p>
          <a:p>
            <a:r>
              <a:rPr lang="en-GB" dirty="0" smtClean="0"/>
              <a:t>Processing;</a:t>
            </a:r>
          </a:p>
          <a:p>
            <a:r>
              <a:rPr lang="en-GB" dirty="0" smtClean="0"/>
              <a:t>Transmission.</a:t>
            </a:r>
            <a:endParaRPr lang="en-GB" dirty="0"/>
          </a:p>
        </p:txBody>
      </p:sp>
      <p:sp>
        <p:nvSpPr>
          <p:cNvPr id="4" name="Title 1"/>
          <p:cNvSpPr txBox="1">
            <a:spLocks/>
          </p:cNvSpPr>
          <p:nvPr/>
        </p:nvSpPr>
        <p:spPr>
          <a:xfrm>
            <a:off x="1134533" y="609601"/>
            <a:ext cx="7704667" cy="1050323"/>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smtClean="0">
                <a:solidFill>
                  <a:schemeClr val="accent1">
                    <a:lumMod val="75000"/>
                  </a:schemeClr>
                </a:solidFill>
              </a:rPr>
              <a:t>When Can Data Errors Occur</a:t>
            </a:r>
            <a:endParaRPr lang="en-GB" dirty="0">
              <a:solidFill>
                <a:schemeClr val="accent1">
                  <a:lumMod val="75000"/>
                </a:schemeClr>
              </a:solidFill>
            </a:endParaRPr>
          </a:p>
        </p:txBody>
      </p:sp>
    </p:spTree>
    <p:extLst>
      <p:ext uri="{BB962C8B-B14F-4D97-AF65-F5344CB8AC3E}">
        <p14:creationId xmlns:p14="http://schemas.microsoft.com/office/powerpoint/2010/main" val="2090002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677" y="507997"/>
            <a:ext cx="7704667" cy="1050323"/>
          </a:xfrm>
        </p:spPr>
        <p:txBody>
          <a:bodyPr/>
          <a:lstStyle/>
          <a:p>
            <a:r>
              <a:rPr lang="en-GB" dirty="0" smtClean="0"/>
              <a:t>Transcription</a:t>
            </a:r>
            <a:endParaRPr lang="en-GB" dirty="0"/>
          </a:p>
        </p:txBody>
      </p:sp>
      <p:sp>
        <p:nvSpPr>
          <p:cNvPr id="6" name="Content Placeholder 5"/>
          <p:cNvSpPr>
            <a:spLocks noGrp="1"/>
          </p:cNvSpPr>
          <p:nvPr>
            <p:ph idx="1"/>
          </p:nvPr>
        </p:nvSpPr>
        <p:spPr>
          <a:xfrm>
            <a:off x="762677" y="1558320"/>
            <a:ext cx="7704667" cy="4344011"/>
          </a:xfrm>
        </p:spPr>
        <p:txBody>
          <a:bodyPr>
            <a:normAutofit fontScale="92500" lnSpcReduction="10000"/>
          </a:bodyPr>
          <a:lstStyle/>
          <a:p>
            <a:r>
              <a:rPr lang="en-GB" dirty="0"/>
              <a:t>Transcription errors are mistakes humans make when keying in data or filling in forms.</a:t>
            </a:r>
          </a:p>
          <a:p>
            <a:r>
              <a:rPr lang="en-GB" dirty="0"/>
              <a:t>Often occur through carelessness and not picked up with </a:t>
            </a:r>
            <a:r>
              <a:rPr lang="en-GB" dirty="0" smtClean="0"/>
              <a:t>verification </a:t>
            </a:r>
            <a:r>
              <a:rPr lang="en-GB" dirty="0"/>
              <a:t>techniques such as proof reading.</a:t>
            </a:r>
          </a:p>
          <a:p>
            <a:r>
              <a:rPr lang="en-GB" dirty="0" smtClean="0"/>
              <a:t>Transcription </a:t>
            </a:r>
            <a:r>
              <a:rPr lang="en-GB" dirty="0"/>
              <a:t>is the process of copying data from a source document such as an order form in to an ICT system.</a:t>
            </a:r>
          </a:p>
          <a:p>
            <a:r>
              <a:rPr lang="en-GB" dirty="0" smtClean="0"/>
              <a:t>Careful training of staff can reduce these errors.</a:t>
            </a:r>
          </a:p>
          <a:p>
            <a:r>
              <a:rPr lang="en-GB" dirty="0" smtClean="0"/>
              <a:t>Validation performed by the computer program that accepts data can help, but often incorrect data is valid data which means its impossible to detect.</a:t>
            </a:r>
            <a:endParaRPr lang="en-GB" dirty="0"/>
          </a:p>
        </p:txBody>
      </p:sp>
    </p:spTree>
    <p:extLst>
      <p:ext uri="{BB962C8B-B14F-4D97-AF65-F5344CB8AC3E}">
        <p14:creationId xmlns:p14="http://schemas.microsoft.com/office/powerpoint/2010/main" val="3145920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951" y="590191"/>
            <a:ext cx="7704667" cy="1050323"/>
          </a:xfrm>
        </p:spPr>
        <p:txBody>
          <a:bodyPr/>
          <a:lstStyle/>
          <a:p>
            <a:r>
              <a:rPr lang="en-GB" dirty="0" smtClean="0"/>
              <a:t>Input</a:t>
            </a:r>
            <a:endParaRPr lang="en-GB" dirty="0"/>
          </a:p>
        </p:txBody>
      </p:sp>
      <p:sp>
        <p:nvSpPr>
          <p:cNvPr id="6" name="Content Placeholder 5"/>
          <p:cNvSpPr>
            <a:spLocks noGrp="1"/>
          </p:cNvSpPr>
          <p:nvPr>
            <p:ph idx="1"/>
          </p:nvPr>
        </p:nvSpPr>
        <p:spPr>
          <a:xfrm>
            <a:off x="1000986" y="1948036"/>
            <a:ext cx="7704667" cy="4344011"/>
          </a:xfrm>
        </p:spPr>
        <p:txBody>
          <a:bodyPr>
            <a:normAutofit lnSpcReduction="10000"/>
          </a:bodyPr>
          <a:lstStyle/>
          <a:p>
            <a:r>
              <a:rPr lang="en-GB" dirty="0" smtClean="0"/>
              <a:t>Input data even though it has been verified (i.e. checked against source documents) and validated can still be incorrect.</a:t>
            </a:r>
          </a:p>
          <a:p>
            <a:r>
              <a:rPr lang="en-GB" dirty="0" smtClean="0"/>
              <a:t>Incorrect data can occur in a variety of ways and is usually any human involvement at either the data collection stage or the input stage.</a:t>
            </a:r>
          </a:p>
          <a:p>
            <a:r>
              <a:rPr lang="en-GB" dirty="0" smtClean="0"/>
              <a:t>The way to decrease human involvement is to use direct methods of data capture such as MICR, OCR, bar coding etc. where possible.</a:t>
            </a:r>
          </a:p>
          <a:p>
            <a:r>
              <a:rPr lang="en-GB" dirty="0" smtClean="0"/>
              <a:t>Keyboarding can introduce a large number of errors during input. </a:t>
            </a:r>
          </a:p>
          <a:p>
            <a:pPr marL="0" indent="0">
              <a:buNone/>
            </a:pPr>
            <a:endParaRPr lang="en-GB" dirty="0"/>
          </a:p>
        </p:txBody>
      </p:sp>
    </p:spTree>
    <p:extLst>
      <p:ext uri="{BB962C8B-B14F-4D97-AF65-F5344CB8AC3E}">
        <p14:creationId xmlns:p14="http://schemas.microsoft.com/office/powerpoint/2010/main" val="3476604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677" y="549093"/>
            <a:ext cx="7704667" cy="1050323"/>
          </a:xfrm>
        </p:spPr>
        <p:txBody>
          <a:bodyPr/>
          <a:lstStyle/>
          <a:p>
            <a:r>
              <a:rPr lang="en-GB" dirty="0" smtClean="0"/>
              <a:t>Input Cont.</a:t>
            </a:r>
            <a:endParaRPr lang="en-GB" dirty="0"/>
          </a:p>
        </p:txBody>
      </p:sp>
      <p:sp>
        <p:nvSpPr>
          <p:cNvPr id="6" name="Content Placeholder 5"/>
          <p:cNvSpPr>
            <a:spLocks noGrp="1"/>
          </p:cNvSpPr>
          <p:nvPr>
            <p:ph idx="1"/>
          </p:nvPr>
        </p:nvSpPr>
        <p:spPr>
          <a:xfrm>
            <a:off x="1000986" y="1948036"/>
            <a:ext cx="7704667" cy="4344011"/>
          </a:xfrm>
        </p:spPr>
        <p:txBody>
          <a:bodyPr>
            <a:normAutofit/>
          </a:bodyPr>
          <a:lstStyle/>
          <a:p>
            <a:r>
              <a:rPr lang="en-GB" dirty="0" smtClean="0"/>
              <a:t>Direct methods such as Optical Mark Recognition or Magnetic Ink Character Recognition can have errors.</a:t>
            </a:r>
          </a:p>
          <a:p>
            <a:r>
              <a:rPr lang="en-GB" dirty="0" smtClean="0"/>
              <a:t>Example: A form may not have been read correctly and marked incorrectly. If a person has filled in an OMR form incorrectly it should be rejected and the computer should not ‘guess’ what the user intended to put as this would introduce errors.</a:t>
            </a:r>
          </a:p>
          <a:p>
            <a:pPr marL="0" indent="0">
              <a:buNone/>
            </a:pPr>
            <a:endParaRPr lang="en-GB" dirty="0"/>
          </a:p>
        </p:txBody>
      </p:sp>
    </p:spTree>
    <p:extLst>
      <p:ext uri="{BB962C8B-B14F-4D97-AF65-F5344CB8AC3E}">
        <p14:creationId xmlns:p14="http://schemas.microsoft.com/office/powerpoint/2010/main" val="3460389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677" y="600464"/>
            <a:ext cx="7704667" cy="1050323"/>
          </a:xfrm>
        </p:spPr>
        <p:txBody>
          <a:bodyPr/>
          <a:lstStyle/>
          <a:p>
            <a:r>
              <a:rPr lang="en-GB" dirty="0" smtClean="0"/>
              <a:t>Processing</a:t>
            </a:r>
            <a:endParaRPr lang="en-GB" dirty="0"/>
          </a:p>
        </p:txBody>
      </p:sp>
      <p:sp>
        <p:nvSpPr>
          <p:cNvPr id="6" name="Content Placeholder 5"/>
          <p:cNvSpPr>
            <a:spLocks noGrp="1"/>
          </p:cNvSpPr>
          <p:nvPr>
            <p:ph idx="1"/>
          </p:nvPr>
        </p:nvSpPr>
        <p:spPr>
          <a:xfrm>
            <a:off x="1000986" y="1948036"/>
            <a:ext cx="7704667" cy="4344011"/>
          </a:xfrm>
        </p:spPr>
        <p:txBody>
          <a:bodyPr>
            <a:normAutofit/>
          </a:bodyPr>
          <a:lstStyle/>
          <a:p>
            <a:r>
              <a:rPr lang="en-GB" dirty="0" smtClean="0"/>
              <a:t>Mistakes that can occur during the processing of data include:</a:t>
            </a:r>
          </a:p>
          <a:p>
            <a:pPr lvl="1"/>
            <a:r>
              <a:rPr lang="en-GB" dirty="0" smtClean="0"/>
              <a:t>A programming error that remained undiscovered during testing.</a:t>
            </a:r>
          </a:p>
          <a:p>
            <a:pPr lvl="1"/>
            <a:r>
              <a:rPr lang="en-GB" dirty="0" smtClean="0"/>
              <a:t>The use of a wrong data file for processing the data e.g. not using the latest file and using an older file.</a:t>
            </a:r>
          </a:p>
          <a:p>
            <a:pPr lvl="1"/>
            <a:r>
              <a:rPr lang="en-GB" dirty="0" smtClean="0"/>
              <a:t>Incorrect formulas in a spreadsheet leading to information being outputted incorrectly.</a:t>
            </a:r>
          </a:p>
          <a:p>
            <a:pPr lvl="1"/>
            <a:r>
              <a:rPr lang="en-GB" dirty="0" smtClean="0"/>
              <a:t>Damage by viruses – deleting data.</a:t>
            </a:r>
          </a:p>
          <a:p>
            <a:pPr lvl="1"/>
            <a:r>
              <a:rPr lang="en-GB" dirty="0" smtClean="0"/>
              <a:t>Equipment malfunction – hard drives crashing, important to always back up files containing data.</a:t>
            </a:r>
          </a:p>
          <a:p>
            <a:endParaRPr lang="en-GB" dirty="0" smtClean="0"/>
          </a:p>
          <a:p>
            <a:pPr marL="0" indent="0">
              <a:buNone/>
            </a:pPr>
            <a:endParaRPr lang="en-GB" dirty="0"/>
          </a:p>
        </p:txBody>
      </p:sp>
    </p:spTree>
    <p:extLst>
      <p:ext uri="{BB962C8B-B14F-4D97-AF65-F5344CB8AC3E}">
        <p14:creationId xmlns:p14="http://schemas.microsoft.com/office/powerpoint/2010/main" val="2430237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048" y="682657"/>
            <a:ext cx="7704667" cy="1050323"/>
          </a:xfrm>
        </p:spPr>
        <p:txBody>
          <a:bodyPr>
            <a:normAutofit/>
          </a:bodyPr>
          <a:lstStyle/>
          <a:p>
            <a:r>
              <a:rPr lang="en-GB" dirty="0" smtClean="0"/>
              <a:t>Transmission</a:t>
            </a:r>
            <a:endParaRPr lang="en-GB" dirty="0"/>
          </a:p>
        </p:txBody>
      </p:sp>
      <p:sp>
        <p:nvSpPr>
          <p:cNvPr id="6" name="Content Placeholder 5"/>
          <p:cNvSpPr>
            <a:spLocks noGrp="1"/>
          </p:cNvSpPr>
          <p:nvPr>
            <p:ph idx="1"/>
          </p:nvPr>
        </p:nvSpPr>
        <p:spPr>
          <a:xfrm>
            <a:off x="1000986" y="1948036"/>
            <a:ext cx="7704667" cy="4344011"/>
          </a:xfrm>
        </p:spPr>
        <p:txBody>
          <a:bodyPr>
            <a:normAutofit/>
          </a:bodyPr>
          <a:lstStyle/>
          <a:p>
            <a:r>
              <a:rPr lang="en-GB" dirty="0" smtClean="0"/>
              <a:t>When data is passed through a communication medium  (wireless, cables, fibre optics) it is important the data is not corrupted on route, and if it is, that the system detects the corruption and the data is retransmitted.</a:t>
            </a:r>
          </a:p>
          <a:p>
            <a:r>
              <a:rPr lang="en-GB" dirty="0" smtClean="0"/>
              <a:t>Checking data after is has been transmitted along the communication line using a parity check.</a:t>
            </a:r>
          </a:p>
          <a:p>
            <a:endParaRPr lang="en-GB" dirty="0" smtClean="0"/>
          </a:p>
          <a:p>
            <a:pPr marL="0" indent="0">
              <a:buNone/>
            </a:pPr>
            <a:endParaRPr lang="en-GB" dirty="0"/>
          </a:p>
        </p:txBody>
      </p:sp>
    </p:spTree>
    <p:extLst>
      <p:ext uri="{BB962C8B-B14F-4D97-AF65-F5344CB8AC3E}">
        <p14:creationId xmlns:p14="http://schemas.microsoft.com/office/powerpoint/2010/main" val="1209706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YBG">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YBG" id="{C13D4702-21CB-4F4C-94FF-D595B762D44F}" vid="{1D03C043-2F06-44A9-99BF-239A348C52DE}"/>
    </a:ext>
  </a:extLst>
</a:theme>
</file>

<file path=docProps/app.xml><?xml version="1.0" encoding="utf-8"?>
<Properties xmlns="http://schemas.openxmlformats.org/officeDocument/2006/extended-properties" xmlns:vt="http://schemas.openxmlformats.org/officeDocument/2006/docPropsVTypes">
  <Template/>
  <TotalTime>460</TotalTime>
  <Words>883</Words>
  <Application>Microsoft Office PowerPoint</Application>
  <PresentationFormat>On-screen Show (4:3)</PresentationFormat>
  <Paragraphs>64</Paragraphs>
  <Slides>15</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15</vt:i4>
      </vt:variant>
    </vt:vector>
  </HeadingPairs>
  <TitlesOfParts>
    <vt:vector size="17" baseType="lpstr">
      <vt:lpstr>Corbel</vt:lpstr>
      <vt:lpstr>YBG</vt:lpstr>
      <vt:lpstr>Data Errors</vt:lpstr>
      <vt:lpstr>Introduction</vt:lpstr>
      <vt:lpstr>Problems with Inaccurate Data</vt:lpstr>
      <vt:lpstr>PowerPoint Presentation</vt:lpstr>
      <vt:lpstr>Transcription</vt:lpstr>
      <vt:lpstr>Input</vt:lpstr>
      <vt:lpstr>Input Cont.</vt:lpstr>
      <vt:lpstr>Processing</vt:lpstr>
      <vt:lpstr>Transmission</vt:lpstr>
      <vt:lpstr>Parity Check Procedure</vt:lpstr>
      <vt:lpstr>Parity Cont.</vt:lpstr>
      <vt:lpstr>Parity Cont.</vt:lpstr>
      <vt:lpstr>PowerPoint Presentation</vt:lpstr>
      <vt:lpstr>Class Question</vt:lpstr>
      <vt:lpstr>Class Task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CD</dc:creator>
  <cp:lastModifiedBy>Craig Davies</cp:lastModifiedBy>
  <cp:revision>65</cp:revision>
  <dcterms:created xsi:type="dcterms:W3CDTF">2013-08-29T09:54:57Z</dcterms:created>
  <dcterms:modified xsi:type="dcterms:W3CDTF">2015-02-25T08:25:37Z</dcterms:modified>
</cp:coreProperties>
</file>