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9" r:id="rId3"/>
    <p:sldId id="276" r:id="rId4"/>
    <p:sldId id="275" r:id="rId5"/>
    <p:sldId id="277" r:id="rId6"/>
    <p:sldId id="278" r:id="rId7"/>
    <p:sldId id="279" r:id="rId8"/>
    <p:sldId id="280" r:id="rId9"/>
    <p:sldId id="281" r:id="rId10"/>
    <p:sldId id="282" r:id="rId11"/>
    <p:sldId id="286" r:id="rId12"/>
    <p:sldId id="285" r:id="rId13"/>
    <p:sldId id="28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80" autoAdjust="0"/>
    <p:restoredTop sz="94660"/>
  </p:normalViewPr>
  <p:slideViewPr>
    <p:cSldViewPr snapToGrid="0">
      <p:cViewPr varScale="1">
        <p:scale>
          <a:sx n="105" d="100"/>
          <a:sy n="105" d="100"/>
        </p:scale>
        <p:origin x="78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4500" b="1" cap="all"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82148" y="3869637"/>
            <a:ext cx="6575895" cy="1388165"/>
          </a:xfrm>
        </p:spPr>
        <p:txBody>
          <a:bodyPr>
            <a:normAutofit/>
          </a:bodyPr>
          <a:lstStyle>
            <a:lvl1pPr marL="0" indent="0" algn="ctr">
              <a:spcBef>
                <a:spcPts val="750"/>
              </a:spcBef>
              <a:buNone/>
              <a:defRPr sz="1350">
                <a:solidFill>
                  <a:schemeClr val="tx1"/>
                </a:solidFill>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A75B09E2-35FA-4515-809B-56E6A9CD2E6B}" type="datetimeFigureOut">
              <a:rPr lang="en-GB" smtClean="0"/>
              <a:t>05/03/2015</a:t>
            </a:fld>
            <a:endParaRPr lang="en-GB"/>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456AC9F-AADB-4FE2-BD5D-8589F608ABDB}" type="slidenum">
              <a:rPr lang="en-GB" smtClean="0"/>
              <a:t>‹#›</a:t>
            </a:fld>
            <a:endParaRPr lang="en-GB"/>
          </a:p>
        </p:txBody>
      </p:sp>
      <p:cxnSp>
        <p:nvCxnSpPr>
          <p:cNvPr id="8" name="Straight Connector 7"/>
          <p:cNvCxnSpPr/>
          <p:nvPr/>
        </p:nvCxnSpPr>
        <p:spPr>
          <a:xfrm>
            <a:off x="1483996"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146304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5B09E2-35FA-4515-809B-56E6A9CD2E6B}" type="datetimeFigureOut">
              <a:rPr lang="en-GB" smtClean="0"/>
              <a:t>05/03/2015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56AC9F-AADB-4FE2-BD5D-8589F608ABDB}" type="slidenum">
              <a:rPr lang="en-GB" smtClean="0"/>
              <a:t>‹#›</a:t>
            </a:fld>
            <a:endParaRPr lang="en-GB"/>
          </a:p>
        </p:txBody>
      </p:sp>
    </p:spTree>
    <p:extLst>
      <p:ext uri="{BB962C8B-B14F-4D97-AF65-F5344CB8AC3E}">
        <p14:creationId xmlns:p14="http://schemas.microsoft.com/office/powerpoint/2010/main" val="2226760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743075"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7251" y="762000"/>
            <a:ext cx="55721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5B09E2-35FA-4515-809B-56E6A9CD2E6B}" type="datetimeFigureOut">
              <a:rPr lang="en-GB" smtClean="0"/>
              <a:t>05/03/2015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56AC9F-AADB-4FE2-BD5D-8589F608ABDB}" type="slidenum">
              <a:rPr lang="en-GB" smtClean="0"/>
              <a:t>‹#›</a:t>
            </a:fld>
            <a:endParaRPr lang="en-GB"/>
          </a:p>
        </p:txBody>
      </p:sp>
    </p:spTree>
    <p:extLst>
      <p:ext uri="{BB962C8B-B14F-4D97-AF65-F5344CB8AC3E}">
        <p14:creationId xmlns:p14="http://schemas.microsoft.com/office/powerpoint/2010/main" val="1483318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u="sng" baseline="0">
                <a:solidFill>
                  <a:schemeClr val="accent1">
                    <a:lumMod val="75000"/>
                  </a:schemeClr>
                </a:solidFill>
                <a:uFill>
                  <a:solidFill>
                    <a:schemeClr val="accent2"/>
                  </a:solidFill>
                </a:u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Bef>
                <a:spcPts val="750"/>
              </a:spcBef>
              <a:defRPr sz="2800">
                <a:solidFill>
                  <a:schemeClr val="accent1">
                    <a:lumMod val="75000"/>
                  </a:schemeClr>
                </a:solidFill>
              </a:defRPr>
            </a:lvl1pPr>
            <a:lvl2pPr>
              <a:defRPr sz="2400">
                <a:solidFill>
                  <a:schemeClr val="accent1">
                    <a:lumMod val="75000"/>
                  </a:schemeClr>
                </a:solidFill>
              </a:defRPr>
            </a:lvl2pPr>
            <a:lvl3pPr>
              <a:defRPr sz="2000">
                <a:solidFill>
                  <a:schemeClr val="accent1">
                    <a:lumMod val="75000"/>
                  </a:schemeClr>
                </a:solidFill>
              </a:defRPr>
            </a:lvl3pPr>
            <a:lvl4pPr>
              <a:defRPr sz="1800">
                <a:solidFill>
                  <a:schemeClr val="accent1">
                    <a:lumMod val="75000"/>
                  </a:schemeClr>
                </a:solidFill>
              </a:defRPr>
            </a:lvl4pPr>
            <a:lvl5pPr>
              <a:defRPr sz="1600">
                <a:solidFill>
                  <a:schemeClr val="accent1">
                    <a:lumMod val="7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75B09E2-35FA-4515-809B-56E6A9CD2E6B}" type="datetimeFigureOut">
              <a:rPr lang="en-GB" smtClean="0"/>
              <a:t>05/03/2015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56AC9F-AADB-4FE2-BD5D-8589F608ABDB}" type="slidenum">
              <a:rPr lang="en-GB" smtClean="0"/>
              <a:t>‹#›</a:t>
            </a:fld>
            <a:endParaRPr lang="en-GB"/>
          </a:p>
        </p:txBody>
      </p:sp>
    </p:spTree>
    <p:extLst>
      <p:ext uri="{BB962C8B-B14F-4D97-AF65-F5344CB8AC3E}">
        <p14:creationId xmlns:p14="http://schemas.microsoft.com/office/powerpoint/2010/main" val="412140422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4500" b="0" cap="all" baseline="0">
                <a:solidFill>
                  <a:schemeClr val="accent1">
                    <a:lumMod val="7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350">
                <a:solidFill>
                  <a:schemeClr val="accent1">
                    <a:lumMod val="7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5B09E2-35FA-4515-809B-56E6A9CD2E6B}" type="datetimeFigureOut">
              <a:rPr lang="en-GB" smtClean="0"/>
              <a:t>05/03/2015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56AC9F-AADB-4FE2-BD5D-8589F608ABDB}" type="slidenum">
              <a:rPr lang="en-GB" smtClean="0"/>
              <a:t>‹#›</a:t>
            </a:fld>
            <a:endParaRPr lang="en-GB"/>
          </a:p>
        </p:txBody>
      </p:sp>
      <p:cxnSp>
        <p:nvCxnSpPr>
          <p:cNvPr id="7" name="Straight Connector 6"/>
          <p:cNvCxnSpPr/>
          <p:nvPr/>
        </p:nvCxnSpPr>
        <p:spPr>
          <a:xfrm>
            <a:off x="1485901"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185367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chemeClr val="accent1">
                    <a:lumMod val="75000"/>
                  </a:schemeClr>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238">
                <a:solidFill>
                  <a:schemeClr val="accent1">
                    <a:lumMod val="75000"/>
                  </a:schemeClr>
                </a:solidFill>
              </a:defRPr>
            </a:lvl1pPr>
            <a:lvl2pPr>
              <a:defRPr sz="1125">
                <a:solidFill>
                  <a:schemeClr val="accent1">
                    <a:lumMod val="75000"/>
                  </a:schemeClr>
                </a:solidFill>
              </a:defRPr>
            </a:lvl2pPr>
            <a:lvl3pPr>
              <a:defRPr sz="1013">
                <a:solidFill>
                  <a:schemeClr val="accent1">
                    <a:lumMod val="75000"/>
                  </a:schemeClr>
                </a:solidFill>
              </a:defRPr>
            </a:lvl3pPr>
            <a:lvl4pPr>
              <a:defRPr sz="900">
                <a:solidFill>
                  <a:schemeClr val="accent1">
                    <a:lumMod val="75000"/>
                  </a:schemeClr>
                </a:solidFill>
              </a:defRPr>
            </a:lvl4pPr>
            <a:lvl5pPr>
              <a:defRPr sz="900">
                <a:solidFill>
                  <a:schemeClr val="accent1">
                    <a:lumMod val="75000"/>
                  </a:schemeClr>
                </a:solidFill>
              </a:defRPr>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238">
                <a:solidFill>
                  <a:schemeClr val="accent1">
                    <a:lumMod val="75000"/>
                  </a:schemeClr>
                </a:solidFill>
              </a:defRPr>
            </a:lvl1pPr>
            <a:lvl2pPr>
              <a:defRPr sz="1125">
                <a:solidFill>
                  <a:schemeClr val="accent1">
                    <a:lumMod val="75000"/>
                  </a:schemeClr>
                </a:solidFill>
              </a:defRPr>
            </a:lvl2pPr>
            <a:lvl3pPr>
              <a:defRPr sz="1013">
                <a:solidFill>
                  <a:schemeClr val="accent1">
                    <a:lumMod val="75000"/>
                  </a:schemeClr>
                </a:solidFill>
              </a:defRPr>
            </a:lvl3pPr>
            <a:lvl4pPr>
              <a:defRPr sz="900">
                <a:solidFill>
                  <a:schemeClr val="accent1">
                    <a:lumMod val="75000"/>
                  </a:schemeClr>
                </a:solidFill>
              </a:defRPr>
            </a:lvl4pPr>
            <a:lvl5pPr>
              <a:defRPr sz="900">
                <a:solidFill>
                  <a:schemeClr val="accent1">
                    <a:lumMod val="75000"/>
                  </a:schemeClr>
                </a:solidFill>
              </a:defRPr>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5B09E2-35FA-4515-809B-56E6A9CD2E6B}" type="datetimeFigureOut">
              <a:rPr lang="en-GB" smtClean="0"/>
              <a:t>05/03/2015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56AC9F-AADB-4FE2-BD5D-8589F608ABDB}" type="slidenum">
              <a:rPr lang="en-GB" smtClean="0"/>
              <a:t>‹#›</a:t>
            </a:fld>
            <a:endParaRPr lang="en-GB"/>
          </a:p>
        </p:txBody>
      </p:sp>
    </p:spTree>
    <p:extLst>
      <p:ext uri="{BB962C8B-B14F-4D97-AF65-F5344CB8AC3E}">
        <p14:creationId xmlns:p14="http://schemas.microsoft.com/office/powerpoint/2010/main" val="40162537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238"/>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238"/>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75B09E2-35FA-4515-809B-56E6A9CD2E6B}" type="datetimeFigureOut">
              <a:rPr lang="en-GB" smtClean="0"/>
              <a:t>05/03/2015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56AC9F-AADB-4FE2-BD5D-8589F608ABDB}" type="slidenum">
              <a:rPr lang="en-GB" smtClean="0"/>
              <a:t>‹#›</a:t>
            </a:fld>
            <a:endParaRPr lang="en-GB"/>
          </a:p>
        </p:txBody>
      </p:sp>
    </p:spTree>
    <p:extLst>
      <p:ext uri="{BB962C8B-B14F-4D97-AF65-F5344CB8AC3E}">
        <p14:creationId xmlns:p14="http://schemas.microsoft.com/office/powerpoint/2010/main" val="117110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75B09E2-35FA-4515-809B-56E6A9CD2E6B}" type="datetimeFigureOut">
              <a:rPr lang="en-GB" smtClean="0"/>
              <a:t>05/03/2015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56AC9F-AADB-4FE2-BD5D-8589F608ABDB}" type="slidenum">
              <a:rPr lang="en-GB" smtClean="0"/>
              <a:t>‹#›</a:t>
            </a:fld>
            <a:endParaRPr lang="en-GB"/>
          </a:p>
        </p:txBody>
      </p:sp>
    </p:spTree>
    <p:extLst>
      <p:ext uri="{BB962C8B-B14F-4D97-AF65-F5344CB8AC3E}">
        <p14:creationId xmlns:p14="http://schemas.microsoft.com/office/powerpoint/2010/main" val="1093886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5B09E2-35FA-4515-809B-56E6A9CD2E6B}" type="datetimeFigureOut">
              <a:rPr lang="en-GB" smtClean="0"/>
              <a:t>05/03/2015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56AC9F-AADB-4FE2-BD5D-8589F608ABDB}" type="slidenum">
              <a:rPr lang="en-GB" smtClean="0"/>
              <a:t>‹#›</a:t>
            </a:fld>
            <a:endParaRPr lang="en-GB"/>
          </a:p>
        </p:txBody>
      </p:sp>
    </p:spTree>
    <p:extLst>
      <p:ext uri="{BB962C8B-B14F-4D97-AF65-F5344CB8AC3E}">
        <p14:creationId xmlns:p14="http://schemas.microsoft.com/office/powerpoint/2010/main" val="2056817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2250" b="0"/>
            </a:lvl1pPr>
          </a:lstStyle>
          <a:p>
            <a:r>
              <a:rPr lang="en-US" smtClean="0"/>
              <a:t>Click to edit Master title style</a:t>
            </a:r>
            <a:endParaRPr lang="en-US" dirty="0"/>
          </a:p>
        </p:txBody>
      </p:sp>
      <p:sp>
        <p:nvSpPr>
          <p:cNvPr id="3" name="Content Placeholder 2"/>
          <p:cNvSpPr>
            <a:spLocks noGrp="1"/>
          </p:cNvSpPr>
          <p:nvPr>
            <p:ph idx="1"/>
          </p:nvPr>
        </p:nvSpPr>
        <p:spPr>
          <a:xfrm>
            <a:off x="4129315" y="1097280"/>
            <a:ext cx="4149638" cy="4663440"/>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600"/>
              </a:spcBef>
              <a:buNone/>
              <a:defRPr sz="956"/>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5B09E2-35FA-4515-809B-56E6A9CD2E6B}" type="datetimeFigureOut">
              <a:rPr lang="en-GB" smtClean="0"/>
              <a:t>05/03/2015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56AC9F-AADB-4FE2-BD5D-8589F608ABDB}" type="slidenum">
              <a:rPr lang="en-GB" smtClean="0"/>
              <a:t>‹#›</a:t>
            </a:fld>
            <a:endParaRPr lang="en-GB"/>
          </a:p>
        </p:txBody>
      </p:sp>
    </p:spTree>
    <p:extLst>
      <p:ext uri="{BB962C8B-B14F-4D97-AF65-F5344CB8AC3E}">
        <p14:creationId xmlns:p14="http://schemas.microsoft.com/office/powerpoint/2010/main" val="2687421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225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19108" y="1069849"/>
            <a:ext cx="4257703" cy="4645153"/>
          </a:xfrm>
        </p:spPr>
        <p:txBody>
          <a:bodyPr lIns="274320" tIns="182880" anchor="t">
            <a:normAutofit/>
          </a:bodyPr>
          <a:lstStyle>
            <a:lvl1pPr marL="0" indent="0">
              <a:buNone/>
              <a:defRPr sz="1575"/>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600"/>
              </a:spcBef>
              <a:buNone/>
              <a:defRPr sz="956"/>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5B09E2-35FA-4515-809B-56E6A9CD2E6B}" type="datetimeFigureOut">
              <a:rPr lang="en-GB" smtClean="0"/>
              <a:t>05/03/2015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56AC9F-AADB-4FE2-BD5D-8589F608ABDB}" type="slidenum">
              <a:rPr lang="en-GB" smtClean="0"/>
              <a:t>‹#›</a:t>
            </a:fld>
            <a:endParaRPr lang="en-GB"/>
          </a:p>
        </p:txBody>
      </p:sp>
    </p:spTree>
    <p:extLst>
      <p:ext uri="{BB962C8B-B14F-4D97-AF65-F5344CB8AC3E}">
        <p14:creationId xmlns:p14="http://schemas.microsoft.com/office/powerpoint/2010/main" val="2633766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20320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57252" y="2057400"/>
            <a:ext cx="7404653"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7248" y="6223831"/>
            <a:ext cx="1746806" cy="365125"/>
          </a:xfrm>
          <a:prstGeom prst="rect">
            <a:avLst/>
          </a:prstGeom>
        </p:spPr>
        <p:txBody>
          <a:bodyPr vert="horz" lIns="91440" tIns="45720" rIns="91440" bIns="45720" rtlCol="0" anchor="ctr"/>
          <a:lstStyle>
            <a:lvl1pPr algn="l">
              <a:defRPr sz="750">
                <a:solidFill>
                  <a:schemeClr val="accent1"/>
                </a:solidFill>
              </a:defRPr>
            </a:lvl1pPr>
          </a:lstStyle>
          <a:p>
            <a:fld id="{A75B09E2-35FA-4515-809B-56E6A9CD2E6B}" type="datetimeFigureOut">
              <a:rPr lang="en-GB" smtClean="0"/>
              <a:t>05/03/2015</a:t>
            </a:fld>
            <a:endParaRPr lang="en-GB"/>
          </a:p>
        </p:txBody>
      </p:sp>
      <p:sp>
        <p:nvSpPr>
          <p:cNvPr id="5" name="Footer Placeholder 4"/>
          <p:cNvSpPr>
            <a:spLocks noGrp="1"/>
          </p:cNvSpPr>
          <p:nvPr>
            <p:ph type="ftr" sz="quarter" idx="3"/>
          </p:nvPr>
        </p:nvSpPr>
        <p:spPr>
          <a:xfrm>
            <a:off x="2961862" y="6223831"/>
            <a:ext cx="3538331" cy="365125"/>
          </a:xfrm>
          <a:prstGeom prst="rect">
            <a:avLst/>
          </a:prstGeom>
        </p:spPr>
        <p:txBody>
          <a:bodyPr vert="horz" lIns="91440" tIns="45720" rIns="91440" bIns="45720" rtlCol="0" anchor="ctr"/>
          <a:lstStyle>
            <a:lvl1pPr algn="ctr">
              <a:defRPr sz="750">
                <a:solidFill>
                  <a:schemeClr val="accent1"/>
                </a:solidFill>
              </a:defRPr>
            </a:lvl1pPr>
          </a:lstStyle>
          <a:p>
            <a:endParaRPr lang="en-GB"/>
          </a:p>
        </p:txBody>
      </p:sp>
      <p:sp>
        <p:nvSpPr>
          <p:cNvPr id="6" name="Slide Number Placeholder 5"/>
          <p:cNvSpPr>
            <a:spLocks noGrp="1"/>
          </p:cNvSpPr>
          <p:nvPr>
            <p:ph type="sldNum" sz="quarter" idx="4"/>
          </p:nvPr>
        </p:nvSpPr>
        <p:spPr>
          <a:xfrm>
            <a:off x="6997149" y="6223831"/>
            <a:ext cx="1279663" cy="365125"/>
          </a:xfrm>
          <a:prstGeom prst="rect">
            <a:avLst/>
          </a:prstGeom>
        </p:spPr>
        <p:txBody>
          <a:bodyPr vert="horz" lIns="91440" tIns="45720" rIns="91440" bIns="45720" rtlCol="0" anchor="ctr"/>
          <a:lstStyle>
            <a:lvl1pPr algn="r">
              <a:defRPr sz="750">
                <a:solidFill>
                  <a:schemeClr val="accent1"/>
                </a:solidFill>
              </a:defRPr>
            </a:lvl1pPr>
          </a:lstStyle>
          <a:p>
            <a:fld id="{C456AC9F-AADB-4FE2-BD5D-8589F608ABDB}" type="slidenum">
              <a:rPr lang="en-GB" smtClean="0"/>
              <a:t>‹#›</a:t>
            </a:fld>
            <a:endParaRPr lang="en-GB"/>
          </a:p>
        </p:txBody>
      </p:sp>
      <p:pic>
        <p:nvPicPr>
          <p:cNvPr id="8" name="Picture 7"/>
          <p:cNvPicPr>
            <a:picLocks noChangeAspect="1"/>
          </p:cNvPicPr>
          <p:nvPr/>
        </p:nvPicPr>
        <p:blipFill rotWithShape="1">
          <a:blip r:embed="rId13"/>
          <a:srcRect l="7326" t="12222" r="88814" b="76349"/>
          <a:stretch/>
        </p:blipFill>
        <p:spPr>
          <a:xfrm>
            <a:off x="182880" y="120735"/>
            <a:ext cx="910914" cy="886295"/>
          </a:xfrm>
          <a:prstGeom prst="rect">
            <a:avLst/>
          </a:prstGeom>
        </p:spPr>
      </p:pic>
    </p:spTree>
    <p:extLst>
      <p:ext uri="{BB962C8B-B14F-4D97-AF65-F5344CB8AC3E}">
        <p14:creationId xmlns:p14="http://schemas.microsoft.com/office/powerpoint/2010/main" val="343164069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iming>
    <p:tnLst>
      <p:par>
        <p:cTn id="1" dur="indefinite" restart="never" nodeType="tmRoot"/>
      </p:par>
    </p:tnLst>
  </p:timing>
  <p:txStyles>
    <p:titleStyle>
      <a:lvl1pPr algn="l" defTabSz="514350" rtl="0" eaLnBrk="1" latinLnBrk="0" hangingPunct="1">
        <a:lnSpc>
          <a:spcPct val="90000"/>
        </a:lnSpc>
        <a:spcBef>
          <a:spcPct val="0"/>
        </a:spcBef>
        <a:buNone/>
        <a:defRPr sz="3000" kern="1200">
          <a:solidFill>
            <a:schemeClr val="accent1"/>
          </a:solidFill>
          <a:latin typeface="+mj-lt"/>
          <a:ea typeface="+mj-ea"/>
          <a:cs typeface="+mj-cs"/>
        </a:defRPr>
      </a:lvl1pPr>
    </p:titleStyle>
    <p:bodyStyle>
      <a:lvl1pPr marL="128588" indent="-102870" algn="l" defTabSz="514350" rtl="0" eaLnBrk="1" latinLnBrk="0" hangingPunct="1">
        <a:lnSpc>
          <a:spcPct val="90000"/>
        </a:lnSpc>
        <a:spcBef>
          <a:spcPts val="750"/>
        </a:spcBef>
        <a:buClr>
          <a:schemeClr val="accent1"/>
        </a:buClr>
        <a:buSzPct val="80000"/>
        <a:buFont typeface="Corbel" pitchFamily="34" charset="0"/>
        <a:buChar char="•"/>
        <a:defRPr sz="1500" kern="1200">
          <a:solidFill>
            <a:schemeClr val="accent1"/>
          </a:solidFill>
          <a:latin typeface="+mn-lt"/>
          <a:ea typeface="+mn-ea"/>
          <a:cs typeface="+mn-cs"/>
        </a:defRPr>
      </a:lvl1pPr>
      <a:lvl2pPr marL="257175"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sz="1350" kern="1200">
          <a:solidFill>
            <a:schemeClr val="accent1"/>
          </a:solidFill>
          <a:latin typeface="+mn-lt"/>
          <a:ea typeface="+mn-ea"/>
          <a:cs typeface="+mn-cs"/>
        </a:defRPr>
      </a:lvl2pPr>
      <a:lvl3pPr marL="411480"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sz="1200" kern="1200">
          <a:solidFill>
            <a:schemeClr val="accent1"/>
          </a:solidFill>
          <a:latin typeface="+mn-lt"/>
          <a:ea typeface="+mn-ea"/>
          <a:cs typeface="+mn-cs"/>
        </a:defRPr>
      </a:lvl3pPr>
      <a:lvl4pPr marL="565785"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4pPr>
      <a:lvl5pPr marL="690090" indent="-102870"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5pPr>
      <a:lvl6pPr marL="82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6pPr>
      <a:lvl7pPr marL="97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7pPr>
      <a:lvl8pPr marL="112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8pPr>
      <a:lvl9pPr marL="1275000" indent="-128588" algn="l" defTabSz="514350" rtl="0" eaLnBrk="1" latinLnBrk="0" hangingPunct="1">
        <a:lnSpc>
          <a:spcPct val="90000"/>
        </a:lnSpc>
        <a:spcBef>
          <a:spcPts val="113"/>
        </a:spcBef>
        <a:spcAft>
          <a:spcPts val="225"/>
        </a:spcAft>
        <a:buClr>
          <a:schemeClr val="accent1"/>
        </a:buClr>
        <a:buSzPct val="80000"/>
        <a:buFont typeface="Corbel" pitchFamily="34" charset="0"/>
        <a:buChar char="•"/>
        <a:defRPr sz="1050" kern="1200">
          <a:solidFill>
            <a:schemeClr val="accent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Cost of Information</a:t>
            </a:r>
            <a:endParaRPr lang="en-GB" dirty="0"/>
          </a:p>
        </p:txBody>
      </p:sp>
    </p:spTree>
    <p:extLst>
      <p:ext uri="{BB962C8B-B14F-4D97-AF65-F5344CB8AC3E}">
        <p14:creationId xmlns:p14="http://schemas.microsoft.com/office/powerpoint/2010/main" val="2525222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Question</a:t>
            </a:r>
            <a:endParaRPr lang="en-GB" dirty="0"/>
          </a:p>
        </p:txBody>
      </p:sp>
      <p:sp>
        <p:nvSpPr>
          <p:cNvPr id="3" name="Content Placeholder 2"/>
          <p:cNvSpPr>
            <a:spLocks noGrp="1"/>
          </p:cNvSpPr>
          <p:nvPr>
            <p:ph idx="1"/>
          </p:nvPr>
        </p:nvSpPr>
        <p:spPr/>
        <p:txBody>
          <a:bodyPr>
            <a:normAutofit/>
          </a:bodyPr>
          <a:lstStyle/>
          <a:p>
            <a:r>
              <a:rPr lang="en-GB" dirty="0" smtClean="0"/>
              <a:t>The costs of collecting, inputting, processing and maintenance of data to produce information are not just measured in financial terms. State two other costs associated with producing quality information and how do they arise?</a:t>
            </a:r>
          </a:p>
          <a:p>
            <a:endParaRPr lang="en-GB" dirty="0" smtClean="0"/>
          </a:p>
          <a:p>
            <a:endParaRPr lang="en-GB" dirty="0"/>
          </a:p>
        </p:txBody>
      </p:sp>
    </p:spTree>
    <p:extLst>
      <p:ext uri="{BB962C8B-B14F-4D97-AF65-F5344CB8AC3E}">
        <p14:creationId xmlns:p14="http://schemas.microsoft.com/office/powerpoint/2010/main" val="1710989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a:t>
            </a:r>
            <a:endParaRPr lang="en-GB" dirty="0"/>
          </a:p>
        </p:txBody>
      </p:sp>
      <p:sp>
        <p:nvSpPr>
          <p:cNvPr id="3" name="Content Placeholder 2"/>
          <p:cNvSpPr>
            <a:spLocks noGrp="1"/>
          </p:cNvSpPr>
          <p:nvPr>
            <p:ph idx="1"/>
          </p:nvPr>
        </p:nvSpPr>
        <p:spPr>
          <a:xfrm>
            <a:off x="857252" y="1643865"/>
            <a:ext cx="7404653" cy="4756935"/>
          </a:xfrm>
        </p:spPr>
        <p:txBody>
          <a:bodyPr>
            <a:normAutofit fontScale="92500" lnSpcReduction="20000"/>
          </a:bodyPr>
          <a:lstStyle/>
          <a:p>
            <a:pPr marL="25718" indent="0">
              <a:buNone/>
            </a:pPr>
            <a:r>
              <a:rPr lang="en-GB" dirty="0"/>
              <a:t>The cost of good quality information is not just measured financially.  There are other </a:t>
            </a:r>
            <a:r>
              <a:rPr lang="en-GB" dirty="0" smtClean="0"/>
              <a:t>costs </a:t>
            </a:r>
            <a:r>
              <a:rPr lang="en-GB" dirty="0"/>
              <a:t>involved in the collecting, inputting, processing and maintaining data include human resource costs and time </a:t>
            </a:r>
            <a:r>
              <a:rPr lang="en-GB" dirty="0" smtClean="0"/>
              <a:t>costs. </a:t>
            </a:r>
          </a:p>
          <a:p>
            <a:pPr marL="25718" indent="0">
              <a:buNone/>
            </a:pPr>
            <a:r>
              <a:rPr lang="en-GB" dirty="0" smtClean="0"/>
              <a:t>Human </a:t>
            </a:r>
            <a:r>
              <a:rPr lang="en-GB" dirty="0"/>
              <a:t>resource </a:t>
            </a:r>
            <a:r>
              <a:rPr lang="en-GB" dirty="0" smtClean="0"/>
              <a:t>costs for example can </a:t>
            </a:r>
            <a:r>
              <a:rPr lang="en-GB" dirty="0"/>
              <a:t>arise </a:t>
            </a:r>
            <a:r>
              <a:rPr lang="en-GB" dirty="0" smtClean="0"/>
              <a:t>as staff could be required for the distribution the </a:t>
            </a:r>
            <a:r>
              <a:rPr lang="en-GB" dirty="0"/>
              <a:t>inputting and processing of questionnaires, specialist staff may also be required to analyse the information from the system to produce meaningful reports. </a:t>
            </a:r>
            <a:endParaRPr lang="en-GB" dirty="0" smtClean="0"/>
          </a:p>
          <a:p>
            <a:pPr marL="25718" indent="0">
              <a:buNone/>
            </a:pPr>
            <a:r>
              <a:rPr lang="en-GB" dirty="0" smtClean="0"/>
              <a:t>Time </a:t>
            </a:r>
            <a:r>
              <a:rPr lang="en-GB" dirty="0"/>
              <a:t>costs </a:t>
            </a:r>
            <a:r>
              <a:rPr lang="en-GB" dirty="0" smtClean="0"/>
              <a:t>can potentially </a:t>
            </a:r>
            <a:r>
              <a:rPr lang="en-GB" dirty="0"/>
              <a:t>arise as large amounts of data can take a long period of time to process as many ICT systems have millions of records to process and extract information. The backing up of this vast amount of information </a:t>
            </a:r>
            <a:r>
              <a:rPr lang="en-GB" dirty="0" smtClean="0"/>
              <a:t>- especially </a:t>
            </a:r>
            <a:r>
              <a:rPr lang="en-GB" dirty="0"/>
              <a:t>off </a:t>
            </a:r>
            <a:r>
              <a:rPr lang="en-GB" dirty="0" smtClean="0"/>
              <a:t>site -  </a:t>
            </a:r>
            <a:r>
              <a:rPr lang="en-GB" dirty="0"/>
              <a:t>also is highly time consuming.</a:t>
            </a:r>
          </a:p>
          <a:p>
            <a:endParaRPr lang="en-GB" dirty="0"/>
          </a:p>
        </p:txBody>
      </p:sp>
    </p:spTree>
    <p:extLst>
      <p:ext uri="{BB962C8B-B14F-4D97-AF65-F5344CB8AC3E}">
        <p14:creationId xmlns:p14="http://schemas.microsoft.com/office/powerpoint/2010/main" val="38853580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p:txBody>
          <a:bodyPr/>
          <a:lstStyle/>
          <a:p>
            <a:pPr marL="0" indent="0">
              <a:buNone/>
            </a:pPr>
            <a:r>
              <a:rPr lang="en-GB" dirty="0" smtClean="0"/>
              <a:t>Identify TWO different ways of:</a:t>
            </a:r>
          </a:p>
          <a:p>
            <a:r>
              <a:rPr lang="en-GB" dirty="0" smtClean="0"/>
              <a:t>Collecting data and the costs involved;</a:t>
            </a:r>
          </a:p>
          <a:p>
            <a:r>
              <a:rPr lang="en-GB" dirty="0" smtClean="0"/>
              <a:t>Entering data and the cost involved;</a:t>
            </a:r>
          </a:p>
          <a:p>
            <a:r>
              <a:rPr lang="en-GB" dirty="0" smtClean="0"/>
              <a:t>Processing data and the costs involved;</a:t>
            </a:r>
          </a:p>
          <a:p>
            <a:r>
              <a:rPr lang="en-GB" dirty="0" smtClean="0"/>
              <a:t>Maintenance of  processed data and </a:t>
            </a:r>
            <a:r>
              <a:rPr lang="en-GB" dirty="0"/>
              <a:t>the costs involved;</a:t>
            </a:r>
          </a:p>
        </p:txBody>
      </p:sp>
    </p:spTree>
    <p:extLst>
      <p:ext uri="{BB962C8B-B14F-4D97-AF65-F5344CB8AC3E}">
        <p14:creationId xmlns:p14="http://schemas.microsoft.com/office/powerpoint/2010/main" val="32408928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Individual Research</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Investigate the Tesco Club Card or Nectar Card and research </a:t>
            </a:r>
          </a:p>
          <a:p>
            <a:r>
              <a:rPr lang="en-GB" dirty="0" smtClean="0"/>
              <a:t>what data is gathered?</a:t>
            </a:r>
          </a:p>
          <a:p>
            <a:r>
              <a:rPr lang="en-GB" dirty="0" smtClean="0"/>
              <a:t> what happens with this data? </a:t>
            </a:r>
          </a:p>
          <a:p>
            <a:r>
              <a:rPr lang="en-GB" dirty="0" smtClean="0"/>
              <a:t>Does this data become knowledge? </a:t>
            </a:r>
          </a:p>
          <a:p>
            <a:r>
              <a:rPr lang="en-GB" dirty="0" smtClean="0"/>
              <a:t>Is the information gathered up to date, accurate and complete? </a:t>
            </a:r>
          </a:p>
          <a:p>
            <a:r>
              <a:rPr lang="en-GB" b="1" dirty="0" smtClean="0"/>
              <a:t>What are the costs involved in collecting, processing and maintaining all this information?</a:t>
            </a:r>
          </a:p>
          <a:p>
            <a:r>
              <a:rPr lang="en-GB" dirty="0"/>
              <a:t>What problems are there with these cards? </a:t>
            </a:r>
          </a:p>
          <a:p>
            <a:r>
              <a:rPr lang="en-GB" dirty="0"/>
              <a:t>Are there any privacy issues?</a:t>
            </a:r>
          </a:p>
          <a:p>
            <a:endParaRPr lang="en-GB" dirty="0"/>
          </a:p>
        </p:txBody>
      </p:sp>
    </p:spTree>
    <p:extLst>
      <p:ext uri="{BB962C8B-B14F-4D97-AF65-F5344CB8AC3E}">
        <p14:creationId xmlns:p14="http://schemas.microsoft.com/office/powerpoint/2010/main" val="1942933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677" y="694945"/>
            <a:ext cx="7704667" cy="1050323"/>
          </a:xfrm>
        </p:spPr>
        <p:txBody>
          <a:bodyPr>
            <a:normAutofit/>
          </a:bodyPr>
          <a:lstStyle/>
          <a:p>
            <a:r>
              <a:rPr lang="en-GB" dirty="0" smtClean="0"/>
              <a:t>Cost of Information</a:t>
            </a:r>
            <a:endParaRPr lang="en-GB" dirty="0"/>
          </a:p>
        </p:txBody>
      </p:sp>
      <p:sp>
        <p:nvSpPr>
          <p:cNvPr id="6" name="Content Placeholder 5"/>
          <p:cNvSpPr>
            <a:spLocks noGrp="1"/>
          </p:cNvSpPr>
          <p:nvPr>
            <p:ph idx="1"/>
          </p:nvPr>
        </p:nvSpPr>
        <p:spPr/>
        <p:txBody>
          <a:bodyPr/>
          <a:lstStyle/>
          <a:p>
            <a:r>
              <a:rPr lang="en-GB" dirty="0" smtClean="0"/>
              <a:t>Information has a number of different costs.</a:t>
            </a:r>
          </a:p>
          <a:p>
            <a:r>
              <a:rPr lang="en-GB" dirty="0" smtClean="0"/>
              <a:t>What are the costs of obtaining good quality information?</a:t>
            </a:r>
          </a:p>
          <a:p>
            <a:pPr marL="457200" indent="-457200">
              <a:buFont typeface="+mj-lt"/>
              <a:buAutoNum type="arabicPeriod"/>
            </a:pPr>
            <a:r>
              <a:rPr lang="en-GB" dirty="0" smtClean="0"/>
              <a:t>Financial costs</a:t>
            </a:r>
          </a:p>
          <a:p>
            <a:pPr marL="457200" indent="-457200">
              <a:buFont typeface="+mj-lt"/>
              <a:buAutoNum type="arabicPeriod"/>
            </a:pPr>
            <a:r>
              <a:rPr lang="en-GB" dirty="0" smtClean="0"/>
              <a:t>Human resource costs</a:t>
            </a:r>
          </a:p>
          <a:p>
            <a:pPr marL="457200" indent="-457200">
              <a:buFont typeface="+mj-lt"/>
              <a:buAutoNum type="arabicPeriod"/>
            </a:pPr>
            <a:r>
              <a:rPr lang="en-GB" dirty="0" smtClean="0"/>
              <a:t>Time costs</a:t>
            </a:r>
            <a:endParaRPr lang="en-GB" dirty="0"/>
          </a:p>
        </p:txBody>
      </p:sp>
    </p:spTree>
    <p:extLst>
      <p:ext uri="{BB962C8B-B14F-4D97-AF65-F5344CB8AC3E}">
        <p14:creationId xmlns:p14="http://schemas.microsoft.com/office/powerpoint/2010/main" val="3075458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677" y="694945"/>
            <a:ext cx="7704667" cy="1050323"/>
          </a:xfrm>
        </p:spPr>
        <p:txBody>
          <a:bodyPr>
            <a:normAutofit/>
          </a:bodyPr>
          <a:lstStyle/>
          <a:p>
            <a:r>
              <a:rPr lang="en-GB" dirty="0" smtClean="0"/>
              <a:t>What are the costs?</a:t>
            </a:r>
            <a:endParaRPr lang="en-GB" dirty="0"/>
          </a:p>
        </p:txBody>
      </p:sp>
      <p:sp>
        <p:nvSpPr>
          <p:cNvPr id="6" name="Content Placeholder 5"/>
          <p:cNvSpPr>
            <a:spLocks noGrp="1"/>
          </p:cNvSpPr>
          <p:nvPr>
            <p:ph idx="1"/>
          </p:nvPr>
        </p:nvSpPr>
        <p:spPr/>
        <p:txBody>
          <a:bodyPr/>
          <a:lstStyle/>
          <a:p>
            <a:r>
              <a:rPr lang="en-GB" dirty="0" smtClean="0"/>
              <a:t>Information is never free and there is always an associated cost.</a:t>
            </a:r>
          </a:p>
          <a:p>
            <a:r>
              <a:rPr lang="en-GB" dirty="0" smtClean="0"/>
              <a:t>Management usually perform a costs/benefit analysis to make sure the costs of gathering information do not outweigh the benefits.</a:t>
            </a:r>
          </a:p>
          <a:p>
            <a:endParaRPr lang="en-GB" dirty="0" smtClean="0"/>
          </a:p>
          <a:p>
            <a:pPr marL="0" indent="0">
              <a:buNone/>
            </a:pPr>
            <a:endParaRPr lang="en-GB" dirty="0"/>
          </a:p>
        </p:txBody>
      </p:sp>
    </p:spTree>
    <p:extLst>
      <p:ext uri="{BB962C8B-B14F-4D97-AF65-F5344CB8AC3E}">
        <p14:creationId xmlns:p14="http://schemas.microsoft.com/office/powerpoint/2010/main" val="2165316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Costs of Data Collection</a:t>
            </a:r>
            <a:endParaRPr lang="en-GB" dirty="0"/>
          </a:p>
        </p:txBody>
      </p:sp>
      <p:sp>
        <p:nvSpPr>
          <p:cNvPr id="3" name="Content Placeholder 2"/>
          <p:cNvSpPr>
            <a:spLocks noGrp="1"/>
          </p:cNvSpPr>
          <p:nvPr>
            <p:ph idx="1"/>
          </p:nvPr>
        </p:nvSpPr>
        <p:spPr/>
        <p:txBody>
          <a:bodyPr/>
          <a:lstStyle/>
          <a:p>
            <a:r>
              <a:rPr lang="en-GB" dirty="0" smtClean="0"/>
              <a:t>Costs of employing an expert to design data collection forms.</a:t>
            </a:r>
          </a:p>
          <a:p>
            <a:r>
              <a:rPr lang="en-GB" dirty="0" smtClean="0"/>
              <a:t>The setting up of questionnaires to collect data.</a:t>
            </a:r>
          </a:p>
          <a:p>
            <a:r>
              <a:rPr lang="en-GB" dirty="0" smtClean="0"/>
              <a:t>Costs involved of people performing interviews.</a:t>
            </a:r>
          </a:p>
          <a:p>
            <a:r>
              <a:rPr lang="en-GB" dirty="0" smtClean="0"/>
              <a:t>The costs of people employed to work through documents to record data.</a:t>
            </a:r>
          </a:p>
          <a:p>
            <a:r>
              <a:rPr lang="en-GB" dirty="0" smtClean="0"/>
              <a:t>Costs of buying information from a third party (indirect DC).</a:t>
            </a:r>
          </a:p>
          <a:p>
            <a:endParaRPr lang="en-GB" dirty="0"/>
          </a:p>
        </p:txBody>
      </p:sp>
    </p:spTree>
    <p:extLst>
      <p:ext uri="{BB962C8B-B14F-4D97-AF65-F5344CB8AC3E}">
        <p14:creationId xmlns:p14="http://schemas.microsoft.com/office/powerpoint/2010/main" val="2090002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Costs of Data Entry</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Human resource costs – the costs of any staff performing data entry, costs of training these staff may need, costs of any specialist staff needed for programming etc.</a:t>
            </a:r>
          </a:p>
          <a:p>
            <a:r>
              <a:rPr lang="en-GB" dirty="0" smtClean="0"/>
              <a:t>Time costs – the entry of data, especially using keyboards. This can slow down the whole process to the production of the final information.</a:t>
            </a:r>
          </a:p>
          <a:p>
            <a:r>
              <a:rPr lang="en-GB" dirty="0" smtClean="0"/>
              <a:t>Hardware costs – sometimes by spending money on automatic methods of data entry using barcodes, OMR, speech recognition etc. the human resource cost can be lowered.</a:t>
            </a:r>
          </a:p>
          <a:p>
            <a:endParaRPr lang="en-GB" dirty="0"/>
          </a:p>
        </p:txBody>
      </p:sp>
    </p:spTree>
    <p:extLst>
      <p:ext uri="{BB962C8B-B14F-4D97-AF65-F5344CB8AC3E}">
        <p14:creationId xmlns:p14="http://schemas.microsoft.com/office/powerpoint/2010/main" val="238204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Costs of Processing and Maintenance</a:t>
            </a:r>
            <a:endParaRPr lang="en-GB" dirty="0"/>
          </a:p>
        </p:txBody>
      </p:sp>
      <p:sp>
        <p:nvSpPr>
          <p:cNvPr id="3" name="Content Placeholder 2"/>
          <p:cNvSpPr>
            <a:spLocks noGrp="1"/>
          </p:cNvSpPr>
          <p:nvPr>
            <p:ph idx="1"/>
          </p:nvPr>
        </p:nvSpPr>
        <p:spPr>
          <a:xfrm>
            <a:off x="982133" y="1655805"/>
            <a:ext cx="7704667" cy="4867543"/>
          </a:xfrm>
        </p:spPr>
        <p:txBody>
          <a:bodyPr>
            <a:normAutofit fontScale="92500" lnSpcReduction="20000"/>
          </a:bodyPr>
          <a:lstStyle/>
          <a:p>
            <a:pPr marL="0" indent="0">
              <a:buNone/>
            </a:pPr>
            <a:endParaRPr lang="en-GB" dirty="0" smtClean="0"/>
          </a:p>
          <a:p>
            <a:pPr marL="0" indent="0">
              <a:buNone/>
            </a:pPr>
            <a:r>
              <a:rPr lang="en-GB" dirty="0" smtClean="0"/>
              <a:t>Once data has been collected it must be input into an ICT system for processing and then will need to be maintained e.g.</a:t>
            </a:r>
          </a:p>
          <a:p>
            <a:pPr marL="0" indent="0">
              <a:buNone/>
            </a:pPr>
            <a:endParaRPr lang="en-GB" dirty="0" smtClean="0"/>
          </a:p>
          <a:p>
            <a:r>
              <a:rPr lang="en-GB" dirty="0" smtClean="0"/>
              <a:t>Keeping data in the database or other system up to date.</a:t>
            </a:r>
          </a:p>
          <a:p>
            <a:r>
              <a:rPr lang="en-GB" dirty="0" smtClean="0"/>
              <a:t>Taking back up copies of data for security.</a:t>
            </a:r>
          </a:p>
          <a:p>
            <a:r>
              <a:rPr lang="en-GB" dirty="0" smtClean="0"/>
              <a:t>Small changes to the structure of the program or database so that relevant processing can occur.</a:t>
            </a:r>
          </a:p>
          <a:p>
            <a:endParaRPr lang="en-GB" dirty="0"/>
          </a:p>
          <a:p>
            <a:pPr marL="0" indent="0">
              <a:buNone/>
            </a:pPr>
            <a:r>
              <a:rPr lang="en-GB" dirty="0" smtClean="0"/>
              <a:t>These activities incur costs and fall under three main categories. Financial costs, human resource costs and time costs.</a:t>
            </a:r>
          </a:p>
          <a:p>
            <a:endParaRPr lang="en-GB" dirty="0" smtClean="0"/>
          </a:p>
          <a:p>
            <a:endParaRPr lang="en-GB" dirty="0"/>
          </a:p>
        </p:txBody>
      </p:sp>
    </p:spTree>
    <p:extLst>
      <p:ext uri="{BB962C8B-B14F-4D97-AF65-F5344CB8AC3E}">
        <p14:creationId xmlns:p14="http://schemas.microsoft.com/office/powerpoint/2010/main" val="242571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Financial Costs</a:t>
            </a:r>
            <a:endParaRPr lang="en-GB" dirty="0"/>
          </a:p>
        </p:txBody>
      </p:sp>
      <p:sp>
        <p:nvSpPr>
          <p:cNvPr id="3" name="Content Placeholder 2"/>
          <p:cNvSpPr>
            <a:spLocks noGrp="1"/>
          </p:cNvSpPr>
          <p:nvPr>
            <p:ph idx="1"/>
          </p:nvPr>
        </p:nvSpPr>
        <p:spPr/>
        <p:txBody>
          <a:bodyPr>
            <a:normAutofit/>
          </a:bodyPr>
          <a:lstStyle/>
          <a:p>
            <a:r>
              <a:rPr lang="en-GB" dirty="0" smtClean="0"/>
              <a:t>Data may need to be transferred from one place to another using expensive communication lines.</a:t>
            </a:r>
          </a:p>
          <a:p>
            <a:r>
              <a:rPr lang="en-GB" dirty="0" smtClean="0"/>
              <a:t>Outside firms may be used to ensure the data is backed up off site.</a:t>
            </a:r>
          </a:p>
          <a:p>
            <a:r>
              <a:rPr lang="en-GB" dirty="0" smtClean="0"/>
              <a:t>Consumables costs such as printer paper and toner.</a:t>
            </a:r>
          </a:p>
          <a:p>
            <a:endParaRPr lang="en-GB" dirty="0" smtClean="0"/>
          </a:p>
          <a:p>
            <a:endParaRPr lang="en-GB" dirty="0"/>
          </a:p>
        </p:txBody>
      </p:sp>
    </p:spTree>
    <p:extLst>
      <p:ext uri="{BB962C8B-B14F-4D97-AF65-F5344CB8AC3E}">
        <p14:creationId xmlns:p14="http://schemas.microsoft.com/office/powerpoint/2010/main" val="1578019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Human Resource Costs</a:t>
            </a:r>
            <a:endParaRPr lang="en-GB" dirty="0"/>
          </a:p>
        </p:txBody>
      </p:sp>
      <p:sp>
        <p:nvSpPr>
          <p:cNvPr id="3" name="Content Placeholder 2"/>
          <p:cNvSpPr>
            <a:spLocks noGrp="1"/>
          </p:cNvSpPr>
          <p:nvPr>
            <p:ph idx="1"/>
          </p:nvPr>
        </p:nvSpPr>
        <p:spPr/>
        <p:txBody>
          <a:bodyPr>
            <a:normAutofit/>
          </a:bodyPr>
          <a:lstStyle/>
          <a:p>
            <a:r>
              <a:rPr lang="en-GB" dirty="0" smtClean="0"/>
              <a:t>Staff processing questionnaires, checking OMR scanner.</a:t>
            </a:r>
          </a:p>
          <a:p>
            <a:r>
              <a:rPr lang="en-GB" dirty="0" smtClean="0"/>
              <a:t>Specialist staff needed to program the database to extract certain details.</a:t>
            </a:r>
          </a:p>
          <a:p>
            <a:r>
              <a:rPr lang="en-GB" dirty="0" smtClean="0"/>
              <a:t>Programming staff for specialist software.</a:t>
            </a:r>
          </a:p>
          <a:p>
            <a:r>
              <a:rPr lang="en-GB" dirty="0" smtClean="0"/>
              <a:t>Staff may need to be employed to analyse the information from the system and to produce meaningful reports for different groups of people.</a:t>
            </a:r>
          </a:p>
          <a:p>
            <a:endParaRPr lang="en-GB" dirty="0" smtClean="0"/>
          </a:p>
          <a:p>
            <a:endParaRPr lang="en-GB" dirty="0" smtClean="0"/>
          </a:p>
          <a:p>
            <a:endParaRPr lang="en-GB" dirty="0"/>
          </a:p>
        </p:txBody>
      </p:sp>
    </p:spTree>
    <p:extLst>
      <p:ext uri="{BB962C8B-B14F-4D97-AF65-F5344CB8AC3E}">
        <p14:creationId xmlns:p14="http://schemas.microsoft.com/office/powerpoint/2010/main" val="1837361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Time Costs</a:t>
            </a:r>
            <a:endParaRPr lang="en-GB" dirty="0"/>
          </a:p>
        </p:txBody>
      </p:sp>
      <p:sp>
        <p:nvSpPr>
          <p:cNvPr id="3" name="Content Placeholder 2"/>
          <p:cNvSpPr>
            <a:spLocks noGrp="1"/>
          </p:cNvSpPr>
          <p:nvPr>
            <p:ph idx="1"/>
          </p:nvPr>
        </p:nvSpPr>
        <p:spPr/>
        <p:txBody>
          <a:bodyPr>
            <a:normAutofit/>
          </a:bodyPr>
          <a:lstStyle/>
          <a:p>
            <a:r>
              <a:rPr lang="en-GB" dirty="0" smtClean="0"/>
              <a:t>Processing large amounts of data takes time and many ICT systems have millions of records to process and extract certain information.</a:t>
            </a:r>
          </a:p>
          <a:p>
            <a:r>
              <a:rPr lang="en-GB" dirty="0" smtClean="0"/>
              <a:t>Some reports maybe quite complex and take time to produce, then they need to be passed to the relevant persons.</a:t>
            </a:r>
          </a:p>
          <a:p>
            <a:r>
              <a:rPr lang="en-GB" dirty="0" smtClean="0"/>
              <a:t>The backing up of large amounts of data is time consuming.</a:t>
            </a:r>
          </a:p>
          <a:p>
            <a:endParaRPr lang="en-GB" dirty="0" smtClean="0"/>
          </a:p>
          <a:p>
            <a:endParaRPr lang="en-GB" dirty="0"/>
          </a:p>
        </p:txBody>
      </p:sp>
    </p:spTree>
    <p:extLst>
      <p:ext uri="{BB962C8B-B14F-4D97-AF65-F5344CB8AC3E}">
        <p14:creationId xmlns:p14="http://schemas.microsoft.com/office/powerpoint/2010/main" val="4117375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YBG">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YBG" id="{C13D4702-21CB-4F4C-94FF-D595B762D44F}" vid="{1D03C043-2F06-44A9-99BF-239A348C52DE}"/>
    </a:ext>
  </a:extLst>
</a:theme>
</file>

<file path=docProps/app.xml><?xml version="1.0" encoding="utf-8"?>
<Properties xmlns="http://schemas.openxmlformats.org/officeDocument/2006/extended-properties" xmlns:vt="http://schemas.openxmlformats.org/officeDocument/2006/docPropsVTypes">
  <Template/>
  <TotalTime>271</TotalTime>
  <Words>733</Words>
  <Application>Microsoft Office PowerPoint</Application>
  <PresentationFormat>On-screen Show (4:3)</PresentationFormat>
  <Paragraphs>64</Paragraphs>
  <Slides>13</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Corbel</vt:lpstr>
      <vt:lpstr>YBG</vt:lpstr>
      <vt:lpstr>Cost of Information</vt:lpstr>
      <vt:lpstr>Cost of Information</vt:lpstr>
      <vt:lpstr>What are the costs?</vt:lpstr>
      <vt:lpstr>Costs of Data Collection</vt:lpstr>
      <vt:lpstr>Costs of Data Entry</vt:lpstr>
      <vt:lpstr>Costs of Processing and Maintenance</vt:lpstr>
      <vt:lpstr>Financial Costs</vt:lpstr>
      <vt:lpstr>Human Resource Costs</vt:lpstr>
      <vt:lpstr>Time Costs</vt:lpstr>
      <vt:lpstr>Question</vt:lpstr>
      <vt:lpstr>Answer</vt:lpstr>
      <vt:lpstr>Task</vt:lpstr>
      <vt:lpstr>Individual Research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CD</dc:creator>
  <cp:lastModifiedBy>Craig Davies</cp:lastModifiedBy>
  <cp:revision>43</cp:revision>
  <dcterms:created xsi:type="dcterms:W3CDTF">2013-08-29T09:54:57Z</dcterms:created>
  <dcterms:modified xsi:type="dcterms:W3CDTF">2015-03-05T15:42:07Z</dcterms:modified>
</cp:coreProperties>
</file>