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A049"/>
    <a:srgbClr val="E6FDCE"/>
    <a:srgbClr val="C9E1C7"/>
    <a:srgbClr val="F1F7E6"/>
    <a:srgbClr val="E4E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B8539-5E0B-4678-99F2-95D5058C2260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3ECB-2A12-421D-A7C9-FDE0CE4D8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5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712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8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8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08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191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418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6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08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77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3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1A733254-DDD0-4CAB-A129-AC8F4CF478E8}" type="datetimeFigureOut">
              <a:rPr lang="en-GB" smtClean="0"/>
              <a:t>13/11/2014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0BC1A86F-CD4F-4EE4-9B44-9120BC27D3E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9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Code of conduct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Year 13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define Code of conduct</a:t>
            </a:r>
          </a:p>
          <a:p>
            <a:r>
              <a:rPr lang="en-GB" dirty="0" smtClean="0"/>
              <a:t>To examine why to have a Code of conduct</a:t>
            </a:r>
          </a:p>
          <a:p>
            <a:r>
              <a:rPr lang="en-GB" dirty="0" smtClean="0"/>
              <a:t>To understand what a Code of conduct should contain</a:t>
            </a:r>
          </a:p>
          <a:p>
            <a:r>
              <a:rPr lang="en-GB" dirty="0" smtClean="0"/>
              <a:t>To examine what can happen if a Code of conduct is </a:t>
            </a:r>
            <a:r>
              <a:rPr lang="en-GB" smtClean="0"/>
              <a:t>not followed.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42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code of conduct?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code of conduct is a set of rules/agreements </a:t>
            </a:r>
            <a:r>
              <a:rPr lang="en-GB" dirty="0" smtClean="0"/>
              <a:t>drawn </a:t>
            </a:r>
            <a:r>
              <a:rPr lang="en-GB" dirty="0"/>
              <a:t>up by managers and their </a:t>
            </a:r>
            <a:r>
              <a:rPr lang="en-GB" dirty="0" smtClean="0"/>
              <a:t>employees, outlining </a:t>
            </a:r>
            <a:r>
              <a:rPr lang="en-GB" dirty="0"/>
              <a:t>what they can and can’t do using </a:t>
            </a:r>
            <a:r>
              <a:rPr lang="en-GB" dirty="0" smtClean="0"/>
              <a:t>ICT systems.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79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have a code of conduct?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" indent="0">
              <a:buNone/>
            </a:pPr>
            <a:r>
              <a:rPr lang="en-GB" dirty="0" smtClean="0"/>
              <a:t>A Code of conduct tries to reduce the likelihood of potential problems, such as:</a:t>
            </a:r>
          </a:p>
          <a:p>
            <a:pPr marL="34290" indent="0">
              <a:buNone/>
            </a:pPr>
            <a:endParaRPr lang="en-GB" dirty="0" smtClean="0"/>
          </a:p>
          <a:p>
            <a:pPr marL="34290" indent="0">
              <a:buNone/>
            </a:pPr>
            <a:r>
              <a:rPr lang="en-GB" altLang="en-US" b="1" dirty="0">
                <a:solidFill>
                  <a:srgbClr val="96A049"/>
                </a:solidFill>
              </a:rPr>
              <a:t>1. Introduction of viruses.</a:t>
            </a:r>
            <a:r>
              <a:rPr lang="en-GB" altLang="en-US" sz="1600" b="1" dirty="0">
                <a:solidFill>
                  <a:srgbClr val="96A049"/>
                </a:solidFill>
              </a:rPr>
              <a:t> </a:t>
            </a:r>
          </a:p>
          <a:p>
            <a:pPr marL="34290" indent="0">
              <a:buNone/>
            </a:pPr>
            <a:r>
              <a:rPr lang="en-GB" altLang="en-US" b="1" dirty="0">
                <a:solidFill>
                  <a:srgbClr val="96A049"/>
                </a:solidFill>
              </a:rPr>
              <a:t>2. Misuse of ICT.</a:t>
            </a:r>
          </a:p>
          <a:p>
            <a:pPr marL="34290" indent="0">
              <a:buNone/>
            </a:pPr>
            <a:r>
              <a:rPr lang="en-GB" altLang="en-US" b="1" dirty="0">
                <a:solidFill>
                  <a:srgbClr val="96A049"/>
                </a:solidFill>
              </a:rPr>
              <a:t>3.</a:t>
            </a:r>
            <a:r>
              <a:rPr lang="en-GB" altLang="en-US" sz="1600" b="1" dirty="0">
                <a:solidFill>
                  <a:srgbClr val="96A049"/>
                </a:solidFill>
              </a:rPr>
              <a:t> </a:t>
            </a:r>
            <a:r>
              <a:rPr lang="en-GB" altLang="en-US" b="1" dirty="0">
                <a:solidFill>
                  <a:srgbClr val="96A049"/>
                </a:solidFill>
              </a:rPr>
              <a:t>Distribution of material that is racially or sexually offensive</a:t>
            </a:r>
            <a:r>
              <a:rPr lang="en-GB" altLang="en-US" b="1" dirty="0" smtClean="0">
                <a:solidFill>
                  <a:srgbClr val="96A049"/>
                </a:solidFill>
              </a:rPr>
              <a:t>.</a:t>
            </a:r>
          </a:p>
          <a:p>
            <a:pPr marL="34290" indent="0">
              <a:buNone/>
            </a:pPr>
            <a:r>
              <a:rPr lang="en-GB" altLang="en-US" b="1" dirty="0">
                <a:solidFill>
                  <a:srgbClr val="96A049"/>
                </a:solidFill>
              </a:rPr>
              <a:t>4. Misuse of data for illicit purposes.</a:t>
            </a:r>
          </a:p>
          <a:p>
            <a:pPr marL="34290" indent="0">
              <a:buNone/>
            </a:pPr>
            <a:r>
              <a:rPr lang="en-GB" altLang="en-US" b="1" dirty="0">
                <a:solidFill>
                  <a:srgbClr val="96A049"/>
                </a:solidFill>
              </a:rPr>
              <a:t>5. Inappropriate use of mobiles </a:t>
            </a:r>
            <a:r>
              <a:rPr lang="en-GB" altLang="en-US" b="1" dirty="0" smtClean="0">
                <a:solidFill>
                  <a:srgbClr val="96A049"/>
                </a:solidFill>
              </a:rPr>
              <a:t>phones</a:t>
            </a:r>
          </a:p>
          <a:p>
            <a:pPr marL="34290" indent="0">
              <a:buNone/>
            </a:pPr>
            <a:r>
              <a:rPr lang="en-GB" altLang="en-US" b="1" dirty="0">
                <a:solidFill>
                  <a:srgbClr val="96A049"/>
                </a:solidFill>
              </a:rPr>
              <a:t>6. </a:t>
            </a:r>
            <a:r>
              <a:rPr lang="en-GB" altLang="en-US" b="1" dirty="0" smtClean="0">
                <a:solidFill>
                  <a:srgbClr val="96A049"/>
                </a:solidFill>
              </a:rPr>
              <a:t>Blackmail</a:t>
            </a:r>
          </a:p>
          <a:p>
            <a:pPr marL="34290" indent="0">
              <a:buNone/>
            </a:pPr>
            <a:r>
              <a:rPr lang="en-GB" altLang="en-US" b="1" dirty="0">
                <a:solidFill>
                  <a:srgbClr val="96A049"/>
                </a:solidFill>
              </a:rPr>
              <a:t>7. Violating terms of copyright or software agreements.</a:t>
            </a:r>
            <a:r>
              <a:rPr lang="en-GB" altLang="en-US" sz="1600" b="1" dirty="0">
                <a:solidFill>
                  <a:srgbClr val="96A049"/>
                </a:solidFill>
              </a:rPr>
              <a:t> </a:t>
            </a:r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5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it contain?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1490" indent="-457200">
              <a:buFont typeface="+mj-lt"/>
              <a:buAutoNum type="arabicPeriod"/>
            </a:pPr>
            <a:r>
              <a:rPr lang="en-GB" altLang="en-US" b="1" dirty="0" smtClean="0">
                <a:solidFill>
                  <a:srgbClr val="96A049"/>
                </a:solidFill>
              </a:rPr>
              <a:t>Responsibilities</a:t>
            </a:r>
            <a:r>
              <a:rPr lang="en-GB" altLang="en-US" dirty="0" smtClean="0">
                <a:solidFill>
                  <a:srgbClr val="96A049"/>
                </a:solidFill>
              </a:rPr>
              <a:t> – abiding by the rules</a:t>
            </a:r>
            <a:endParaRPr lang="en-GB" altLang="en-US" dirty="0">
              <a:solidFill>
                <a:srgbClr val="96A049"/>
              </a:solidFill>
            </a:endParaRPr>
          </a:p>
          <a:p>
            <a:pPr marL="491490" indent="-457200">
              <a:buFont typeface="+mj-lt"/>
              <a:buAutoNum type="arabicPeriod"/>
            </a:pPr>
            <a:r>
              <a:rPr lang="en-GB" altLang="en-US" b="1" dirty="0" smtClean="0">
                <a:solidFill>
                  <a:srgbClr val="96A049"/>
                </a:solidFill>
              </a:rPr>
              <a:t>Respecting </a:t>
            </a:r>
            <a:r>
              <a:rPr lang="en-GB" altLang="en-US" b="1" dirty="0">
                <a:solidFill>
                  <a:srgbClr val="96A049"/>
                </a:solidFill>
              </a:rPr>
              <a:t>rights of </a:t>
            </a:r>
            <a:r>
              <a:rPr lang="en-GB" altLang="en-US" b="1" dirty="0" smtClean="0">
                <a:solidFill>
                  <a:srgbClr val="96A049"/>
                </a:solidFill>
              </a:rPr>
              <a:t>others – </a:t>
            </a:r>
            <a:r>
              <a:rPr lang="en-GB" altLang="en-US" dirty="0" smtClean="0">
                <a:solidFill>
                  <a:srgbClr val="96A049"/>
                </a:solidFill>
              </a:rPr>
              <a:t>being aware of others rights</a:t>
            </a:r>
            <a:endParaRPr lang="en-GB" altLang="en-US" b="1" dirty="0">
              <a:solidFill>
                <a:srgbClr val="96A049"/>
              </a:solidFill>
            </a:endParaRPr>
          </a:p>
          <a:p>
            <a:pPr marL="491490" indent="-457200">
              <a:buFont typeface="+mj-lt"/>
              <a:buAutoNum type="arabicPeriod"/>
            </a:pPr>
            <a:r>
              <a:rPr lang="en-GB" altLang="en-US" b="1" dirty="0" smtClean="0">
                <a:solidFill>
                  <a:srgbClr val="96A049"/>
                </a:solidFill>
              </a:rPr>
              <a:t>Abiding </a:t>
            </a:r>
            <a:r>
              <a:rPr lang="en-GB" altLang="en-US" b="1" dirty="0">
                <a:solidFill>
                  <a:srgbClr val="96A049"/>
                </a:solidFill>
              </a:rPr>
              <a:t>by current legislation</a:t>
            </a:r>
            <a:r>
              <a:rPr lang="en-GB" altLang="en-US" dirty="0">
                <a:solidFill>
                  <a:srgbClr val="96A049"/>
                </a:solidFill>
              </a:rPr>
              <a:t> </a:t>
            </a:r>
            <a:r>
              <a:rPr lang="en-GB" altLang="en-US" dirty="0" smtClean="0">
                <a:solidFill>
                  <a:srgbClr val="96A049"/>
                </a:solidFill>
              </a:rPr>
              <a:t>– i.e. data protection act </a:t>
            </a:r>
            <a:r>
              <a:rPr lang="en-GB" altLang="en-US" dirty="0" err="1" smtClean="0">
                <a:solidFill>
                  <a:srgbClr val="96A049"/>
                </a:solidFill>
              </a:rPr>
              <a:t>etc</a:t>
            </a:r>
            <a:endParaRPr lang="en-GB" altLang="en-US" dirty="0">
              <a:solidFill>
                <a:srgbClr val="96A049"/>
              </a:solidFill>
            </a:endParaRPr>
          </a:p>
          <a:p>
            <a:pPr marL="491490" indent="-457200">
              <a:buFont typeface="+mj-lt"/>
              <a:buAutoNum type="arabicPeriod"/>
            </a:pPr>
            <a:r>
              <a:rPr lang="en-GB" altLang="en-US" b="1" dirty="0" smtClean="0">
                <a:solidFill>
                  <a:srgbClr val="96A049"/>
                </a:solidFill>
              </a:rPr>
              <a:t>Authorisation and permissions on data access</a:t>
            </a:r>
            <a:r>
              <a:rPr lang="en-GB" altLang="en-US" dirty="0" smtClean="0">
                <a:solidFill>
                  <a:srgbClr val="96A049"/>
                </a:solidFill>
              </a:rPr>
              <a:t> – What can and can’t they do with the data</a:t>
            </a:r>
            <a:endParaRPr lang="en-GB" altLang="en-US" b="1" dirty="0" smtClean="0">
              <a:solidFill>
                <a:srgbClr val="96A049"/>
              </a:solidFill>
            </a:endParaRPr>
          </a:p>
          <a:p>
            <a:pPr marL="491490" indent="-457200">
              <a:buFont typeface="+mj-lt"/>
              <a:buAutoNum type="arabicPeriod"/>
            </a:pPr>
            <a:r>
              <a:rPr lang="en-GB" altLang="en-US" b="1" dirty="0" smtClean="0">
                <a:solidFill>
                  <a:srgbClr val="96A049"/>
                </a:solidFill>
              </a:rPr>
              <a:t>Security</a:t>
            </a:r>
            <a:r>
              <a:rPr lang="en-GB" altLang="en-US" dirty="0" smtClean="0">
                <a:solidFill>
                  <a:srgbClr val="96A049"/>
                </a:solidFill>
              </a:rPr>
              <a:t> – Not disclosing passwords, logging off procedures </a:t>
            </a:r>
            <a:endParaRPr lang="en-GB" altLang="en-US" b="1" dirty="0">
              <a:solidFill>
                <a:srgbClr val="96A049"/>
              </a:solidFill>
            </a:endParaRPr>
          </a:p>
          <a:p>
            <a:pPr marL="491490" indent="-457200">
              <a:buFont typeface="+mj-lt"/>
              <a:buAutoNum type="arabicPeriod"/>
            </a:pPr>
            <a:r>
              <a:rPr lang="en-GB" altLang="en-US" b="1" dirty="0" smtClean="0">
                <a:solidFill>
                  <a:srgbClr val="96A049"/>
                </a:solidFill>
              </a:rPr>
              <a:t>Protecting </a:t>
            </a:r>
            <a:r>
              <a:rPr lang="en-GB" altLang="en-US" b="1" dirty="0">
                <a:solidFill>
                  <a:srgbClr val="96A049"/>
                </a:solidFill>
              </a:rPr>
              <a:t>hardware and software from malicious </a:t>
            </a:r>
            <a:r>
              <a:rPr lang="en-GB" altLang="en-US" b="1" dirty="0" smtClean="0">
                <a:solidFill>
                  <a:srgbClr val="96A049"/>
                </a:solidFill>
              </a:rPr>
              <a:t>damage</a:t>
            </a:r>
            <a:r>
              <a:rPr lang="en-GB" altLang="en-US" dirty="0" smtClean="0">
                <a:solidFill>
                  <a:srgbClr val="96A049"/>
                </a:solidFill>
              </a:rPr>
              <a:t> – Ensuring equipment is not damaged on purpose</a:t>
            </a:r>
            <a:endParaRPr lang="en-GB" altLang="en-US" b="1" dirty="0">
              <a:solidFill>
                <a:srgbClr val="96A049"/>
              </a:solidFill>
            </a:endParaRPr>
          </a:p>
          <a:p>
            <a:pPr marL="491490" indent="-457200">
              <a:buFont typeface="+mj-lt"/>
              <a:buAutoNum type="arabicPeriod"/>
            </a:pPr>
            <a:r>
              <a:rPr lang="en-GB" altLang="en-US" b="1" dirty="0" smtClean="0">
                <a:solidFill>
                  <a:srgbClr val="96A049"/>
                </a:solidFill>
              </a:rPr>
              <a:t>Complying </a:t>
            </a:r>
            <a:r>
              <a:rPr lang="en-GB" altLang="en-US" b="1" dirty="0">
                <a:solidFill>
                  <a:srgbClr val="96A049"/>
                </a:solidFill>
              </a:rPr>
              <a:t>with licensing </a:t>
            </a:r>
            <a:r>
              <a:rPr lang="en-GB" altLang="en-US" b="1" dirty="0" smtClean="0">
                <a:solidFill>
                  <a:srgbClr val="96A049"/>
                </a:solidFill>
              </a:rPr>
              <a:t>agreements</a:t>
            </a:r>
            <a:r>
              <a:rPr lang="en-GB" altLang="en-US" dirty="0" smtClean="0">
                <a:solidFill>
                  <a:srgbClr val="96A049"/>
                </a:solidFill>
              </a:rPr>
              <a:t> – not using company software on own equipment without license</a:t>
            </a:r>
            <a:endParaRPr lang="en-GB" dirty="0">
              <a:solidFill>
                <a:srgbClr val="96A0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8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Penalties for misuse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1490" indent="-457200">
              <a:buFont typeface="+mj-lt"/>
              <a:buAutoNum type="arabicPeriod"/>
            </a:pPr>
            <a:r>
              <a:rPr lang="en-GB" dirty="0" smtClean="0"/>
              <a:t>Informal warning</a:t>
            </a:r>
          </a:p>
          <a:p>
            <a:pPr lvl="1"/>
            <a:r>
              <a:rPr lang="en-GB" dirty="0" smtClean="0"/>
              <a:t>Given verbally for minor errors such as not logging on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Written warning</a:t>
            </a:r>
          </a:p>
          <a:p>
            <a:pPr lvl="1"/>
            <a:r>
              <a:rPr lang="en-GB" dirty="0" smtClean="0"/>
              <a:t>More serious breach such as unauthorised use of software. This would be an official letter and kept on record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Dismissal</a:t>
            </a:r>
          </a:p>
          <a:p>
            <a:pPr lvl="1"/>
            <a:r>
              <a:rPr lang="en-GB" dirty="0" smtClean="0"/>
              <a:t>Very serious infringement, employee has ignored pervious warnings; may have lost company data.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Prosecution</a:t>
            </a:r>
          </a:p>
          <a:p>
            <a:pPr lvl="1"/>
            <a:r>
              <a:rPr lang="en-GB" dirty="0" smtClean="0"/>
              <a:t>Could be stealing or intentionally damaging equipment or software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78927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49</TotalTime>
  <Words>305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Corbel</vt:lpstr>
      <vt:lpstr>Basis</vt:lpstr>
      <vt:lpstr>Code of conduct</vt:lpstr>
      <vt:lpstr>Lesson Objectives</vt:lpstr>
      <vt:lpstr>What is a code of conduct?</vt:lpstr>
      <vt:lpstr>Why have a code of conduct?</vt:lpstr>
      <vt:lpstr>What should it contain?</vt:lpstr>
      <vt:lpstr>Penalties for misuse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Teleworking.</dc:title>
  <dc:creator>Declan Lynch</dc:creator>
  <cp:lastModifiedBy>Declan Lynch</cp:lastModifiedBy>
  <cp:revision>6</cp:revision>
  <dcterms:created xsi:type="dcterms:W3CDTF">2014-10-28T15:42:49Z</dcterms:created>
  <dcterms:modified xsi:type="dcterms:W3CDTF">2014-11-13T13:57:24Z</dcterms:modified>
</cp:coreProperties>
</file>