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62" r:id="rId6"/>
    <p:sldId id="258" r:id="rId7"/>
    <p:sldId id="263" r:id="rId8"/>
    <p:sldId id="264" r:id="rId9"/>
    <p:sldId id="260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2" autoAdjust="0"/>
    <p:restoredTop sz="94660"/>
  </p:normalViewPr>
  <p:slideViewPr>
    <p:cSldViewPr snapToGrid="0">
      <p:cViewPr>
        <p:scale>
          <a:sx n="60" d="100"/>
          <a:sy n="60" d="100"/>
        </p:scale>
        <p:origin x="-60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45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7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750"/>
              </a:spcBef>
              <a:buNone/>
              <a:defRPr sz="1350">
                <a:solidFill>
                  <a:schemeClr val="tx1"/>
                </a:solidFill>
              </a:defRPr>
            </a:lvl1pPr>
            <a:lvl2pPr marL="257175" indent="0" algn="ctr">
              <a:buNone/>
              <a:defRPr sz="1350"/>
            </a:lvl2pPr>
            <a:lvl3pPr marL="514350" indent="0" algn="ctr">
              <a:buNone/>
              <a:defRPr sz="1350"/>
            </a:lvl3pPr>
            <a:lvl4pPr marL="771525" indent="0" algn="ctr">
              <a:buNone/>
              <a:defRPr sz="1125"/>
            </a:lvl4pPr>
            <a:lvl5pPr marL="1028700" indent="0" algn="ctr">
              <a:buNone/>
              <a:defRPr sz="1125"/>
            </a:lvl5pPr>
            <a:lvl6pPr marL="1285875" indent="0" algn="ctr">
              <a:buNone/>
              <a:defRPr sz="1125"/>
            </a:lvl6pPr>
            <a:lvl7pPr marL="1543050" indent="0" algn="ctr">
              <a:buNone/>
              <a:defRPr sz="1125"/>
            </a:lvl7pPr>
            <a:lvl8pPr marL="1800225" indent="0" algn="ctr">
              <a:buNone/>
              <a:defRPr sz="1125"/>
            </a:lvl8pPr>
            <a:lvl9pPr marL="2057400" indent="0" algn="ctr">
              <a:buNone/>
              <a:defRPr sz="1125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D37051F-1778-475A-BF47-E69D265782C7}" type="datetimeFigureOut">
              <a:rPr lang="en-GB" smtClean="0"/>
              <a:t>29/03/2015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9622CD9-34C4-4500-8EE6-B8BEB5E5569A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6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1353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7051F-1778-475A-BF47-E69D265782C7}" type="datetimeFigureOut">
              <a:rPr lang="en-GB" smtClean="0"/>
              <a:t>29/03/2015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22CD9-34C4-4500-8EE6-B8BEB5E556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7282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743075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1" y="762000"/>
            <a:ext cx="55721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7051F-1778-475A-BF47-E69D265782C7}" type="datetimeFigureOut">
              <a:rPr lang="en-GB" smtClean="0"/>
              <a:t>29/03/2015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22CD9-34C4-4500-8EE6-B8BEB5E556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3871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u="sng" baseline="0">
                <a:solidFill>
                  <a:schemeClr val="accent1">
                    <a:lumMod val="75000"/>
                  </a:schemeClr>
                </a:solidFill>
                <a:uFill>
                  <a:solidFill>
                    <a:schemeClr val="accent2"/>
                  </a:solidFill>
                </a:u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750"/>
              </a:spcBef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7051F-1778-475A-BF47-E69D265782C7}" type="datetimeFigureOut">
              <a:rPr lang="en-GB" smtClean="0"/>
              <a:t>29/03/2015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22CD9-34C4-4500-8EE6-B8BEB5E556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04043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4500" b="0" cap="all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350">
                <a:solidFill>
                  <a:schemeClr val="accent1">
                    <a:lumMod val="75000"/>
                  </a:schemeClr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7051F-1778-475A-BF47-E69D265782C7}" type="datetimeFigureOut">
              <a:rPr lang="en-GB" smtClean="0"/>
              <a:t>29/03/2015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22CD9-34C4-4500-8EE6-B8BEB5E5569A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1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91216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238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1125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013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9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9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238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1125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013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9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9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7051F-1778-475A-BF47-E69D265782C7}" type="datetimeFigureOut">
              <a:rPr lang="en-GB" smtClean="0"/>
              <a:t>29/03/2015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22CD9-34C4-4500-8EE6-B8BEB5E556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0017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7051F-1778-475A-BF47-E69D265782C7}" type="datetimeFigureOut">
              <a:rPr lang="en-GB" smtClean="0"/>
              <a:t>29/03/2015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22CD9-34C4-4500-8EE6-B8BEB5E556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0161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7051F-1778-475A-BF47-E69D265782C7}" type="datetimeFigureOut">
              <a:rPr lang="en-GB" smtClean="0"/>
              <a:t>29/03/2015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22CD9-34C4-4500-8EE6-B8BEB5E556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527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7051F-1778-475A-BF47-E69D265782C7}" type="datetimeFigureOut">
              <a:rPr lang="en-GB" smtClean="0"/>
              <a:t>29/03/2015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22CD9-34C4-4500-8EE6-B8BEB5E556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6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225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5" y="1097280"/>
            <a:ext cx="4149638" cy="4663440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956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7051F-1778-475A-BF47-E69D265782C7}" type="datetimeFigureOut">
              <a:rPr lang="en-GB" smtClean="0"/>
              <a:t>29/03/2015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22CD9-34C4-4500-8EE6-B8BEB5E556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754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225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8" y="1069849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1575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956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7051F-1778-475A-BF47-E69D265782C7}" type="datetimeFigureOut">
              <a:rPr lang="en-GB" smtClean="0"/>
              <a:t>29/03/2015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22CD9-34C4-4500-8EE6-B8BEB5E556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696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2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8" y="6223831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accent1"/>
                </a:solidFill>
              </a:defRPr>
            </a:lvl1pPr>
          </a:lstStyle>
          <a:p>
            <a:fld id="{BD37051F-1778-475A-BF47-E69D265782C7}" type="datetimeFigureOut">
              <a:rPr lang="en-GB" smtClean="0"/>
              <a:t>29/03/2015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2" y="6223831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9" y="6223831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accent1"/>
                </a:solidFill>
              </a:defRPr>
            </a:lvl1pPr>
          </a:lstStyle>
          <a:p>
            <a:fld id="{49622CD9-34C4-4500-8EE6-B8BEB5E5569A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3"/>
          <a:srcRect l="7326" t="12222" r="88814" b="76349"/>
          <a:stretch/>
        </p:blipFill>
        <p:spPr>
          <a:xfrm>
            <a:off x="182880" y="120735"/>
            <a:ext cx="910914" cy="886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39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28588" indent="-102870" algn="l" defTabSz="514350" rtl="0" eaLnBrk="1" latinLnBrk="0" hangingPunct="1">
        <a:lnSpc>
          <a:spcPct val="90000"/>
        </a:lnSpc>
        <a:spcBef>
          <a:spcPts val="750"/>
        </a:spcBef>
        <a:buClr>
          <a:schemeClr val="accent1"/>
        </a:buClr>
        <a:buSzPct val="80000"/>
        <a:buFont typeface="Corbel" pitchFamily="34" charset="0"/>
        <a:buChar char="•"/>
        <a:defRPr sz="15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257175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350" kern="1200">
          <a:solidFill>
            <a:schemeClr val="accent1"/>
          </a:solidFill>
          <a:latin typeface="+mn-lt"/>
          <a:ea typeface="+mn-ea"/>
          <a:cs typeface="+mn-cs"/>
        </a:defRPr>
      </a:lvl2pPr>
      <a:lvl3pPr marL="411480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565785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4pPr>
      <a:lvl5pPr marL="690090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5pPr>
      <a:lvl6pPr marL="82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6pPr>
      <a:lvl7pPr marL="97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12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27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Cad and cam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ICT in business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76923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Features of CAD.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Zoom: Allows the architect to see the design in fine detail. </a:t>
            </a:r>
          </a:p>
          <a:p>
            <a:r>
              <a:rPr lang="en-GB" dirty="0"/>
              <a:t>Stress/strain: Allows the architect to see if there are any load bearing problems with the design before it is built. / Do calculations to see if the building is safe. / Allows the architect to see if the design of the building is safe before it is built. </a:t>
            </a:r>
          </a:p>
          <a:p>
            <a:r>
              <a:rPr lang="en-GB" dirty="0"/>
              <a:t>Walkthrough: Allows the architect to see in virtual reality what the inside of the building will look like. (Must be clearly referring to internal view). </a:t>
            </a:r>
          </a:p>
          <a:p>
            <a:r>
              <a:rPr lang="en-GB" dirty="0"/>
              <a:t>Hatching/rendering: Allows the architect to try out different finishes on the building to see the aesthetic affect / it is suitable / to pick the best.</a:t>
            </a:r>
          </a:p>
          <a:p>
            <a:r>
              <a:rPr lang="en-GB" dirty="0"/>
              <a:t>Rotate: allows the architect to see the design from all angles</a:t>
            </a:r>
          </a:p>
          <a:p>
            <a:r>
              <a:rPr lang="en-GB" dirty="0"/>
              <a:t>Wire drawing: Outline design (perspective) requires less processing to display/ permits rapid previewing. </a:t>
            </a:r>
          </a:p>
          <a:p>
            <a:r>
              <a:rPr lang="en-GB" dirty="0"/>
              <a:t>Costings – Allows a database of prices of materials to be created. The program can explore the cost of different options in a kitchen plan. </a:t>
            </a:r>
            <a:endParaRPr lang="en-GB" dirty="0" smtClean="0"/>
          </a:p>
          <a:p>
            <a:pPr marL="25718" indent="0" algn="ctr">
              <a:buNone/>
            </a:pPr>
            <a:r>
              <a:rPr lang="en-GB" b="1" dirty="0" smtClean="0">
                <a:solidFill>
                  <a:srgbClr val="FF0000"/>
                </a:solidFill>
              </a:rPr>
              <a:t>2D/3D</a:t>
            </a:r>
            <a:r>
              <a:rPr lang="en-GB" b="1" dirty="0">
                <a:solidFill>
                  <a:srgbClr val="FF0000"/>
                </a:solidFill>
              </a:rPr>
              <a:t>, Layering, Library of symbols, wireframe, simulation, dimensioning, </a:t>
            </a:r>
            <a:r>
              <a:rPr lang="en-GB" b="1" dirty="0" smtClean="0">
                <a:solidFill>
                  <a:srgbClr val="FF0000"/>
                </a:solidFill>
              </a:rPr>
              <a:t>prototyping.</a:t>
            </a:r>
            <a:endParaRPr lang="en-GB" b="1" dirty="0">
              <a:solidFill>
                <a:srgbClr val="FF000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8429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Topic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features of CAD/CAM packages </a:t>
            </a:r>
            <a:endParaRPr lang="en-GB" sz="2000" dirty="0" smtClean="0"/>
          </a:p>
          <a:p>
            <a:r>
              <a:rPr lang="en-GB" sz="2000" dirty="0" smtClean="0"/>
              <a:t>hardware </a:t>
            </a:r>
            <a:r>
              <a:rPr lang="en-GB" sz="2000" dirty="0"/>
              <a:t>requirements (speed of processor, memory, graphics card etc. </a:t>
            </a:r>
            <a:endParaRPr lang="en-GB" sz="2000" dirty="0" smtClean="0"/>
          </a:p>
          <a:p>
            <a:r>
              <a:rPr lang="en-GB" sz="2000" dirty="0" smtClean="0"/>
              <a:t>advantages </a:t>
            </a:r>
            <a:r>
              <a:rPr lang="en-GB" sz="2000" dirty="0"/>
              <a:t>and disadvantages of using CAD/CAM software </a:t>
            </a:r>
            <a:endParaRPr lang="en-GB" sz="2000" dirty="0" smtClean="0"/>
          </a:p>
          <a:p>
            <a:r>
              <a:rPr lang="en-GB" sz="2000" dirty="0" smtClean="0"/>
              <a:t>examples </a:t>
            </a:r>
            <a:r>
              <a:rPr lang="en-GB" sz="2000" dirty="0"/>
              <a:t>such as product design, home and garden design and fashion design would be suitable applications</a:t>
            </a:r>
          </a:p>
        </p:txBody>
      </p:sp>
    </p:spTree>
    <p:extLst>
      <p:ext uri="{BB962C8B-B14F-4D97-AF65-F5344CB8AC3E}">
        <p14:creationId xmlns:p14="http://schemas.microsoft.com/office/powerpoint/2010/main" val="977583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CAD?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CAD designs an object using a computer and CAM makes the object using a computer guided machine. </a:t>
            </a:r>
          </a:p>
        </p:txBody>
      </p:sp>
    </p:spTree>
    <p:extLst>
      <p:ext uri="{BB962C8B-B14F-4D97-AF65-F5344CB8AC3E}">
        <p14:creationId xmlns:p14="http://schemas.microsoft.com/office/powerpoint/2010/main" val="2943282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Advantages of  CAD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Can be more accurate than hand-drawn designs - it reduces human error </a:t>
            </a:r>
            <a:endParaRPr lang="en-GB" dirty="0" smtClean="0"/>
          </a:p>
          <a:p>
            <a:r>
              <a:rPr lang="en-GB" dirty="0" smtClean="0">
                <a:sym typeface="Symbol" panose="05050102010706020507" pitchFamily="18" charset="2"/>
              </a:rPr>
              <a:t>Y</a:t>
            </a:r>
            <a:r>
              <a:rPr lang="en-GB" dirty="0" smtClean="0"/>
              <a:t>ou </a:t>
            </a:r>
            <a:r>
              <a:rPr lang="en-GB" dirty="0"/>
              <a:t>can edit ideas, which makes it easier and cheaper to modify your design as you go along </a:t>
            </a:r>
            <a:endParaRPr lang="en-GB" dirty="0">
              <a:sym typeface="Symbol" panose="05050102010706020507" pitchFamily="18" charset="2"/>
            </a:endParaRPr>
          </a:p>
          <a:p>
            <a:r>
              <a:rPr lang="en-GB" dirty="0" smtClean="0"/>
              <a:t>Design </a:t>
            </a:r>
            <a:r>
              <a:rPr lang="en-GB" dirty="0"/>
              <a:t>can be sent electronically elsewhere instantly </a:t>
            </a:r>
            <a:endParaRPr lang="en-GB" dirty="0">
              <a:sym typeface="Symbol" panose="05050102010706020507" pitchFamily="18" charset="2"/>
            </a:endParaRPr>
          </a:p>
          <a:p>
            <a:r>
              <a:rPr lang="en-GB" dirty="0" smtClean="0"/>
              <a:t>A </a:t>
            </a:r>
            <a:r>
              <a:rPr lang="en-GB" dirty="0"/>
              <a:t>section of a design can be copied and pasted many times </a:t>
            </a:r>
            <a:endParaRPr lang="en-GB" dirty="0">
              <a:sym typeface="Symbol" panose="05050102010706020507" pitchFamily="18" charset="2"/>
            </a:endParaRPr>
          </a:p>
          <a:p>
            <a:r>
              <a:rPr lang="en-GB" dirty="0" smtClean="0"/>
              <a:t>Can </a:t>
            </a:r>
            <a:r>
              <a:rPr lang="en-GB" dirty="0"/>
              <a:t>be zoomed in for more detailed sections </a:t>
            </a:r>
            <a:endParaRPr lang="en-GB" dirty="0">
              <a:sym typeface="Symbol" panose="05050102010706020507" pitchFamily="18" charset="2"/>
            </a:endParaRPr>
          </a:p>
          <a:p>
            <a:r>
              <a:rPr lang="en-GB" dirty="0" smtClean="0"/>
              <a:t>No </a:t>
            </a:r>
            <a:r>
              <a:rPr lang="en-GB" dirty="0"/>
              <a:t>physical prototype so no wastage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8256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Disadvantages of  CAD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software itself can be expensive so initial costs are high. </a:t>
            </a:r>
            <a:endParaRPr lang="en-GB" dirty="0">
              <a:sym typeface="Symbol" panose="05050102010706020507" pitchFamily="18" charset="2"/>
            </a:endParaRPr>
          </a:p>
          <a:p>
            <a:r>
              <a:rPr lang="en-GB" dirty="0" smtClean="0"/>
              <a:t>Staff </a:t>
            </a:r>
            <a:r>
              <a:rPr lang="en-GB" dirty="0"/>
              <a:t>need to be trained how to use the software, which also adds to costs. </a:t>
            </a:r>
            <a:endParaRPr lang="en-GB" dirty="0">
              <a:sym typeface="Symbol" panose="05050102010706020507" pitchFamily="18" charset="2"/>
            </a:endParaRPr>
          </a:p>
          <a:p>
            <a:r>
              <a:rPr lang="en-GB" dirty="0" smtClean="0"/>
              <a:t>Requires </a:t>
            </a:r>
            <a:r>
              <a:rPr lang="en-GB" dirty="0"/>
              <a:t>a powerful PC.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1389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CAM?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CAM is the use of computers to control the manufacturing process using a design created in a CAD package. 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730605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Advantages of  CAM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1800" dirty="0"/>
              <a:t>Consistent quality of work</a:t>
            </a:r>
          </a:p>
          <a:p>
            <a:pPr lvl="0"/>
            <a:r>
              <a:rPr lang="en-GB" sz="1800" dirty="0"/>
              <a:t>Can run without an operator present</a:t>
            </a:r>
          </a:p>
          <a:p>
            <a:pPr lvl="0"/>
            <a:r>
              <a:rPr lang="en-GB" sz="1800" dirty="0"/>
              <a:t>Slight changes to design can be implemented quickly</a:t>
            </a:r>
          </a:p>
          <a:p>
            <a:pPr lvl="0"/>
            <a:r>
              <a:rPr lang="en-GB" sz="1800" dirty="0"/>
              <a:t>It runs faster than a human would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6251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Disadvantages of  CAM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sz="1800" dirty="0"/>
              <a:t>Machines and equipment are expensive</a:t>
            </a:r>
          </a:p>
          <a:p>
            <a:pPr lvl="0"/>
            <a:r>
              <a:rPr lang="en-GB" sz="1800" dirty="0"/>
              <a:t>Training may be required to use machines</a:t>
            </a:r>
          </a:p>
          <a:p>
            <a:pPr lvl="0"/>
            <a:r>
              <a:rPr lang="en-GB" sz="1800" dirty="0"/>
              <a:t>The machine may break down (need a specialist to fix)</a:t>
            </a:r>
          </a:p>
          <a:p>
            <a:pPr lvl="0"/>
            <a:r>
              <a:rPr lang="en-GB" sz="1800" dirty="0"/>
              <a:t>Manufacturers may become over reliant on CAM</a:t>
            </a:r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342832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of CAD and CAM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Clothing designed in CAD package and then cut out correctly and stitched by a CAM package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696777786"/>
      </p:ext>
    </p:extLst>
  </p:cSld>
  <p:clrMapOvr>
    <a:masterClrMapping/>
  </p:clrMapOvr>
</p:sld>
</file>

<file path=ppt/theme/theme1.xml><?xml version="1.0" encoding="utf-8"?>
<a:theme xmlns:a="http://schemas.openxmlformats.org/drawingml/2006/main" name="YBG Theme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YBG Theme" id="{66AD7427-5535-4BCE-9871-92F6AA7BF1B5}" vid="{BC28B41C-46C1-41B2-971E-BB8C5CA2EA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YBG Theme</Template>
  <TotalTime>58</TotalTime>
  <Words>481</Words>
  <Application>Microsoft Office PowerPoint</Application>
  <PresentationFormat>On-screen Show (4:3)</PresentationFormat>
  <Paragraphs>43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Corbel</vt:lpstr>
      <vt:lpstr>Symbol</vt:lpstr>
      <vt:lpstr>YBG Theme</vt:lpstr>
      <vt:lpstr>Cad and cam</vt:lpstr>
      <vt:lpstr>Topic objectives</vt:lpstr>
      <vt:lpstr>What is CAD?</vt:lpstr>
      <vt:lpstr>Advantages of  CAD</vt:lpstr>
      <vt:lpstr>Disadvantages of  CAD</vt:lpstr>
      <vt:lpstr>What is CAM?</vt:lpstr>
      <vt:lpstr>Advantages of  CAM</vt:lpstr>
      <vt:lpstr>Disadvantages of  CAM</vt:lpstr>
      <vt:lpstr>Example of CAD and CAM</vt:lpstr>
      <vt:lpstr>Features of CAD.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Cad and cam</dc:title>
  <dc:creator>Declan Lynch</dc:creator>
  <cp:lastModifiedBy>Declan Lynch</cp:lastModifiedBy>
  <cp:revision>6</cp:revision>
  <dcterms:created xsi:type="dcterms:W3CDTF">2015-03-29T21:41:39Z</dcterms:created>
  <dcterms:modified xsi:type="dcterms:W3CDTF">2015-03-29T22:40:36Z</dcterms:modified>
</cp:coreProperties>
</file>