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9" r:id="rId3"/>
    <p:sldId id="293" r:id="rId4"/>
    <p:sldId id="294" r:id="rId5"/>
    <p:sldId id="301" r:id="rId6"/>
    <p:sldId id="295" r:id="rId7"/>
    <p:sldId id="300" r:id="rId8"/>
    <p:sldId id="296" r:id="rId9"/>
    <p:sldId id="302" r:id="rId10"/>
    <p:sldId id="297" r:id="rId11"/>
    <p:sldId id="298" r:id="rId12"/>
    <p:sldId id="292" r:id="rId13"/>
    <p:sldId id="30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80" autoAdjust="0"/>
    <p:restoredTop sz="94660"/>
  </p:normalViewPr>
  <p:slideViewPr>
    <p:cSldViewPr snapToGrid="0">
      <p:cViewPr varScale="1">
        <p:scale>
          <a:sx n="105" d="100"/>
          <a:sy n="105" d="100"/>
        </p:scale>
        <p:origin x="7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4500"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7"/>
            <a:ext cx="6575895" cy="1388165"/>
          </a:xfrm>
        </p:spPr>
        <p:txBody>
          <a:bodyPr>
            <a:normAutofit/>
          </a:bodyPr>
          <a:lstStyle>
            <a:lvl1pPr marL="0" indent="0" algn="ctr">
              <a:spcBef>
                <a:spcPts val="750"/>
              </a:spcBef>
              <a:buNone/>
              <a:defRPr sz="1350">
                <a:solidFill>
                  <a:schemeClr val="tx1"/>
                </a:solidFill>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456AC9F-AADB-4FE2-BD5D-8589F608ABDB}" type="slidenum">
              <a:rPr lang="en-GB" smtClean="0"/>
              <a:pPr/>
              <a:t>‹#›</a:t>
            </a:fld>
            <a:endParaRPr lang="en-GB"/>
          </a:p>
        </p:txBody>
      </p:sp>
      <p:cxnSp>
        <p:nvCxnSpPr>
          <p:cNvPr id="8" name="Straight Connector 7"/>
          <p:cNvCxnSpPr/>
          <p:nvPr/>
        </p:nvCxnSpPr>
        <p:spPr>
          <a:xfrm>
            <a:off x="1483996"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3844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3134981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1"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79357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baseline="0">
                <a:solidFill>
                  <a:schemeClr val="accent1">
                    <a:lumMod val="75000"/>
                  </a:schemeClr>
                </a:solidFill>
                <a:uFill>
                  <a:solidFill>
                    <a:schemeClr val="accent2"/>
                  </a:solidFill>
                </a:u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750"/>
              </a:spcBef>
              <a:defRPr sz="2800">
                <a:solidFill>
                  <a:schemeClr val="accent1">
                    <a:lumMod val="75000"/>
                  </a:schemeClr>
                </a:solidFill>
              </a:defRPr>
            </a:lvl1pPr>
            <a:lvl2pPr>
              <a:defRPr sz="2400">
                <a:solidFill>
                  <a:schemeClr val="accent1">
                    <a:lumMod val="75000"/>
                  </a:schemeClr>
                </a:solidFill>
              </a:defRPr>
            </a:lvl2pPr>
            <a:lvl3pPr>
              <a:defRPr sz="2000">
                <a:solidFill>
                  <a:schemeClr val="accent1">
                    <a:lumMod val="75000"/>
                  </a:schemeClr>
                </a:solidFill>
              </a:defRPr>
            </a:lvl3pPr>
            <a:lvl4pPr>
              <a:defRPr sz="1800">
                <a:solidFill>
                  <a:schemeClr val="accent1">
                    <a:lumMod val="75000"/>
                  </a:schemeClr>
                </a:solidFill>
              </a:defRPr>
            </a:lvl4pPr>
            <a:lvl5pPr>
              <a:defRPr sz="1600">
                <a:solidFill>
                  <a:schemeClr val="accent1">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18799441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4500" b="0" cap="all" baseline="0">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350">
                <a:solidFill>
                  <a:schemeClr val="accent1">
                    <a:lumMod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cxnSp>
        <p:nvCxnSpPr>
          <p:cNvPr id="7" name="Straight Connector 6"/>
          <p:cNvCxnSpPr/>
          <p:nvPr/>
        </p:nvCxnSpPr>
        <p:spPr>
          <a:xfrm>
            <a:off x="1485901"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1697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238">
                <a:solidFill>
                  <a:schemeClr val="accent1">
                    <a:lumMod val="75000"/>
                  </a:schemeClr>
                </a:solidFill>
              </a:defRPr>
            </a:lvl1pPr>
            <a:lvl2pPr>
              <a:defRPr sz="1125">
                <a:solidFill>
                  <a:schemeClr val="accent1">
                    <a:lumMod val="75000"/>
                  </a:schemeClr>
                </a:solidFill>
              </a:defRPr>
            </a:lvl2pPr>
            <a:lvl3pPr>
              <a:defRPr sz="1013">
                <a:solidFill>
                  <a:schemeClr val="accent1">
                    <a:lumMod val="75000"/>
                  </a:schemeClr>
                </a:solidFill>
              </a:defRPr>
            </a:lvl3pPr>
            <a:lvl4pPr>
              <a:defRPr sz="900">
                <a:solidFill>
                  <a:schemeClr val="accent1">
                    <a:lumMod val="75000"/>
                  </a:schemeClr>
                </a:solidFill>
              </a:defRPr>
            </a:lvl4pPr>
            <a:lvl5pPr>
              <a:defRPr sz="900">
                <a:solidFill>
                  <a:schemeClr val="accent1">
                    <a:lumMod val="75000"/>
                  </a:schemeClr>
                </a:solidFill>
              </a:defRPr>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238">
                <a:solidFill>
                  <a:schemeClr val="accent1">
                    <a:lumMod val="75000"/>
                  </a:schemeClr>
                </a:solidFill>
              </a:defRPr>
            </a:lvl1pPr>
            <a:lvl2pPr>
              <a:defRPr sz="1125">
                <a:solidFill>
                  <a:schemeClr val="accent1">
                    <a:lumMod val="75000"/>
                  </a:schemeClr>
                </a:solidFill>
              </a:defRPr>
            </a:lvl2pPr>
            <a:lvl3pPr>
              <a:defRPr sz="1013">
                <a:solidFill>
                  <a:schemeClr val="accent1">
                    <a:lumMod val="75000"/>
                  </a:schemeClr>
                </a:solidFill>
              </a:defRPr>
            </a:lvl3pPr>
            <a:lvl4pPr>
              <a:defRPr sz="900">
                <a:solidFill>
                  <a:schemeClr val="accent1">
                    <a:lumMod val="75000"/>
                  </a:schemeClr>
                </a:solidFill>
              </a:defRPr>
            </a:lvl4pPr>
            <a:lvl5pPr>
              <a:defRPr sz="900">
                <a:solidFill>
                  <a:schemeClr val="accent1">
                    <a:lumMod val="75000"/>
                  </a:schemeClr>
                </a:solidFill>
              </a:defRPr>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24430215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2253110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3438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315784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2250" b="0"/>
            </a:lvl1pPr>
          </a:lstStyle>
          <a:p>
            <a:r>
              <a:rPr lang="en-US" smtClean="0"/>
              <a:t>Click to edit Master title style</a:t>
            </a:r>
            <a:endParaRPr lang="en-US" dirty="0"/>
          </a:p>
        </p:txBody>
      </p:sp>
      <p:sp>
        <p:nvSpPr>
          <p:cNvPr id="3" name="Content Placeholder 2"/>
          <p:cNvSpPr>
            <a:spLocks noGrp="1"/>
          </p:cNvSpPr>
          <p:nvPr>
            <p:ph idx="1"/>
          </p:nvPr>
        </p:nvSpPr>
        <p:spPr>
          <a:xfrm>
            <a:off x="4129315" y="1097280"/>
            <a:ext cx="4149638" cy="466344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2896091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225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8" y="1069849"/>
            <a:ext cx="4257703" cy="4645153"/>
          </a:xfrm>
        </p:spPr>
        <p:txBody>
          <a:bodyPr lIns="274320" tIns="182880" anchor="t">
            <a:normAutofit/>
          </a:bodyPr>
          <a:lstStyle>
            <a:lvl1pPr marL="0" indent="0">
              <a:buNone/>
              <a:defRPr sz="1575"/>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312583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20320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57252"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8" y="6223831"/>
            <a:ext cx="1746806" cy="365125"/>
          </a:xfrm>
          <a:prstGeom prst="rect">
            <a:avLst/>
          </a:prstGeom>
        </p:spPr>
        <p:txBody>
          <a:bodyPr vert="horz" lIns="91440" tIns="45720" rIns="91440" bIns="45720" rtlCol="0" anchor="ctr"/>
          <a:lstStyle>
            <a:lvl1pPr algn="l">
              <a:defRPr sz="750">
                <a:solidFill>
                  <a:schemeClr val="accent1"/>
                </a:solidFill>
              </a:defRPr>
            </a:lvl1pPr>
          </a:lstStyle>
          <a:p>
            <a:fld id="{A75B09E2-35FA-4515-809B-56E6A9CD2E6B}" type="datetimeFigureOut">
              <a:rPr lang="en-GB" smtClean="0"/>
              <a:pPr/>
              <a:t>05/03/2015</a:t>
            </a:fld>
            <a:endParaRPr lang="en-GB"/>
          </a:p>
        </p:txBody>
      </p:sp>
      <p:sp>
        <p:nvSpPr>
          <p:cNvPr id="5" name="Footer Placeholder 4"/>
          <p:cNvSpPr>
            <a:spLocks noGrp="1"/>
          </p:cNvSpPr>
          <p:nvPr>
            <p:ph type="ftr" sz="quarter" idx="3"/>
          </p:nvPr>
        </p:nvSpPr>
        <p:spPr>
          <a:xfrm>
            <a:off x="2961862" y="6223831"/>
            <a:ext cx="3538331" cy="365125"/>
          </a:xfrm>
          <a:prstGeom prst="rect">
            <a:avLst/>
          </a:prstGeom>
        </p:spPr>
        <p:txBody>
          <a:bodyPr vert="horz" lIns="91440" tIns="45720" rIns="91440" bIns="45720" rtlCol="0" anchor="ctr"/>
          <a:lstStyle>
            <a:lvl1pPr algn="ctr">
              <a:defRPr sz="750">
                <a:solidFill>
                  <a:schemeClr val="accent1"/>
                </a:solidFill>
              </a:defRPr>
            </a:lvl1pPr>
          </a:lstStyle>
          <a:p>
            <a:endParaRPr lang="en-GB"/>
          </a:p>
        </p:txBody>
      </p:sp>
      <p:sp>
        <p:nvSpPr>
          <p:cNvPr id="6" name="Slide Number Placeholder 5"/>
          <p:cNvSpPr>
            <a:spLocks noGrp="1"/>
          </p:cNvSpPr>
          <p:nvPr>
            <p:ph type="sldNum" sz="quarter" idx="4"/>
          </p:nvPr>
        </p:nvSpPr>
        <p:spPr>
          <a:xfrm>
            <a:off x="6997149" y="6223831"/>
            <a:ext cx="1279663" cy="365125"/>
          </a:xfrm>
          <a:prstGeom prst="rect">
            <a:avLst/>
          </a:prstGeom>
        </p:spPr>
        <p:txBody>
          <a:bodyPr vert="horz" lIns="91440" tIns="45720" rIns="91440" bIns="45720" rtlCol="0" anchor="ctr"/>
          <a:lstStyle>
            <a:lvl1pPr algn="r">
              <a:defRPr sz="750">
                <a:solidFill>
                  <a:schemeClr val="accent1"/>
                </a:solidFill>
              </a:defRPr>
            </a:lvl1pPr>
          </a:lstStyle>
          <a:p>
            <a:fld id="{C456AC9F-AADB-4FE2-BD5D-8589F608ABDB}" type="slidenum">
              <a:rPr lang="en-GB" smtClean="0"/>
              <a:pPr/>
              <a:t>‹#›</a:t>
            </a:fld>
            <a:endParaRPr lang="en-GB"/>
          </a:p>
        </p:txBody>
      </p:sp>
      <p:pic>
        <p:nvPicPr>
          <p:cNvPr id="8" name="Picture 7"/>
          <p:cNvPicPr>
            <a:picLocks noChangeAspect="1"/>
          </p:cNvPicPr>
          <p:nvPr/>
        </p:nvPicPr>
        <p:blipFill rotWithShape="1">
          <a:blip r:embed="rId13" cstate="print"/>
          <a:srcRect l="7326" t="12222" r="88814" b="76349"/>
          <a:stretch/>
        </p:blipFill>
        <p:spPr>
          <a:xfrm>
            <a:off x="182880" y="120735"/>
            <a:ext cx="910914" cy="886295"/>
          </a:xfrm>
          <a:prstGeom prst="rect">
            <a:avLst/>
          </a:prstGeom>
        </p:spPr>
      </p:pic>
    </p:spTree>
    <p:extLst>
      <p:ext uri="{BB962C8B-B14F-4D97-AF65-F5344CB8AC3E}">
        <p14:creationId xmlns:p14="http://schemas.microsoft.com/office/powerpoint/2010/main" val="341692961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iming>
    <p:tnLst>
      <p:par>
        <p:cTn id="1" dur="indefinite" restart="never" nodeType="tmRoot"/>
      </p:par>
    </p:tnLst>
  </p:timing>
  <p:txStyles>
    <p:titleStyle>
      <a:lvl1pPr algn="l" defTabSz="514350" rtl="0" eaLnBrk="1" latinLnBrk="0" hangingPunct="1">
        <a:lnSpc>
          <a:spcPct val="90000"/>
        </a:lnSpc>
        <a:spcBef>
          <a:spcPct val="0"/>
        </a:spcBef>
        <a:buNone/>
        <a:defRPr sz="3000" kern="1200">
          <a:solidFill>
            <a:schemeClr val="accent1"/>
          </a:solidFill>
          <a:latin typeface="+mj-lt"/>
          <a:ea typeface="+mj-ea"/>
          <a:cs typeface="+mj-cs"/>
        </a:defRPr>
      </a:lvl1pPr>
    </p:titleStyle>
    <p:bodyStyle>
      <a:lvl1pPr marL="128588" indent="-102870" algn="l" defTabSz="514350" rtl="0" eaLnBrk="1" latinLnBrk="0" hangingPunct="1">
        <a:lnSpc>
          <a:spcPct val="90000"/>
        </a:lnSpc>
        <a:spcBef>
          <a:spcPts val="750"/>
        </a:spcBef>
        <a:buClr>
          <a:schemeClr val="accent1"/>
        </a:buClr>
        <a:buSzPct val="80000"/>
        <a:buFont typeface="Corbel" pitchFamily="34" charset="0"/>
        <a:buChar char="•"/>
        <a:defRPr sz="1500" kern="1200">
          <a:solidFill>
            <a:schemeClr val="accent1"/>
          </a:solidFill>
          <a:latin typeface="+mn-lt"/>
          <a:ea typeface="+mn-ea"/>
          <a:cs typeface="+mn-cs"/>
        </a:defRPr>
      </a:lvl1pPr>
      <a:lvl2pPr marL="25717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350" kern="1200">
          <a:solidFill>
            <a:schemeClr val="accent1"/>
          </a:solidFill>
          <a:latin typeface="+mn-lt"/>
          <a:ea typeface="+mn-ea"/>
          <a:cs typeface="+mn-cs"/>
        </a:defRPr>
      </a:lvl2pPr>
      <a:lvl3pPr marL="41148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200" kern="1200">
          <a:solidFill>
            <a:schemeClr val="accent1"/>
          </a:solidFill>
          <a:latin typeface="+mn-lt"/>
          <a:ea typeface="+mn-ea"/>
          <a:cs typeface="+mn-cs"/>
        </a:defRPr>
      </a:lvl3pPr>
      <a:lvl4pPr marL="56578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4pPr>
      <a:lvl5pPr marL="69009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5pPr>
      <a:lvl6pPr marL="8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6pPr>
      <a:lvl7pPr marL="9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7pPr>
      <a:lvl8pPr marL="11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8pPr>
      <a:lvl9pPr marL="12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Advantages of ICT over Manual Methods of Processing Data</a:t>
            </a:r>
            <a:endParaRPr lang="en-GB" dirty="0"/>
          </a:p>
        </p:txBody>
      </p:sp>
    </p:spTree>
    <p:extLst>
      <p:ext uri="{BB962C8B-B14F-4D97-AF65-F5344CB8AC3E}">
        <p14:creationId xmlns:p14="http://schemas.microsoft.com/office/powerpoint/2010/main" val="2525222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845" y="834082"/>
            <a:ext cx="7704667" cy="1050323"/>
          </a:xfrm>
        </p:spPr>
        <p:txBody>
          <a:bodyPr>
            <a:normAutofit fontScale="90000"/>
          </a:bodyPr>
          <a:lstStyle/>
          <a:p>
            <a:r>
              <a:rPr lang="en-GB" dirty="0" smtClean="0"/>
              <a:t>The Ability to Search and Combine Data in Many Different Ways that Would Otherwise be Impossible</a:t>
            </a:r>
            <a:endParaRPr lang="en-GB" dirty="0"/>
          </a:p>
        </p:txBody>
      </p:sp>
      <p:sp>
        <p:nvSpPr>
          <p:cNvPr id="3" name="Content Placeholder 2"/>
          <p:cNvSpPr>
            <a:spLocks noGrp="1"/>
          </p:cNvSpPr>
          <p:nvPr>
            <p:ph idx="1"/>
          </p:nvPr>
        </p:nvSpPr>
        <p:spPr/>
        <p:txBody>
          <a:bodyPr/>
          <a:lstStyle/>
          <a:p>
            <a:r>
              <a:rPr lang="en-GB" dirty="0" smtClean="0"/>
              <a:t>Modern databases enable huge stores of data to be searched using complex search conditions. Sometimes only part of the data is known. </a:t>
            </a:r>
            <a:endParaRPr lang="en-GB" dirty="0"/>
          </a:p>
          <a:p>
            <a:r>
              <a:rPr lang="en-GB" dirty="0" smtClean="0"/>
              <a:t>Example: Police searching for cars.</a:t>
            </a:r>
            <a:endParaRPr lang="en-GB" dirty="0"/>
          </a:p>
        </p:txBody>
      </p:sp>
    </p:spTree>
    <p:extLst>
      <p:ext uri="{BB962C8B-B14F-4D97-AF65-F5344CB8AC3E}">
        <p14:creationId xmlns:p14="http://schemas.microsoft.com/office/powerpoint/2010/main" val="2818018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Improved Security of Data and Processes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There are many reasons why the security of data and processes are improved by the use of ICT systems:</a:t>
            </a:r>
          </a:p>
          <a:p>
            <a:r>
              <a:rPr lang="en-GB" dirty="0" smtClean="0"/>
              <a:t>Data is easily backed up – with an ICT system back can be done quickly and automatically.</a:t>
            </a:r>
          </a:p>
          <a:p>
            <a:r>
              <a:rPr lang="en-GB" dirty="0" smtClean="0"/>
              <a:t>Fewer mistakes are made during processes – lack of human involvement means fewer mistakes are made.</a:t>
            </a:r>
          </a:p>
          <a:p>
            <a:r>
              <a:rPr lang="en-GB" dirty="0" smtClean="0"/>
              <a:t>Better security of data – data is protected by passwords. Also you can vary permission levels.</a:t>
            </a:r>
          </a:p>
          <a:p>
            <a:endParaRPr lang="en-GB" dirty="0"/>
          </a:p>
        </p:txBody>
      </p:sp>
    </p:spTree>
    <p:extLst>
      <p:ext uri="{BB962C8B-B14F-4D97-AF65-F5344CB8AC3E}">
        <p14:creationId xmlns:p14="http://schemas.microsoft.com/office/powerpoint/2010/main" val="323834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In-Class Question</a:t>
            </a:r>
            <a:endParaRPr lang="en-GB" dirty="0"/>
          </a:p>
        </p:txBody>
      </p:sp>
      <p:sp>
        <p:nvSpPr>
          <p:cNvPr id="3" name="Content Placeholder 2"/>
          <p:cNvSpPr>
            <a:spLocks noGrp="1"/>
          </p:cNvSpPr>
          <p:nvPr>
            <p:ph idx="1"/>
          </p:nvPr>
        </p:nvSpPr>
        <p:spPr/>
        <p:txBody>
          <a:bodyPr/>
          <a:lstStyle/>
          <a:p>
            <a:pPr marL="0" indent="0">
              <a:buNone/>
            </a:pPr>
            <a:r>
              <a:rPr lang="en-GB" dirty="0" smtClean="0"/>
              <a:t>A large utility company sends electricity bills to all of its customers. These bills are sent out over a couple of days every three months.</a:t>
            </a:r>
          </a:p>
          <a:p>
            <a:pPr marL="0" indent="0">
              <a:buNone/>
            </a:pPr>
            <a:r>
              <a:rPr lang="en-GB" dirty="0" smtClean="0"/>
              <a:t>Describe </a:t>
            </a:r>
            <a:r>
              <a:rPr lang="en-GB" b="1" dirty="0" smtClean="0"/>
              <a:t>three</a:t>
            </a:r>
            <a:r>
              <a:rPr lang="en-GB" dirty="0" smtClean="0"/>
              <a:t> capabilities of an ICT system which make it ideal for the processing of data needed to produce electricity bills. (6 marks)</a:t>
            </a:r>
            <a:endParaRPr lang="en-GB" dirty="0"/>
          </a:p>
        </p:txBody>
      </p:sp>
    </p:spTree>
    <p:extLst>
      <p:ext uri="{BB962C8B-B14F-4D97-AF65-F5344CB8AC3E}">
        <p14:creationId xmlns:p14="http://schemas.microsoft.com/office/powerpoint/2010/main" val="208417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In-Class Question</a:t>
            </a:r>
            <a:endParaRPr lang="en-GB" dirty="0"/>
          </a:p>
        </p:txBody>
      </p:sp>
      <p:sp>
        <p:nvSpPr>
          <p:cNvPr id="3" name="Content Placeholder 2"/>
          <p:cNvSpPr>
            <a:spLocks noGrp="1"/>
          </p:cNvSpPr>
          <p:nvPr>
            <p:ph idx="1"/>
          </p:nvPr>
        </p:nvSpPr>
        <p:spPr/>
        <p:txBody>
          <a:bodyPr/>
          <a:lstStyle/>
          <a:p>
            <a:pPr marL="0" indent="0">
              <a:buNone/>
            </a:pPr>
            <a:r>
              <a:rPr lang="en-GB" dirty="0" smtClean="0"/>
              <a:t>A newspaper article has stated that one of the capabilities of ICT systems is that there is improved security of data and processes.</a:t>
            </a:r>
          </a:p>
          <a:p>
            <a:pPr marL="0" indent="0">
              <a:buNone/>
            </a:pPr>
            <a:r>
              <a:rPr lang="en-GB" dirty="0" smtClean="0"/>
              <a:t>Give two reasons why the data in ICT systems is more likely to be secure compared to a manual system. (4 marks)</a:t>
            </a:r>
            <a:endParaRPr lang="en-GB" dirty="0"/>
          </a:p>
        </p:txBody>
      </p:sp>
    </p:spTree>
    <p:extLst>
      <p:ext uri="{BB962C8B-B14F-4D97-AF65-F5344CB8AC3E}">
        <p14:creationId xmlns:p14="http://schemas.microsoft.com/office/powerpoint/2010/main" val="208417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677" y="694945"/>
            <a:ext cx="7704667" cy="1050323"/>
          </a:xfrm>
        </p:spPr>
        <p:txBody>
          <a:bodyPr>
            <a:normAutofit/>
          </a:bodyPr>
          <a:lstStyle/>
          <a:p>
            <a:r>
              <a:rPr lang="en-GB" dirty="0" smtClean="0"/>
              <a:t>Introduction</a:t>
            </a:r>
            <a:endParaRPr lang="en-GB" dirty="0"/>
          </a:p>
        </p:txBody>
      </p:sp>
      <p:sp>
        <p:nvSpPr>
          <p:cNvPr id="6" name="Content Placeholder 5"/>
          <p:cNvSpPr>
            <a:spLocks noGrp="1"/>
          </p:cNvSpPr>
          <p:nvPr>
            <p:ph idx="1"/>
          </p:nvPr>
        </p:nvSpPr>
        <p:spPr>
          <a:xfrm>
            <a:off x="982133" y="1863195"/>
            <a:ext cx="7704667" cy="4344011"/>
          </a:xfrm>
        </p:spPr>
        <p:txBody>
          <a:bodyPr anchor="t"/>
          <a:lstStyle/>
          <a:p>
            <a:r>
              <a:rPr lang="en-GB" dirty="0" smtClean="0"/>
              <a:t>Computer systems now perform many of the routine activities when processing transactions such as orders, purchases, payments etc.</a:t>
            </a:r>
          </a:p>
          <a:p>
            <a:r>
              <a:rPr lang="en-GB" dirty="0" smtClean="0"/>
              <a:t>The main advantages of ICT of manual methods are:</a:t>
            </a:r>
          </a:p>
          <a:p>
            <a:pPr lvl="1"/>
            <a:r>
              <a:rPr lang="en-GB" dirty="0" smtClean="0"/>
              <a:t>Speed of processing;</a:t>
            </a:r>
          </a:p>
          <a:p>
            <a:pPr lvl="1"/>
            <a:r>
              <a:rPr lang="en-GB" dirty="0" smtClean="0"/>
              <a:t>Data storage capacity;</a:t>
            </a:r>
          </a:p>
          <a:p>
            <a:pPr lvl="1"/>
            <a:r>
              <a:rPr lang="en-GB" dirty="0" smtClean="0"/>
              <a:t>Accuracy;</a:t>
            </a:r>
          </a:p>
          <a:p>
            <a:pPr lvl="1"/>
            <a:r>
              <a:rPr lang="en-GB" dirty="0" smtClean="0"/>
              <a:t>Ability to produce different output formats;</a:t>
            </a:r>
          </a:p>
          <a:p>
            <a:pPr lvl="1"/>
            <a:r>
              <a:rPr lang="en-GB" dirty="0" smtClean="0"/>
              <a:t>Improved security of data and processes.</a:t>
            </a:r>
          </a:p>
        </p:txBody>
      </p:sp>
    </p:spTree>
    <p:extLst>
      <p:ext uri="{BB962C8B-B14F-4D97-AF65-F5344CB8AC3E}">
        <p14:creationId xmlns:p14="http://schemas.microsoft.com/office/powerpoint/2010/main" val="307545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677" y="694945"/>
            <a:ext cx="7704667" cy="1050323"/>
          </a:xfrm>
        </p:spPr>
        <p:txBody>
          <a:bodyPr>
            <a:normAutofit/>
          </a:bodyPr>
          <a:lstStyle/>
          <a:p>
            <a:r>
              <a:rPr lang="en-GB" dirty="0" smtClean="0"/>
              <a:t>Repetitive Processing – </a:t>
            </a:r>
            <a:r>
              <a:rPr lang="en-GB" sz="2200" dirty="0" smtClean="0"/>
              <a:t>carrying out the same task to the same standard repeatedly(consistently)</a:t>
            </a:r>
            <a:endParaRPr lang="en-GB" sz="2200" dirty="0"/>
          </a:p>
        </p:txBody>
      </p:sp>
      <p:sp>
        <p:nvSpPr>
          <p:cNvPr id="6" name="Content Placeholder 5"/>
          <p:cNvSpPr>
            <a:spLocks noGrp="1"/>
          </p:cNvSpPr>
          <p:nvPr>
            <p:ph idx="1"/>
          </p:nvPr>
        </p:nvSpPr>
        <p:spPr>
          <a:xfrm>
            <a:off x="982133" y="1863195"/>
            <a:ext cx="7704667" cy="4344011"/>
          </a:xfrm>
        </p:spPr>
        <p:txBody>
          <a:bodyPr anchor="t">
            <a:normAutofit fontScale="92500" lnSpcReduction="10000"/>
          </a:bodyPr>
          <a:lstStyle/>
          <a:p>
            <a:pPr marL="0" indent="0">
              <a:buNone/>
            </a:pPr>
            <a:r>
              <a:rPr lang="en-GB" dirty="0" smtClean="0"/>
              <a:t>Processors are so fast that there are not many tasks that challenge them.</a:t>
            </a:r>
            <a:r>
              <a:rPr lang="en-GB" dirty="0"/>
              <a:t> </a:t>
            </a:r>
            <a:r>
              <a:rPr lang="en-GB" dirty="0" smtClean="0"/>
              <a:t>Computers are highly effective in repeating the same process over and over with just a few small changes. The speed of processing is essential when dealing with various applications such as </a:t>
            </a:r>
            <a:r>
              <a:rPr lang="en-GB" b="1" dirty="0" smtClean="0"/>
              <a:t>billing systems for producing phone bills and bank statements</a:t>
            </a:r>
            <a:r>
              <a:rPr lang="en-GB" dirty="0" smtClean="0"/>
              <a:t>.</a:t>
            </a:r>
          </a:p>
          <a:p>
            <a:pPr marL="0" indent="0">
              <a:buNone/>
            </a:pPr>
            <a:r>
              <a:rPr lang="en-GB" dirty="0" smtClean="0"/>
              <a:t>Examples of how fast repetitive processing can help users:</a:t>
            </a:r>
          </a:p>
          <a:p>
            <a:r>
              <a:rPr lang="en-GB" dirty="0" smtClean="0"/>
              <a:t>Mail merging a document;</a:t>
            </a:r>
          </a:p>
          <a:p>
            <a:r>
              <a:rPr lang="en-GB" dirty="0" smtClean="0"/>
              <a:t>Sending the same email to a number of people;</a:t>
            </a:r>
          </a:p>
          <a:p>
            <a:r>
              <a:rPr lang="en-GB" dirty="0" smtClean="0"/>
              <a:t>Replicating a formula down a spreadsheet.</a:t>
            </a:r>
          </a:p>
          <a:p>
            <a:pPr marL="0" indent="0">
              <a:buNone/>
            </a:pPr>
            <a:endParaRPr lang="en-GB" dirty="0" smtClean="0"/>
          </a:p>
        </p:txBody>
      </p:sp>
    </p:spTree>
    <p:extLst>
      <p:ext uri="{BB962C8B-B14F-4D97-AF65-F5344CB8AC3E}">
        <p14:creationId xmlns:p14="http://schemas.microsoft.com/office/powerpoint/2010/main" val="305264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Speed of Processing</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Speed of processing depends on:</a:t>
            </a:r>
          </a:p>
          <a:p>
            <a:pPr lvl="1"/>
            <a:r>
              <a:rPr lang="en-GB" dirty="0" smtClean="0"/>
              <a:t>The speed of the processor;</a:t>
            </a:r>
          </a:p>
          <a:p>
            <a:pPr lvl="1"/>
            <a:r>
              <a:rPr lang="en-GB" dirty="0" smtClean="0"/>
              <a:t>The speed of the communications if the process is being performed online;</a:t>
            </a:r>
          </a:p>
          <a:p>
            <a:pPr lvl="1"/>
            <a:r>
              <a:rPr lang="en-GB" dirty="0" smtClean="0"/>
              <a:t>The speed at which the data arrives – how fast do the input devices capture data.</a:t>
            </a:r>
          </a:p>
          <a:p>
            <a:r>
              <a:rPr lang="en-GB" dirty="0" smtClean="0"/>
              <a:t>The faster the data can be processed then the faster the results or output is produced.</a:t>
            </a:r>
          </a:p>
          <a:p>
            <a:r>
              <a:rPr lang="en-GB" dirty="0" smtClean="0"/>
              <a:t>Example: All staff are paid at the end of the month so the hours they have worked will all need to be processed at relatively the same time.</a:t>
            </a:r>
            <a:endParaRPr lang="en-GB" dirty="0"/>
          </a:p>
          <a:p>
            <a:endParaRPr lang="en-GB" dirty="0"/>
          </a:p>
        </p:txBody>
      </p:sp>
    </p:spTree>
    <p:extLst>
      <p:ext uri="{BB962C8B-B14F-4D97-AF65-F5344CB8AC3E}">
        <p14:creationId xmlns:p14="http://schemas.microsoft.com/office/powerpoint/2010/main" val="171549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Storage Capacity – </a:t>
            </a:r>
            <a:r>
              <a:rPr lang="en-GB" sz="2000" dirty="0" smtClean="0"/>
              <a:t>millions of records can now be stored on small hard discs</a:t>
            </a:r>
            <a:endParaRPr lang="en-GB" sz="2000" dirty="0"/>
          </a:p>
        </p:txBody>
      </p:sp>
      <p:sp>
        <p:nvSpPr>
          <p:cNvPr id="3" name="Content Placeholder 2"/>
          <p:cNvSpPr>
            <a:spLocks noGrp="1"/>
          </p:cNvSpPr>
          <p:nvPr>
            <p:ph idx="1"/>
          </p:nvPr>
        </p:nvSpPr>
        <p:spPr/>
        <p:txBody>
          <a:bodyPr/>
          <a:lstStyle/>
          <a:p>
            <a:r>
              <a:rPr lang="en-GB" dirty="0" smtClean="0"/>
              <a:t>Because the cost of storing has become much cheaper over the years, businesses are now storing a lot more data than they used to.</a:t>
            </a:r>
          </a:p>
          <a:p>
            <a:r>
              <a:rPr lang="en-GB" dirty="0" smtClean="0"/>
              <a:t>The more data they hold and process the more meaningful information they can gather.</a:t>
            </a:r>
          </a:p>
          <a:p>
            <a:r>
              <a:rPr lang="en-GB" dirty="0" smtClean="0"/>
              <a:t>Example: Tesco Club Card</a:t>
            </a:r>
            <a:endParaRPr lang="en-GB" dirty="0"/>
          </a:p>
        </p:txBody>
      </p:sp>
    </p:spTree>
    <p:extLst>
      <p:ext uri="{BB962C8B-B14F-4D97-AF65-F5344CB8AC3E}">
        <p14:creationId xmlns:p14="http://schemas.microsoft.com/office/powerpoint/2010/main" val="429142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Speed of Searching</a:t>
            </a:r>
            <a:endParaRPr lang="en-GB" dirty="0"/>
          </a:p>
        </p:txBody>
      </p:sp>
      <p:sp>
        <p:nvSpPr>
          <p:cNvPr id="3" name="Content Placeholder 2"/>
          <p:cNvSpPr>
            <a:spLocks noGrp="1"/>
          </p:cNvSpPr>
          <p:nvPr>
            <p:ph idx="1"/>
          </p:nvPr>
        </p:nvSpPr>
        <p:spPr/>
        <p:txBody>
          <a:bodyPr/>
          <a:lstStyle/>
          <a:p>
            <a:r>
              <a:rPr lang="en-GB" dirty="0" smtClean="0"/>
              <a:t>Manual searching for information can take ages. Computer based searches are extremely fast and it is easy to create search conditions that will enable only very specific information to be extracted. </a:t>
            </a:r>
          </a:p>
        </p:txBody>
      </p:sp>
    </p:spTree>
    <p:extLst>
      <p:ext uri="{BB962C8B-B14F-4D97-AF65-F5344CB8AC3E}">
        <p14:creationId xmlns:p14="http://schemas.microsoft.com/office/powerpoint/2010/main" val="131119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Accuracy – </a:t>
            </a:r>
            <a:r>
              <a:rPr lang="en-GB" sz="2000" dirty="0" smtClean="0"/>
              <a:t>calculations are carried out accurately </a:t>
            </a:r>
            <a:endParaRPr lang="en-GB" sz="2000" dirty="0"/>
          </a:p>
        </p:txBody>
      </p:sp>
      <p:sp>
        <p:nvSpPr>
          <p:cNvPr id="3" name="Content Placeholder 2"/>
          <p:cNvSpPr>
            <a:spLocks noGrp="1"/>
          </p:cNvSpPr>
          <p:nvPr>
            <p:ph idx="1"/>
          </p:nvPr>
        </p:nvSpPr>
        <p:spPr/>
        <p:txBody>
          <a:bodyPr/>
          <a:lstStyle/>
          <a:p>
            <a:r>
              <a:rPr lang="en-GB" dirty="0" smtClean="0"/>
              <a:t>Humans make mistakes but computers, when they have been correctly programmed, do not. This means that the accuracy of computer based systems is much higher than is possible with manual systems.</a:t>
            </a:r>
            <a:endParaRPr lang="en-GB" dirty="0"/>
          </a:p>
        </p:txBody>
      </p:sp>
    </p:spTree>
    <p:extLst>
      <p:ext uri="{BB962C8B-B14F-4D97-AF65-F5344CB8AC3E}">
        <p14:creationId xmlns:p14="http://schemas.microsoft.com/office/powerpoint/2010/main" val="327206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Speed of Data Communications – </a:t>
            </a:r>
            <a:r>
              <a:rPr lang="en-GB" sz="2000" dirty="0" smtClean="0"/>
              <a:t>messages sent out across the world instantaneously</a:t>
            </a:r>
            <a:endParaRPr lang="en-GB" sz="2000" dirty="0"/>
          </a:p>
        </p:txBody>
      </p:sp>
      <p:sp>
        <p:nvSpPr>
          <p:cNvPr id="3" name="Content Placeholder 2"/>
          <p:cNvSpPr>
            <a:spLocks noGrp="1"/>
          </p:cNvSpPr>
          <p:nvPr>
            <p:ph idx="1"/>
          </p:nvPr>
        </p:nvSpPr>
        <p:spPr/>
        <p:txBody>
          <a:bodyPr/>
          <a:lstStyle/>
          <a:p>
            <a:r>
              <a:rPr lang="en-GB" dirty="0" smtClean="0"/>
              <a:t>Most people who have internet connection have a broadband connection which means they have fast access to information.</a:t>
            </a:r>
          </a:p>
          <a:p>
            <a:r>
              <a:rPr lang="en-GB" dirty="0" smtClean="0"/>
              <a:t>Most companies use networks and email, as manual methods are too slow.</a:t>
            </a:r>
          </a:p>
          <a:p>
            <a:r>
              <a:rPr lang="en-GB" dirty="0" smtClean="0"/>
              <a:t>Example: Promising the delivery of goods within 24 hours.</a:t>
            </a:r>
          </a:p>
        </p:txBody>
      </p:sp>
    </p:spTree>
    <p:extLst>
      <p:ext uri="{BB962C8B-B14F-4D97-AF65-F5344CB8AC3E}">
        <p14:creationId xmlns:p14="http://schemas.microsoft.com/office/powerpoint/2010/main" val="315242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Ability to Produce Different Output Formats</a:t>
            </a:r>
            <a:endParaRPr lang="en-GB" dirty="0"/>
          </a:p>
        </p:txBody>
      </p:sp>
      <p:sp>
        <p:nvSpPr>
          <p:cNvPr id="3" name="Content Placeholder 2"/>
          <p:cNvSpPr>
            <a:spLocks noGrp="1"/>
          </p:cNvSpPr>
          <p:nvPr>
            <p:ph idx="1"/>
          </p:nvPr>
        </p:nvSpPr>
        <p:spPr/>
        <p:txBody>
          <a:bodyPr/>
          <a:lstStyle/>
          <a:p>
            <a:r>
              <a:rPr lang="en-GB" dirty="0" smtClean="0"/>
              <a:t>Arranging information to make it as easy to understand as possible is one thing computers are good at.</a:t>
            </a:r>
          </a:p>
          <a:p>
            <a:r>
              <a:rPr lang="en-GB" dirty="0" smtClean="0"/>
              <a:t>Complex numerical data can be presented as:</a:t>
            </a:r>
          </a:p>
          <a:p>
            <a:pPr lvl="1"/>
            <a:r>
              <a:rPr lang="en-GB" dirty="0" smtClean="0"/>
              <a:t>Text</a:t>
            </a:r>
          </a:p>
          <a:p>
            <a:pPr lvl="1"/>
            <a:r>
              <a:rPr lang="en-GB" dirty="0" smtClean="0"/>
              <a:t>Tables</a:t>
            </a:r>
          </a:p>
          <a:p>
            <a:pPr lvl="1"/>
            <a:r>
              <a:rPr lang="en-GB" dirty="0" smtClean="0"/>
              <a:t>Graphs</a:t>
            </a:r>
          </a:p>
          <a:p>
            <a:pPr lvl="1"/>
            <a:r>
              <a:rPr lang="en-GB" dirty="0" smtClean="0"/>
              <a:t>Pictures</a:t>
            </a:r>
            <a:endParaRPr lang="en-GB" dirty="0"/>
          </a:p>
          <a:p>
            <a:r>
              <a:rPr lang="en-GB" dirty="0" smtClean="0"/>
              <a:t>This is a big advantage of ICT</a:t>
            </a:r>
          </a:p>
        </p:txBody>
      </p:sp>
    </p:spTree>
    <p:extLst>
      <p:ext uri="{BB962C8B-B14F-4D97-AF65-F5344CB8AC3E}">
        <p14:creationId xmlns:p14="http://schemas.microsoft.com/office/powerpoint/2010/main" val="237830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YBG">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YBG" id="{C13D4702-21CB-4F4C-94FF-D595B762D44F}" vid="{1D03C043-2F06-44A9-99BF-239A348C52DE}"/>
    </a:ext>
  </a:extLst>
</a:theme>
</file>

<file path=docProps/app.xml><?xml version="1.0" encoding="utf-8"?>
<Properties xmlns="http://schemas.openxmlformats.org/officeDocument/2006/extended-properties" xmlns:vt="http://schemas.openxmlformats.org/officeDocument/2006/docPropsVTypes">
  <Template/>
  <TotalTime>4909</TotalTime>
  <Words>731</Words>
  <Application>Microsoft Office PowerPoint</Application>
  <PresentationFormat>On-screen Show (4:3)</PresentationFormat>
  <Paragraphs>56</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Corbel</vt:lpstr>
      <vt:lpstr>YBG</vt:lpstr>
      <vt:lpstr>Advantages of ICT over Manual Methods of Processing Data</vt:lpstr>
      <vt:lpstr>Introduction</vt:lpstr>
      <vt:lpstr>Repetitive Processing – carrying out the same task to the same standard repeatedly(consistently)</vt:lpstr>
      <vt:lpstr>Speed of Processing</vt:lpstr>
      <vt:lpstr>Data Storage Capacity – millions of records can now be stored on small hard discs</vt:lpstr>
      <vt:lpstr>Speed of Searching</vt:lpstr>
      <vt:lpstr>Accuracy – calculations are carried out accurately </vt:lpstr>
      <vt:lpstr>Speed of Data Communications – messages sent out across the world instantaneously</vt:lpstr>
      <vt:lpstr>The Ability to Produce Different Output Formats</vt:lpstr>
      <vt:lpstr>The Ability to Search and Combine Data in Many Different Ways that Would Otherwise be Impossible</vt:lpstr>
      <vt:lpstr>Improved Security of Data and Processes</vt:lpstr>
      <vt:lpstr>In-Class Question</vt:lpstr>
      <vt:lpstr>In-Class Question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dc:creator>
  <cp:lastModifiedBy>Craig Davies</cp:lastModifiedBy>
  <cp:revision>79</cp:revision>
  <dcterms:created xsi:type="dcterms:W3CDTF">2013-08-29T09:54:57Z</dcterms:created>
  <dcterms:modified xsi:type="dcterms:W3CDTF">2015-03-05T15:31:59Z</dcterms:modified>
</cp:coreProperties>
</file>