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60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8" r:id="rId12"/>
    <p:sldId id="289" r:id="rId13"/>
    <p:sldId id="275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3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19" y="182879"/>
            <a:ext cx="950976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4" y="3869636"/>
            <a:ext cx="7123886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03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7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762000"/>
            <a:ext cx="188833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8" y="762000"/>
            <a:ext cx="6036469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4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3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6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47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2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8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8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0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07086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424" y="1097280"/>
            <a:ext cx="4495441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07086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2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07086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54033" y="1069848"/>
            <a:ext cx="4612512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07086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0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" y="182880"/>
            <a:ext cx="950976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9" y="2057400"/>
            <a:ext cx="8021707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30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30"/>
            <a:ext cx="3833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30"/>
            <a:ext cx="1386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98120" y="120734"/>
            <a:ext cx="98682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36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Networks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12 Unit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42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Electronic email sent from one communication device to another.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90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services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01637" y="2216814"/>
          <a:ext cx="8410464" cy="3960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5232"/>
                <a:gridCol w="4205232"/>
              </a:tblGrid>
              <a:tr h="389140">
                <a:tc>
                  <a:txBody>
                    <a:bodyPr/>
                    <a:lstStyle/>
                    <a:p>
                      <a:r>
                        <a:rPr lang="en-GB" dirty="0" smtClean="0"/>
                        <a:t>Service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Use</a:t>
                      </a:r>
                      <a:endParaRPr lang="en-GB" dirty="0"/>
                    </a:p>
                  </a:txBody>
                  <a:tcPr/>
                </a:tc>
              </a:tr>
              <a:tr h="389140">
                <a:tc>
                  <a:txBody>
                    <a:bodyPr/>
                    <a:lstStyle/>
                    <a:p>
                      <a:r>
                        <a:rPr lang="en-GB" dirty="0" smtClean="0"/>
                        <a:t>Search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Searching for specific emails</a:t>
                      </a:r>
                      <a:endParaRPr lang="en-GB" dirty="0"/>
                    </a:p>
                  </a:txBody>
                  <a:tcPr/>
                </a:tc>
              </a:tr>
              <a:tr h="671667">
                <a:tc>
                  <a:txBody>
                    <a:bodyPr/>
                    <a:lstStyle/>
                    <a:p>
                      <a:r>
                        <a:rPr lang="en-GB" dirty="0" smtClean="0"/>
                        <a:t>Reply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Reply</a:t>
                      </a:r>
                      <a:r>
                        <a:rPr lang="en-GB" baseline="0" dirty="0" smtClean="0"/>
                        <a:t> to a message keeping log and doesn’t require you to add email address</a:t>
                      </a:r>
                      <a:endParaRPr lang="en-GB" dirty="0"/>
                    </a:p>
                  </a:txBody>
                  <a:tcPr/>
                </a:tc>
              </a:tr>
              <a:tr h="389140">
                <a:tc>
                  <a:txBody>
                    <a:bodyPr/>
                    <a:lstStyle/>
                    <a:p>
                      <a:r>
                        <a:rPr lang="en-GB" dirty="0" smtClean="0"/>
                        <a:t>Forward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Passing</a:t>
                      </a:r>
                      <a:r>
                        <a:rPr lang="en-GB" baseline="0" dirty="0" smtClean="0"/>
                        <a:t> on emails</a:t>
                      </a:r>
                      <a:endParaRPr lang="en-GB" dirty="0"/>
                    </a:p>
                  </a:txBody>
                  <a:tcPr/>
                </a:tc>
              </a:tr>
              <a:tr h="671667">
                <a:tc>
                  <a:txBody>
                    <a:bodyPr/>
                    <a:lstStyle/>
                    <a:p>
                      <a:r>
                        <a:rPr lang="en-GB" dirty="0" smtClean="0"/>
                        <a:t>Address Book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r>
                        <a:rPr lang="en-GB" baseline="0" dirty="0" smtClean="0"/>
                        <a:t> list of contacts of people you are likely send an email too</a:t>
                      </a:r>
                      <a:endParaRPr lang="en-GB" dirty="0"/>
                    </a:p>
                  </a:txBody>
                  <a:tcPr/>
                </a:tc>
              </a:tr>
              <a:tr h="671667">
                <a:tc>
                  <a:txBody>
                    <a:bodyPr/>
                    <a:lstStyle/>
                    <a:p>
                      <a:r>
                        <a:rPr lang="en-GB" dirty="0" smtClean="0"/>
                        <a:t>Groups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Lists of people</a:t>
                      </a:r>
                      <a:r>
                        <a:rPr lang="en-GB" baseline="0" dirty="0" smtClean="0"/>
                        <a:t> and email addressed for group emails</a:t>
                      </a:r>
                      <a:endParaRPr lang="en-GB" dirty="0"/>
                    </a:p>
                  </a:txBody>
                  <a:tcPr/>
                </a:tc>
              </a:tr>
              <a:tr h="389140">
                <a:tc>
                  <a:txBody>
                    <a:bodyPr/>
                    <a:lstStyle/>
                    <a:p>
                      <a:r>
                        <a:rPr lang="en-GB" dirty="0" smtClean="0"/>
                        <a:t>File attachments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file attached to an email</a:t>
                      </a:r>
                      <a:endParaRPr lang="en-GB" dirty="0"/>
                    </a:p>
                  </a:txBody>
                  <a:tcPr/>
                </a:tc>
              </a:tr>
              <a:tr h="389140">
                <a:tc>
                  <a:txBody>
                    <a:bodyPr/>
                    <a:lstStyle/>
                    <a:p>
                      <a:r>
                        <a:rPr lang="en-GB" dirty="0" smtClean="0"/>
                        <a:t>Voice Mailboxes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Allows voice messages to be</a:t>
                      </a:r>
                      <a:r>
                        <a:rPr lang="en-GB" baseline="0" dirty="0" smtClean="0"/>
                        <a:t> sent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3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Email advantages and disadvantages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88" y="2057400"/>
          <a:ext cx="8021637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0819"/>
                <a:gridCol w="4010819"/>
              </a:tblGrid>
              <a:tr h="596322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 marL="94027" marR="94027"/>
                </a:tc>
              </a:tr>
              <a:tr h="596322">
                <a:tc>
                  <a:txBody>
                    <a:bodyPr/>
                    <a:lstStyle/>
                    <a:p>
                      <a:r>
                        <a:rPr lang="en-GB" dirty="0" smtClean="0"/>
                        <a:t>Virtually</a:t>
                      </a:r>
                      <a:r>
                        <a:rPr lang="en-GB" baseline="0" dirty="0" smtClean="0"/>
                        <a:t> instantaneous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everyone has email</a:t>
                      </a:r>
                      <a:endParaRPr lang="en-GB" dirty="0"/>
                    </a:p>
                  </a:txBody>
                  <a:tcPr marL="94027" marR="94027"/>
                </a:tc>
              </a:tr>
              <a:tr h="596322">
                <a:tc>
                  <a:txBody>
                    <a:bodyPr/>
                    <a:lstStyle/>
                    <a:p>
                      <a:r>
                        <a:rPr lang="en-GB" dirty="0" smtClean="0"/>
                        <a:t>No need</a:t>
                      </a:r>
                      <a:r>
                        <a:rPr lang="en-GB" baseline="0" dirty="0" smtClean="0"/>
                        <a:t> for the familiarity of a letter 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Junk email is a problem</a:t>
                      </a:r>
                      <a:endParaRPr lang="en-GB" dirty="0"/>
                    </a:p>
                  </a:txBody>
                  <a:tcPr marL="94027" marR="94027"/>
                </a:tc>
              </a:tr>
              <a:tr h="596322">
                <a:tc>
                  <a:txBody>
                    <a:bodyPr/>
                    <a:lstStyle/>
                    <a:p>
                      <a:r>
                        <a:rPr lang="en-GB" dirty="0" smtClean="0"/>
                        <a:t>Minus the cost of software</a:t>
                      </a:r>
                      <a:r>
                        <a:rPr lang="en-GB" baseline="0" dirty="0" smtClean="0"/>
                        <a:t> and hardware, email is free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Worries about security</a:t>
                      </a:r>
                      <a:endParaRPr lang="en-GB" dirty="0"/>
                    </a:p>
                  </a:txBody>
                  <a:tcPr marL="94027" marR="94027"/>
                </a:tc>
              </a:tr>
              <a:tr h="596322">
                <a:tc>
                  <a:txBody>
                    <a:bodyPr/>
                    <a:lstStyle/>
                    <a:p>
                      <a:r>
                        <a:rPr lang="en-GB" dirty="0" smtClean="0"/>
                        <a:t>Emails can be accessed</a:t>
                      </a:r>
                      <a:r>
                        <a:rPr lang="en-GB" baseline="0" dirty="0" smtClean="0"/>
                        <a:t> from a wide range of devices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Relies on checking emails</a:t>
                      </a:r>
                      <a:endParaRPr lang="en-GB" dirty="0"/>
                    </a:p>
                  </a:txBody>
                  <a:tcPr marL="94027" marR="94027"/>
                </a:tc>
              </a:tr>
              <a:tr h="596322">
                <a:tc>
                  <a:txBody>
                    <a:bodyPr/>
                    <a:lstStyle/>
                    <a:p>
                      <a:r>
                        <a:rPr lang="en-GB" dirty="0" smtClean="0"/>
                        <a:t>More environmentally</a:t>
                      </a:r>
                      <a:r>
                        <a:rPr lang="en-GB" baseline="0" dirty="0" smtClean="0"/>
                        <a:t> friendly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always secure,</a:t>
                      </a:r>
                      <a:r>
                        <a:rPr lang="en-GB" baseline="0" dirty="0" smtClean="0"/>
                        <a:t> emails can be intercepted and attachments may </a:t>
                      </a:r>
                      <a:r>
                        <a:rPr lang="en-GB" baseline="0" smtClean="0"/>
                        <a:t>contain viruses</a:t>
                      </a:r>
                      <a:endParaRPr lang="en-GB" dirty="0"/>
                    </a:p>
                  </a:txBody>
                  <a:tcPr marL="94027" marR="940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9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Wifi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440968"/>
              </p:ext>
            </p:extLst>
          </p:nvPr>
        </p:nvGraphicFramePr>
        <p:xfrm>
          <a:off x="928688" y="2057400"/>
          <a:ext cx="8021637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0819"/>
                <a:gridCol w="4010819"/>
              </a:tblGrid>
              <a:tr h="64071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 marL="76397" marR="763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 marL="76397" marR="76397"/>
                </a:tc>
              </a:tr>
              <a:tr h="640715">
                <a:tc>
                  <a:txBody>
                    <a:bodyPr/>
                    <a:lstStyle/>
                    <a:p>
                      <a:r>
                        <a:rPr lang="en-GB" dirty="0" smtClean="0"/>
                        <a:t>Allows inexpensive LANs to be set up without cables</a:t>
                      </a:r>
                      <a:endParaRPr lang="en-GB" dirty="0"/>
                    </a:p>
                  </a:txBody>
                  <a:tcPr marL="76397" marR="7639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Power</a:t>
                      </a:r>
                      <a:r>
                        <a:rPr lang="en-GB" baseline="0" dirty="0" smtClean="0"/>
                        <a:t> consumption is high – i.e. laptop battery drains quicker</a:t>
                      </a:r>
                      <a:endParaRPr lang="en-GB" dirty="0"/>
                    </a:p>
                  </a:txBody>
                  <a:tcPr marL="76397" marR="76397"/>
                </a:tc>
              </a:tr>
              <a:tr h="640715">
                <a:tc>
                  <a:txBody>
                    <a:bodyPr/>
                    <a:lstStyle/>
                    <a:p>
                      <a:r>
                        <a:rPr lang="en-GB" dirty="0" smtClean="0"/>
                        <a:t>Allows the freedom of</a:t>
                      </a:r>
                      <a:r>
                        <a:rPr lang="en-GB" baseline="0" dirty="0" smtClean="0"/>
                        <a:t> working anywhere within signal</a:t>
                      </a:r>
                      <a:endParaRPr lang="en-GB" dirty="0"/>
                    </a:p>
                  </a:txBody>
                  <a:tcPr marL="76397" marR="76397"/>
                </a:tc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MAY</a:t>
                      </a:r>
                      <a:r>
                        <a:rPr lang="en-GB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dirty="0" smtClean="0"/>
                        <a:t>be health problems using </a:t>
                      </a:r>
                      <a:r>
                        <a:rPr lang="en-GB" dirty="0" err="1" smtClean="0"/>
                        <a:t>Wifi</a:t>
                      </a:r>
                      <a:endParaRPr lang="en-GB" dirty="0"/>
                    </a:p>
                  </a:txBody>
                  <a:tcPr marL="76397" marR="76397"/>
                </a:tc>
              </a:tr>
              <a:tr h="640715">
                <a:tc>
                  <a:txBody>
                    <a:bodyPr/>
                    <a:lstStyle/>
                    <a:p>
                      <a:r>
                        <a:rPr lang="en-GB" dirty="0" smtClean="0"/>
                        <a:t>Ideal for networks</a:t>
                      </a:r>
                      <a:r>
                        <a:rPr lang="en-GB" baseline="0" dirty="0" smtClean="0"/>
                        <a:t> in old listed buildings where cables would not be allowed to be install</a:t>
                      </a:r>
                      <a:endParaRPr lang="en-GB" dirty="0"/>
                    </a:p>
                  </a:txBody>
                  <a:tcPr marL="76397" marR="7639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May be security issues even when using encryption</a:t>
                      </a:r>
                      <a:endParaRPr lang="en-GB" dirty="0"/>
                    </a:p>
                  </a:txBody>
                  <a:tcPr marL="76397" marR="76397"/>
                </a:tc>
              </a:tr>
              <a:tr h="640715">
                <a:tc>
                  <a:txBody>
                    <a:bodyPr/>
                    <a:lstStyle/>
                    <a:p>
                      <a:r>
                        <a:rPr lang="en-GB" dirty="0" smtClean="0"/>
                        <a:t>Can be used worldwide</a:t>
                      </a:r>
                      <a:endParaRPr lang="en-GB" dirty="0"/>
                    </a:p>
                  </a:txBody>
                  <a:tcPr marL="76397" marR="7639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Home networks have limited range</a:t>
                      </a:r>
                      <a:endParaRPr lang="en-GB" dirty="0"/>
                    </a:p>
                  </a:txBody>
                  <a:tcPr marL="76397" marR="76397"/>
                </a:tc>
              </a:tr>
              <a:tr h="6407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6397" marR="7639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Possible interference if wireless signals overlap</a:t>
                      </a:r>
                      <a:endParaRPr lang="en-GB" dirty="0"/>
                    </a:p>
                  </a:txBody>
                  <a:tcPr marL="76397" marR="7639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19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Lesson 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tx1"/>
                </a:solidFill>
              </a:rPr>
              <a:t>To understand and </a:t>
            </a:r>
            <a:r>
              <a:rPr lang="en-GB" sz="3200" b="1" dirty="0" smtClean="0">
                <a:solidFill>
                  <a:schemeClr val="tx1"/>
                </a:solidFill>
              </a:rPr>
              <a:t>define</a:t>
            </a:r>
          </a:p>
          <a:p>
            <a:r>
              <a:rPr lang="en-GB" sz="2800" dirty="0" smtClean="0"/>
              <a:t>What is a network?</a:t>
            </a:r>
          </a:p>
          <a:p>
            <a:r>
              <a:rPr lang="en-GB" sz="2800" dirty="0" smtClean="0"/>
              <a:t>LANs </a:t>
            </a:r>
            <a:r>
              <a:rPr lang="en-GB" sz="2800" dirty="0"/>
              <a:t>and WANs </a:t>
            </a:r>
          </a:p>
          <a:p>
            <a:r>
              <a:rPr lang="en-GB" sz="2800" dirty="0"/>
              <a:t>The Internet, Intranet and </a:t>
            </a:r>
            <a:r>
              <a:rPr lang="en-GB" sz="2800" dirty="0" smtClean="0"/>
              <a:t>Extranet </a:t>
            </a:r>
          </a:p>
          <a:p>
            <a:r>
              <a:rPr lang="en-GB" sz="2800" dirty="0" smtClean="0"/>
              <a:t>Network Hardware and Software</a:t>
            </a:r>
          </a:p>
          <a:p>
            <a:r>
              <a:rPr lang="en-GB" sz="2800" dirty="0"/>
              <a:t>Networks and standalone computers </a:t>
            </a:r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3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network?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group of ICT devices which are able to communicate with each other. They may be able to communicate via a wired or wireless connection.</a:t>
            </a:r>
          </a:p>
        </p:txBody>
      </p:sp>
    </p:spTree>
    <p:extLst>
      <p:ext uri="{BB962C8B-B14F-4D97-AF65-F5344CB8AC3E}">
        <p14:creationId xmlns:p14="http://schemas.microsoft.com/office/powerpoint/2010/main" val="17104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LAN?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LAN or local area network is generally confined to a single building or site</a:t>
            </a:r>
          </a:p>
          <a:p>
            <a:r>
              <a:rPr lang="en-GB" dirty="0" smtClean="0"/>
              <a:t>The organisation running a LAN owns all the equipment that links the terminals (Computers)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6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WAN?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WAN or wide area network spans over a wide geographical area, including multiple buildings and sites</a:t>
            </a:r>
          </a:p>
          <a:p>
            <a:r>
              <a:rPr lang="en-GB" dirty="0" smtClean="0"/>
              <a:t>Third party telecommunications equipment is used, i.e. Telephone, radio and satellite communications are needed which are supplied by third party companies such as BT. </a:t>
            </a:r>
          </a:p>
        </p:txBody>
      </p:sp>
    </p:spTree>
    <p:extLst>
      <p:ext uri="{BB962C8B-B14F-4D97-AF65-F5344CB8AC3E}">
        <p14:creationId xmlns:p14="http://schemas.microsoft.com/office/powerpoint/2010/main" val="37417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Intranet?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intranet is a private network that uses the same technology as the internet used for sending messages around a network. </a:t>
            </a:r>
          </a:p>
          <a:p>
            <a:r>
              <a:rPr lang="en-GB" dirty="0" smtClean="0"/>
              <a:t>Its main use is to share resources and organisational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15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Extranet?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Extranet allows customers, suppliers as well as employees of an organisation to access information.</a:t>
            </a:r>
          </a:p>
          <a:p>
            <a:r>
              <a:rPr lang="en-GB" dirty="0" smtClean="0"/>
              <a:t>They are protected by usernames and passwords.</a:t>
            </a:r>
          </a:p>
          <a:p>
            <a:r>
              <a:rPr lang="en-GB" dirty="0" smtClean="0"/>
              <a:t>This is usually accessed through the internet.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2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Internet?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internet is a network of networks enabling people to exchange information and share data.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0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Internet Advantages and disadvantages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88" y="2057400"/>
          <a:ext cx="8021637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0819"/>
                <a:gridCol w="401081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 marL="94027" marR="940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Methods of cheap communication all around the world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ability to</a:t>
                      </a:r>
                      <a:r>
                        <a:rPr lang="en-GB" baseline="0" dirty="0" smtClean="0"/>
                        <a:t> access inappropriate material</a:t>
                      </a:r>
                      <a:endParaRPr lang="en-GB" dirty="0"/>
                    </a:p>
                  </a:txBody>
                  <a:tcPr marL="94027" marR="940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Access to video such as </a:t>
                      </a:r>
                      <a:r>
                        <a:rPr lang="en-GB" dirty="0" err="1" smtClean="0"/>
                        <a:t>tv</a:t>
                      </a:r>
                      <a:r>
                        <a:rPr lang="en-GB" dirty="0" smtClean="0"/>
                        <a:t> programmes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Cyber bullying</a:t>
                      </a:r>
                      <a:endParaRPr lang="en-GB" dirty="0"/>
                    </a:p>
                  </a:txBody>
                  <a:tcPr marL="94027" marR="940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Ability to send/receive</a:t>
                      </a:r>
                      <a:r>
                        <a:rPr lang="en-GB" baseline="0" dirty="0" smtClean="0"/>
                        <a:t> files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Advertising pressures – constant bombarding of advertising material</a:t>
                      </a:r>
                      <a:endParaRPr lang="en-GB" dirty="0"/>
                    </a:p>
                  </a:txBody>
                  <a:tcPr marL="94027" marR="940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Ability to research information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Health problems – such as RSI</a:t>
                      </a:r>
                      <a:endParaRPr lang="en-GB" dirty="0"/>
                    </a:p>
                  </a:txBody>
                  <a:tcPr marL="94027" marR="940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Opportunity to share resources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Privacy</a:t>
                      </a:r>
                      <a:r>
                        <a:rPr lang="en-GB" baseline="0" dirty="0" smtClean="0"/>
                        <a:t> is eroded and lost as information about surfing habits are logged</a:t>
                      </a:r>
                      <a:endParaRPr lang="en-GB" dirty="0"/>
                    </a:p>
                  </a:txBody>
                  <a:tcPr marL="94027" marR="940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Wide range of software available</a:t>
                      </a:r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Gambling addictions</a:t>
                      </a:r>
                      <a:endParaRPr lang="en-GB" dirty="0"/>
                    </a:p>
                  </a:txBody>
                  <a:tcPr marL="94027" marR="94027"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4027" marR="940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Incorrect and inaccurate information</a:t>
                      </a:r>
                      <a:endParaRPr lang="en-GB" dirty="0"/>
                    </a:p>
                  </a:txBody>
                  <a:tcPr marL="94027" marR="940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385</TotalTime>
  <Words>551</Words>
  <Application>Microsoft Office PowerPoint</Application>
  <PresentationFormat>A4 Paper (210x297 mm)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Corbel</vt:lpstr>
      <vt:lpstr>YBG</vt:lpstr>
      <vt:lpstr>Networks</vt:lpstr>
      <vt:lpstr>Lesson objectives</vt:lpstr>
      <vt:lpstr>What is a network?</vt:lpstr>
      <vt:lpstr>What is a LAN?</vt:lpstr>
      <vt:lpstr>What is a WAN?</vt:lpstr>
      <vt:lpstr>What is an Intranet?</vt:lpstr>
      <vt:lpstr>What is an Extranet?</vt:lpstr>
      <vt:lpstr>What is the Internet?</vt:lpstr>
      <vt:lpstr>Internet Advantages and disadvantages</vt:lpstr>
      <vt:lpstr>Email</vt:lpstr>
      <vt:lpstr>Email services</vt:lpstr>
      <vt:lpstr>Email advantages and disadvantages</vt:lpstr>
      <vt:lpstr>Wifi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Declan Lynch</dc:creator>
  <cp:lastModifiedBy>Declan Lynch</cp:lastModifiedBy>
  <cp:revision>27</cp:revision>
  <dcterms:created xsi:type="dcterms:W3CDTF">2014-04-27T17:14:45Z</dcterms:created>
  <dcterms:modified xsi:type="dcterms:W3CDTF">2015-04-23T12:02:58Z</dcterms:modified>
</cp:coreProperties>
</file>