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67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46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3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0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05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9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01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8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7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95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guardian.com/education/2013/may/13/should-university-students-use-wikipedi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Moral, Social and Ethical issues associated with the Internet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509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upon community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Some </a:t>
            </a:r>
            <a:r>
              <a:rPr lang="en-GB" b="1" dirty="0"/>
              <a:t>argue that the Internet has increased; </a:t>
            </a:r>
          </a:p>
          <a:p>
            <a:r>
              <a:rPr lang="en-GB" dirty="0" smtClean="0"/>
              <a:t>the </a:t>
            </a:r>
            <a:r>
              <a:rPr lang="en-GB" dirty="0"/>
              <a:t>number of valuable interactions e.g. keeping people in touch with families </a:t>
            </a:r>
            <a:r>
              <a:rPr lang="en-GB" dirty="0" smtClean="0"/>
              <a:t>whilst </a:t>
            </a:r>
            <a:r>
              <a:rPr lang="en-GB" dirty="0"/>
              <a:t>travelling using Internet cafes. </a:t>
            </a:r>
          </a:p>
          <a:p>
            <a:r>
              <a:rPr lang="en-GB" dirty="0" smtClean="0"/>
              <a:t>increased </a:t>
            </a:r>
            <a:r>
              <a:rPr lang="en-GB" dirty="0"/>
              <a:t>awareness of geographically separated cultures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Others </a:t>
            </a:r>
            <a:r>
              <a:rPr lang="en-GB" b="1" dirty="0"/>
              <a:t>argue that it has led to a lack of individual social interaction by frequent </a:t>
            </a:r>
          </a:p>
          <a:p>
            <a:r>
              <a:rPr lang="en-GB" dirty="0"/>
              <a:t>Internet users e.g. you can work, shop or bank from home without ever having </a:t>
            </a:r>
            <a:r>
              <a:rPr lang="en-GB" dirty="0" smtClean="0"/>
              <a:t>to </a:t>
            </a:r>
            <a:r>
              <a:rPr lang="en-GB" dirty="0"/>
              <a:t>mix with others. This could cause small local business to go out of business </a:t>
            </a:r>
            <a:r>
              <a:rPr lang="en-GB" dirty="0" smtClean="0"/>
              <a:t>thus </a:t>
            </a:r>
            <a:r>
              <a:rPr lang="en-GB" dirty="0"/>
              <a:t>increasing social isolation. </a:t>
            </a:r>
          </a:p>
          <a:p>
            <a:r>
              <a:rPr lang="en-GB" dirty="0" smtClean="0"/>
              <a:t>Exercises </a:t>
            </a:r>
            <a:r>
              <a:rPr lang="en-GB" dirty="0"/>
              <a:t>undue influence on vulnerable young people e.g. inciting people to </a:t>
            </a:r>
            <a:r>
              <a:rPr lang="en-GB" dirty="0" smtClean="0"/>
              <a:t>become </a:t>
            </a:r>
            <a:r>
              <a:rPr lang="en-GB" dirty="0"/>
              <a:t>terrorists </a:t>
            </a:r>
          </a:p>
        </p:txBody>
      </p:sp>
    </p:spTree>
    <p:extLst>
      <p:ext uri="{BB962C8B-B14F-4D97-AF65-F5344CB8AC3E}">
        <p14:creationId xmlns:p14="http://schemas.microsoft.com/office/powerpoint/2010/main" val="3229520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Ownership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 Who owns the Internet? </a:t>
            </a:r>
          </a:p>
          <a:p>
            <a:r>
              <a:rPr lang="en-GB" dirty="0" smtClean="0"/>
              <a:t>Who </a:t>
            </a:r>
            <a:r>
              <a:rPr lang="en-GB" dirty="0"/>
              <a:t>controls the Internet </a:t>
            </a:r>
          </a:p>
          <a:p>
            <a:r>
              <a:rPr lang="en-GB" dirty="0" smtClean="0"/>
              <a:t>Because </a:t>
            </a:r>
            <a:r>
              <a:rPr lang="en-GB" dirty="0"/>
              <a:t>of the increased commercial value of activities on the internet will a </a:t>
            </a:r>
            <a:r>
              <a:rPr lang="en-GB" dirty="0" smtClean="0"/>
              <a:t>few </a:t>
            </a:r>
            <a:r>
              <a:rPr lang="en-GB" dirty="0"/>
              <a:t>media giants take control and effectively determine content?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Google own </a:t>
            </a:r>
            <a:r>
              <a:rPr lang="en-GB" dirty="0" err="1" smtClean="0"/>
              <a:t>Youtube</a:t>
            </a:r>
            <a:r>
              <a:rPr lang="en-GB" dirty="0" smtClean="0"/>
              <a:t>; Amazon own Prime Video (</a:t>
            </a:r>
            <a:r>
              <a:rPr lang="en-GB" dirty="0" err="1" smtClean="0"/>
              <a:t>LoveFilm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law of individual countries is beginning to address some of the legal issues </a:t>
            </a:r>
            <a:r>
              <a:rPr lang="en-GB" dirty="0" smtClean="0"/>
              <a:t>such </a:t>
            </a:r>
            <a:r>
              <a:rPr lang="en-GB" dirty="0"/>
              <a:t>as intellectual property rights on the Internet but laws only apply to the </a:t>
            </a:r>
            <a:r>
              <a:rPr lang="en-GB" dirty="0" smtClean="0"/>
              <a:t>country </a:t>
            </a:r>
            <a:r>
              <a:rPr lang="en-GB" dirty="0"/>
              <a:t>which passed them. International laws may go some way to address </a:t>
            </a:r>
            <a:r>
              <a:rPr lang="en-GB" dirty="0" smtClean="0"/>
              <a:t>misuse </a:t>
            </a:r>
            <a:r>
              <a:rPr lang="en-GB" dirty="0"/>
              <a:t>of the Internet but this is still a long way off. </a:t>
            </a:r>
          </a:p>
        </p:txBody>
      </p:sp>
    </p:spTree>
    <p:extLst>
      <p:ext uri="{BB962C8B-B14F-4D97-AF65-F5344CB8AC3E}">
        <p14:creationId xmlns:p14="http://schemas.microsoft.com/office/powerpoint/2010/main" val="8268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use of the internet causes major moral, social and ethical issues. Discuss </a:t>
            </a:r>
            <a:r>
              <a:rPr lang="en-GB" dirty="0" smtClean="0"/>
              <a:t>using appropriate </a:t>
            </a:r>
            <a:r>
              <a:rPr lang="en-GB" dirty="0"/>
              <a:t>examples these issues and the effect that they are having on </a:t>
            </a:r>
            <a:r>
              <a:rPr lang="en-GB" dirty="0" smtClean="0"/>
              <a:t>modern society</a:t>
            </a:r>
            <a:r>
              <a:rPr lang="en-GB" dirty="0"/>
              <a:t>. [18</a:t>
            </a:r>
            <a:r>
              <a:rPr lang="en-GB" dirty="0" smtClean="0"/>
              <a:t>]</a:t>
            </a:r>
          </a:p>
          <a:p>
            <a:endParaRPr lang="en-GB" dirty="0"/>
          </a:p>
          <a:p>
            <a:r>
              <a:rPr lang="en-GB" dirty="0" smtClean="0"/>
              <a:t>June 2011, in Section B; this means you </a:t>
            </a:r>
            <a:r>
              <a:rPr lang="en-GB" smtClean="0"/>
              <a:t>don’t have to do it.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6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Moral, Ethical and Social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Moral – Does the person think it is right or wrong?</a:t>
            </a:r>
          </a:p>
          <a:p>
            <a:r>
              <a:rPr lang="en-GB" dirty="0" smtClean="0"/>
              <a:t>Ethical – What is considered as right or wrong in a situation?</a:t>
            </a:r>
          </a:p>
          <a:p>
            <a:r>
              <a:rPr lang="en-GB" dirty="0" smtClean="0"/>
              <a:t>Social – something which can impact upon the community.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28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Spreading rumours – it is easy to spread rumours using the Internet. </a:t>
            </a:r>
            <a:r>
              <a:rPr lang="en-GB" dirty="0" smtClean="0"/>
              <a:t>When </a:t>
            </a:r>
            <a:r>
              <a:rPr lang="en-GB" dirty="0"/>
              <a:t>rumours are started over the Internet it is difficult to identify the </a:t>
            </a:r>
            <a:r>
              <a:rPr lang="en-GB" dirty="0" smtClean="0"/>
              <a:t>person </a:t>
            </a:r>
            <a:r>
              <a:rPr lang="en-GB" dirty="0"/>
              <a:t>responsible. </a:t>
            </a:r>
            <a:endParaRPr lang="en-GB" dirty="0" smtClean="0"/>
          </a:p>
          <a:p>
            <a:r>
              <a:rPr lang="en-GB" dirty="0"/>
              <a:t>Inappropriate websites – people are able to view inappropriate material such as </a:t>
            </a:r>
            <a:r>
              <a:rPr lang="en-GB" dirty="0" smtClean="0"/>
              <a:t>pornography</a:t>
            </a:r>
            <a:r>
              <a:rPr lang="en-GB" dirty="0"/>
              <a:t>, racism, violent videos, how to make explosives, etc</a:t>
            </a:r>
            <a:r>
              <a:rPr lang="en-GB" dirty="0" smtClean="0"/>
              <a:t>.</a:t>
            </a:r>
          </a:p>
          <a:p>
            <a:r>
              <a:rPr lang="en-GB" dirty="0"/>
              <a:t>Bullying – in chat rooms, by e-mail, in blogs, by text message is a problem especially for the </a:t>
            </a:r>
            <a:r>
              <a:rPr lang="en-GB" dirty="0" smtClean="0"/>
              <a:t>young </a:t>
            </a:r>
          </a:p>
          <a:p>
            <a:r>
              <a:rPr lang="en-GB" dirty="0"/>
              <a:t>Deliberately setting up websites containing incorrect information – people may rely on and </a:t>
            </a:r>
            <a:r>
              <a:rPr lang="en-GB" dirty="0" smtClean="0"/>
              <a:t>use </a:t>
            </a:r>
            <a:r>
              <a:rPr lang="en-GB" dirty="0"/>
              <a:t>this information thinking it is correct.</a:t>
            </a:r>
          </a:p>
        </p:txBody>
      </p:sp>
    </p:spTree>
    <p:extLst>
      <p:ext uri="{BB962C8B-B14F-4D97-AF65-F5344CB8AC3E}">
        <p14:creationId xmlns:p14="http://schemas.microsoft.com/office/powerpoint/2010/main" val="325542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Plagiarism – copying material without attributing or referencing the source of the information. </a:t>
            </a:r>
            <a:r>
              <a:rPr lang="en-GB" dirty="0" smtClean="0"/>
              <a:t>This </a:t>
            </a:r>
            <a:r>
              <a:rPr lang="en-GB" dirty="0"/>
              <a:t>could also involve using websites which sell essays or coursework. </a:t>
            </a:r>
          </a:p>
          <a:p>
            <a:r>
              <a:rPr lang="en-GB" dirty="0" smtClean="0"/>
              <a:t>Sending </a:t>
            </a:r>
            <a:r>
              <a:rPr lang="en-GB" dirty="0"/>
              <a:t>spam (i.e., the same advertising e-mail to millions of people) – people waste time </a:t>
            </a:r>
            <a:r>
              <a:rPr lang="en-GB" dirty="0" smtClean="0"/>
              <a:t>deleting </a:t>
            </a:r>
            <a:r>
              <a:rPr lang="en-GB" dirty="0"/>
              <a:t>spam if the spam filter allows it through. </a:t>
            </a:r>
          </a:p>
          <a:p>
            <a:r>
              <a:rPr lang="en-GB" dirty="0" smtClean="0"/>
              <a:t>Companies </a:t>
            </a:r>
            <a:r>
              <a:rPr lang="en-GB" dirty="0"/>
              <a:t>monitoring staff use of the Internet and e-mail. Some organisations will even </a:t>
            </a:r>
            <a:r>
              <a:rPr lang="en-GB" dirty="0" smtClean="0"/>
              <a:t>read </a:t>
            </a:r>
            <a:r>
              <a:rPr lang="en-GB" dirty="0"/>
              <a:t>personal e-mails. </a:t>
            </a:r>
          </a:p>
          <a:p>
            <a:r>
              <a:rPr lang="en-GB" dirty="0" smtClean="0"/>
              <a:t>Using </a:t>
            </a:r>
            <a:r>
              <a:rPr lang="en-GB" dirty="0"/>
              <a:t>someone’s wireless Internet connection without permission. </a:t>
            </a:r>
          </a:p>
          <a:p>
            <a:r>
              <a:rPr lang="en-GB" dirty="0" smtClean="0"/>
              <a:t>Sometimes </a:t>
            </a:r>
            <a:r>
              <a:rPr lang="en-GB" dirty="0"/>
              <a:t>it is possible to connect to the Internet using an open network. The net result of </a:t>
            </a:r>
            <a:r>
              <a:rPr lang="en-GB" dirty="0" smtClean="0"/>
              <a:t>using </a:t>
            </a:r>
            <a:r>
              <a:rPr lang="en-GB" dirty="0"/>
              <a:t>the network is to slow the network down for legitimate users. </a:t>
            </a:r>
          </a:p>
        </p:txBody>
      </p:sp>
    </p:spTree>
    <p:extLst>
      <p:ext uri="{BB962C8B-B14F-4D97-AF65-F5344CB8AC3E}">
        <p14:creationId xmlns:p14="http://schemas.microsoft.com/office/powerpoint/2010/main" val="231731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Gambling addiction – gambling can cause many social problems and it is on the rise with the </a:t>
            </a:r>
            <a:r>
              <a:rPr lang="en-GB" dirty="0" smtClean="0"/>
              <a:t>ease </a:t>
            </a:r>
            <a:r>
              <a:rPr lang="en-GB" dirty="0"/>
              <a:t>with which bets can be made using the Internet. </a:t>
            </a:r>
          </a:p>
          <a:p>
            <a:r>
              <a:rPr lang="en-GB" dirty="0" smtClean="0"/>
              <a:t>Addiction </a:t>
            </a:r>
            <a:r>
              <a:rPr lang="en-GB" dirty="0"/>
              <a:t>to computer games – many children spend hours playing computer games and </a:t>
            </a:r>
            <a:r>
              <a:rPr lang="en-GB" dirty="0" smtClean="0"/>
              <a:t>their </a:t>
            </a:r>
            <a:r>
              <a:rPr lang="en-GB" dirty="0"/>
              <a:t>social skills and schoolwork can suffer as a result. </a:t>
            </a:r>
            <a:endParaRPr lang="en-GB" dirty="0" smtClean="0"/>
          </a:p>
          <a:p>
            <a:r>
              <a:rPr lang="en-GB" dirty="0" smtClean="0"/>
              <a:t>Organisations moving call centres abroad. The same service can be provided cheaply using the internet.</a:t>
            </a:r>
          </a:p>
          <a:p>
            <a:r>
              <a:rPr lang="en-GB" dirty="0" smtClean="0"/>
              <a:t>Growth of E-Commerce websites may mean local shops have to close down.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29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Candidates should show an awareness and understanding of: 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censorship</a:t>
            </a:r>
            <a:r>
              <a:rPr lang="en-GB" dirty="0"/>
              <a:t> </a:t>
            </a:r>
          </a:p>
          <a:p>
            <a:r>
              <a:rPr lang="en-GB" dirty="0"/>
              <a:t>accuracy of information </a:t>
            </a:r>
          </a:p>
          <a:p>
            <a:r>
              <a:rPr lang="en-GB" dirty="0"/>
              <a:t>privacy </a:t>
            </a:r>
          </a:p>
          <a:p>
            <a:r>
              <a:rPr lang="en-GB" dirty="0"/>
              <a:t>effects upon communities </a:t>
            </a:r>
          </a:p>
          <a:p>
            <a:r>
              <a:rPr lang="en-GB" dirty="0"/>
              <a:t>ownership and control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1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Censorship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No-one owns the Internet. It is international. Material which would be illegal if published in hard </a:t>
            </a:r>
            <a:r>
              <a:rPr lang="en-GB" dirty="0" smtClean="0"/>
              <a:t>copy </a:t>
            </a:r>
            <a:r>
              <a:rPr lang="en-GB" dirty="0"/>
              <a:t>form is freely available on the Internet e.g. racist propaganda, bomb making instructions, </a:t>
            </a:r>
            <a:r>
              <a:rPr lang="en-GB" dirty="0" smtClean="0"/>
              <a:t>pornography</a:t>
            </a:r>
            <a:r>
              <a:rPr lang="en-GB" dirty="0"/>
              <a:t>. Some say the Internet should be censored but who will do the censoring and </a:t>
            </a:r>
            <a:r>
              <a:rPr lang="en-GB" dirty="0" smtClean="0"/>
              <a:t>how </a:t>
            </a:r>
            <a:r>
              <a:rPr lang="en-GB" dirty="0"/>
              <a:t>can centralised control be implemented. </a:t>
            </a:r>
          </a:p>
          <a:p>
            <a:r>
              <a:rPr lang="en-GB" dirty="0" smtClean="0"/>
              <a:t>If </a:t>
            </a:r>
            <a:r>
              <a:rPr lang="en-GB" dirty="0"/>
              <a:t>you ban sites will they become more appealing so people will search for them more avidly</a:t>
            </a:r>
          </a:p>
        </p:txBody>
      </p:sp>
    </p:spTree>
    <p:extLst>
      <p:ext uri="{BB962C8B-B14F-4D97-AF65-F5344CB8AC3E}">
        <p14:creationId xmlns:p14="http://schemas.microsoft.com/office/powerpoint/2010/main" val="24393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Accuracy of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There </a:t>
            </a:r>
            <a:r>
              <a:rPr lang="en-GB" dirty="0"/>
              <a:t>is no guarantee that any information on the Internet is accurate or true. </a:t>
            </a:r>
          </a:p>
          <a:p>
            <a:r>
              <a:rPr lang="en-GB" dirty="0"/>
              <a:t>Some web sites giving medical advice have been known to give wrong </a:t>
            </a:r>
            <a:r>
              <a:rPr lang="en-GB" dirty="0" smtClean="0"/>
              <a:t>information </a:t>
            </a:r>
            <a:r>
              <a:rPr lang="en-GB" dirty="0"/>
              <a:t>but they are not held liable. Magazines can write untrue stories. </a:t>
            </a:r>
          </a:p>
          <a:p>
            <a:r>
              <a:rPr lang="en-GB" dirty="0" smtClean="0"/>
              <a:t>Individuals </a:t>
            </a:r>
            <a:r>
              <a:rPr lang="en-GB" dirty="0"/>
              <a:t>can spread malicious rumours about people in emails. </a:t>
            </a:r>
          </a:p>
          <a:p>
            <a:r>
              <a:rPr lang="en-GB" dirty="0" smtClean="0"/>
              <a:t>What </a:t>
            </a:r>
            <a:r>
              <a:rPr lang="en-GB" dirty="0"/>
              <a:t>about plagiarism – if you get thrown out of university because you copied </a:t>
            </a:r>
            <a:r>
              <a:rPr lang="en-GB" dirty="0" smtClean="0"/>
              <a:t>an </a:t>
            </a:r>
            <a:r>
              <a:rPr lang="en-GB" dirty="0"/>
              <a:t>essay of the Internet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Do you use Wikipedia for essays in school?</a:t>
            </a:r>
          </a:p>
          <a:p>
            <a:r>
              <a:rPr lang="en-GB" dirty="0" smtClean="0"/>
              <a:t>What happens if you use it in University?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www.theguardian.com/education/2013/may/13/should-university-students-use-wikipedia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16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</a:t>
            </a:r>
            <a:r>
              <a:rPr lang="en-GB" dirty="0"/>
              <a:t>is relatively easy to capture internet traffic. </a:t>
            </a:r>
          </a:p>
          <a:p>
            <a:r>
              <a:rPr lang="en-GB" dirty="0" smtClean="0"/>
              <a:t>Freedom </a:t>
            </a:r>
            <a:r>
              <a:rPr lang="en-GB" dirty="0"/>
              <a:t>of speech </a:t>
            </a:r>
          </a:p>
          <a:p>
            <a:r>
              <a:rPr lang="en-GB" dirty="0" smtClean="0"/>
              <a:t>Do </a:t>
            </a:r>
            <a:r>
              <a:rPr lang="en-GB" dirty="0"/>
              <a:t>we have the right to the privacy of our emails </a:t>
            </a:r>
            <a:r>
              <a:rPr lang="en-GB" dirty="0" smtClean="0"/>
              <a:t>and </a:t>
            </a:r>
            <a:r>
              <a:rPr lang="en-GB" dirty="0"/>
              <a:t>data files? </a:t>
            </a:r>
          </a:p>
          <a:p>
            <a:r>
              <a:rPr lang="en-GB" dirty="0" smtClean="0"/>
              <a:t>Do </a:t>
            </a:r>
            <a:r>
              <a:rPr lang="en-GB" dirty="0"/>
              <a:t>we have the right to encrypt our data?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In the light of the increase in Internet crime, security scares and increased terrorist </a:t>
            </a:r>
            <a:r>
              <a:rPr lang="en-GB" b="1" dirty="0" smtClean="0"/>
              <a:t>activity </a:t>
            </a:r>
            <a:r>
              <a:rPr lang="en-GB" b="1" dirty="0"/>
              <a:t>should the security services be allowed to monitor all Internet </a:t>
            </a:r>
            <a:r>
              <a:rPr lang="en-GB" b="1" dirty="0" smtClean="0"/>
              <a:t>traffic?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21415981"/>
      </p:ext>
    </p:extLst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24</TotalTime>
  <Words>842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Corbel</vt:lpstr>
      <vt:lpstr>YBG</vt:lpstr>
      <vt:lpstr>Moral, Social and Ethical issues associated with the Internet</vt:lpstr>
      <vt:lpstr>Moral, Ethical and Social</vt:lpstr>
      <vt:lpstr>Moral</vt:lpstr>
      <vt:lpstr>Ethical</vt:lpstr>
      <vt:lpstr>Social</vt:lpstr>
      <vt:lpstr>Lesson Objectives</vt:lpstr>
      <vt:lpstr>Censorship</vt:lpstr>
      <vt:lpstr>Accuracy of Information</vt:lpstr>
      <vt:lpstr>Privacy</vt:lpstr>
      <vt:lpstr>Effects upon community</vt:lpstr>
      <vt:lpstr>Ownership</vt:lpstr>
      <vt:lpstr>Exam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Moral, Social and Ethical issues associated with the Internet</dc:title>
  <dc:creator>Declan Lynch</dc:creator>
  <cp:lastModifiedBy>Declan Lynch</cp:lastModifiedBy>
  <cp:revision>4</cp:revision>
  <dcterms:created xsi:type="dcterms:W3CDTF">2014-08-27T18:52:16Z</dcterms:created>
  <dcterms:modified xsi:type="dcterms:W3CDTF">2015-01-26T11:49:25Z</dcterms:modified>
</cp:coreProperties>
</file>