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58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79" y="182879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2485" y="882376"/>
            <a:ext cx="747522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6000" b="1" cap="all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82148" y="3869635"/>
            <a:ext cx="6575895" cy="1388165"/>
          </a:xfrm>
        </p:spPr>
        <p:txBody>
          <a:bodyPr>
            <a:normAutofit/>
          </a:bodyPr>
          <a:lstStyle>
            <a:lvl1pPr marL="0" indent="0" algn="ctr">
              <a:spcBef>
                <a:spcPts val="1000"/>
              </a:spcBef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E9096A-595B-4568-9EB4-2F020221A728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60E904-5AD3-4F68-ABDE-7C84DF1A2260}" type="slidenum">
              <a:rPr lang="en-GB" smtClean="0"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/>
        </p:nvCxnSpPr>
        <p:spPr>
          <a:xfrm>
            <a:off x="1483995" y="3733800"/>
            <a:ext cx="61722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05479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096A-595B-4568-9EB4-2F020221A728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0E904-5AD3-4F68-ABDE-7C84DF1A2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0575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762000"/>
            <a:ext cx="1743075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7250" y="762000"/>
            <a:ext cx="55721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096A-595B-4568-9EB4-2F020221A728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0E904-5AD3-4F68-ABDE-7C84DF1A2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7135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u="sng" baseline="0">
                <a:solidFill>
                  <a:schemeClr val="accent1">
                    <a:lumMod val="75000"/>
                  </a:schemeClr>
                </a:solidFill>
                <a:uFill>
                  <a:solidFill>
                    <a:schemeClr val="accent2"/>
                  </a:solidFill>
                </a:u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000"/>
              </a:spcBef>
              <a:defRPr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096A-595B-4568-9EB4-2F020221A728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0E904-5AD3-4F68-ABDE-7C84DF1A2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7573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818" y="1173575"/>
            <a:ext cx="747522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6000" b="0" cap="all" baseline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2446" y="4154520"/>
            <a:ext cx="6576822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>
                <a:solidFill>
                  <a:schemeClr val="accent1">
                    <a:lumMod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096A-595B-4568-9EB4-2F020221A728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0E904-5AD3-4F68-ABDE-7C84DF1A2260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1485900" y="4020408"/>
            <a:ext cx="61722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0218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7250" y="2057399"/>
            <a:ext cx="3566160" cy="4023360"/>
          </a:xfrm>
        </p:spPr>
        <p:txBody>
          <a:bodyPr/>
          <a:lstStyle>
            <a:lvl1pPr>
              <a:defRPr sz="165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709" y="2057400"/>
            <a:ext cx="3566160" cy="4023360"/>
          </a:xfrm>
        </p:spPr>
        <p:txBody>
          <a:bodyPr/>
          <a:lstStyle>
            <a:lvl1pPr>
              <a:defRPr sz="1650">
                <a:solidFill>
                  <a:schemeClr val="accent1">
                    <a:lumMod val="75000"/>
                  </a:schemeClr>
                </a:solidFill>
              </a:defRPr>
            </a:lvl1pPr>
            <a:lvl2pPr>
              <a:defRPr sz="1500">
                <a:solidFill>
                  <a:schemeClr val="accent1">
                    <a:lumMod val="75000"/>
                  </a:schemeClr>
                </a:solidFill>
              </a:defRPr>
            </a:lvl2pPr>
            <a:lvl3pPr>
              <a:defRPr sz="1350">
                <a:solidFill>
                  <a:schemeClr val="accent1">
                    <a:lumMod val="75000"/>
                  </a:schemeClr>
                </a:solidFill>
              </a:defRPr>
            </a:lvl3pPr>
            <a:lvl4pPr>
              <a:defRPr sz="1200">
                <a:solidFill>
                  <a:schemeClr val="accent1">
                    <a:lumMod val="75000"/>
                  </a:schemeClr>
                </a:solidFill>
              </a:defRPr>
            </a:lvl4pPr>
            <a:lvl5pPr>
              <a:defRPr sz="1200">
                <a:solidFill>
                  <a:schemeClr val="accent1">
                    <a:lumMod val="75000"/>
                  </a:schemeClr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096A-595B-4568-9EB4-2F020221A728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0E904-5AD3-4F68-ABDE-7C84DF1A2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00441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0" y="2001511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7250" y="2721483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1880" y="1999032"/>
            <a:ext cx="356616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1880" y="2719322"/>
            <a:ext cx="3566160" cy="3383280"/>
          </a:xfrm>
        </p:spPr>
        <p:txBody>
          <a:bodyPr/>
          <a:lstStyle>
            <a:lvl1pPr>
              <a:defRPr sz="165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096A-595B-4568-9EB4-2F020221A728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0E904-5AD3-4F68-ABDE-7C84DF1A2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61253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096A-595B-4568-9EB4-2F020221A728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0E904-5AD3-4F68-ABDE-7C84DF1A2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8601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096A-595B-4568-9EB4-2F020221A728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0E904-5AD3-4F68-ABDE-7C84DF1A2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023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9314" y="1097280"/>
            <a:ext cx="4149638" cy="4663440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92608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096A-595B-4568-9EB4-2F020221A728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0E904-5AD3-4F68-ABDE-7C84DF1A2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84897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7250" y="1097280"/>
            <a:ext cx="283464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3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19107" y="1069847"/>
            <a:ext cx="4257703" cy="4645153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1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7250" y="2834640"/>
            <a:ext cx="283464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275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E9096A-595B-4568-9EB4-2F020221A728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60E904-5AD3-4F68-ABDE-7C84DF1A22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27969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880" y="182880"/>
            <a:ext cx="8778240" cy="6492240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7250" y="609600"/>
            <a:ext cx="740664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7251" y="2057400"/>
            <a:ext cx="7404653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7247" y="6223829"/>
            <a:ext cx="17468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accent1"/>
                </a:solidFill>
              </a:defRPr>
            </a:lvl1pPr>
          </a:lstStyle>
          <a:p>
            <a:fld id="{CFE9096A-595B-4568-9EB4-2F020221A728}" type="datetimeFigureOut">
              <a:rPr lang="en-GB" smtClean="0"/>
              <a:t>11/03/2015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1861" y="6223829"/>
            <a:ext cx="353833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7148" y="6223829"/>
            <a:ext cx="127966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1"/>
                </a:solidFill>
              </a:defRPr>
            </a:lvl1pPr>
          </a:lstStyle>
          <a:p>
            <a:fld id="{9A60E904-5AD3-4F68-ABDE-7C84DF1A2260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3"/>
          <a:srcRect l="7326" t="12222" r="88814" b="76349"/>
          <a:stretch/>
        </p:blipFill>
        <p:spPr>
          <a:xfrm>
            <a:off x="182880" y="120733"/>
            <a:ext cx="910914" cy="886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932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71450" indent="-137160" algn="l" defTabSz="6858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34290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54864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75438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920120" indent="-13716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1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3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15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1700000" indent="-171450" algn="l" defTabSz="685800" rtl="0" eaLnBrk="1" latinLnBrk="0" hangingPunct="1">
        <a:lnSpc>
          <a:spcPct val="90000"/>
        </a:lnSpc>
        <a:spcBef>
          <a:spcPts val="150"/>
        </a:spcBef>
        <a:spcAft>
          <a:spcPts val="300"/>
        </a:spcAft>
        <a:buClr>
          <a:schemeClr val="accent1"/>
        </a:buClr>
        <a:buSzPct val="80000"/>
        <a:buFont typeface="Corbel" pitchFamily="34" charset="0"/>
        <a:buChar char="•"/>
        <a:defRPr sz="14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Feasibility Report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7919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Lesson Objectives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To understand what a feasibility report is and why it is used.</a:t>
            </a:r>
            <a:endParaRPr lang="en-GB" sz="2400" dirty="0"/>
          </a:p>
          <a:p>
            <a:r>
              <a:rPr lang="en-GB" sz="2400" dirty="0" smtClean="0"/>
              <a:t>To understand what a feasibility report should include.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98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feasibility report?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A feasibility report: is the summary of an initial investigation to look at the likelihood of being able to create a new system with stated aims and objectives at reasonable cost.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424054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is a feasibility report used for?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</a:t>
            </a:r>
            <a:r>
              <a:rPr lang="en-GB" dirty="0"/>
              <a:t>document is used by senior managers to assess whether it is worth continuing with the project.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5518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should a feasibility report include?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GB" dirty="0"/>
              <a:t>User requirements should be identified (aims and objectives). </a:t>
            </a:r>
          </a:p>
          <a:p>
            <a:pPr lvl="0"/>
            <a:r>
              <a:rPr lang="en-GB" dirty="0"/>
              <a:t>Definition of the scope of the present system (outline current system). </a:t>
            </a:r>
          </a:p>
          <a:p>
            <a:pPr lvl="0"/>
            <a:r>
              <a:rPr lang="en-GB" dirty="0"/>
              <a:t>Major data processing functions and processes (data flow). </a:t>
            </a:r>
            <a:endParaRPr lang="en-GB" dirty="0"/>
          </a:p>
          <a:p>
            <a:pPr lvl="0"/>
            <a:r>
              <a:rPr lang="en-GB" dirty="0" smtClean="0"/>
              <a:t>Identification </a:t>
            </a:r>
            <a:r>
              <a:rPr lang="en-GB" dirty="0"/>
              <a:t>of problems with the current system. </a:t>
            </a:r>
          </a:p>
          <a:p>
            <a:pPr lvl="0"/>
            <a:r>
              <a:rPr lang="en-GB" dirty="0"/>
              <a:t>Cost benefit analysis of the new system / Consider cost implications in terms of human resources, consultancy fees, training requirements, hardware upgrading, payment to third party providers, licences and fees, </a:t>
            </a:r>
            <a:r>
              <a:rPr lang="en-GB" dirty="0" err="1"/>
              <a:t>etc</a:t>
            </a:r>
            <a:r>
              <a:rPr lang="en-GB" dirty="0"/>
              <a:t> </a:t>
            </a:r>
          </a:p>
          <a:p>
            <a:pPr lvl="0"/>
            <a:r>
              <a:rPr lang="en-GB" dirty="0"/>
              <a:t>Details of existing hardware and software. / Consider technical issues including: do they have equipment to implement; do they have in-house technical expertise; are there compatibility issues with existing systems </a:t>
            </a:r>
          </a:p>
          <a:p>
            <a:pPr lvl="0"/>
            <a:r>
              <a:rPr lang="en-GB" dirty="0"/>
              <a:t>Consider operational issues including: impact on day to day work; what training will be required; will re-structuring be necessary; other logistic and practical issues </a:t>
            </a:r>
          </a:p>
          <a:p>
            <a:pPr lvl="0"/>
            <a:r>
              <a:rPr lang="en-GB" dirty="0"/>
              <a:t>Potential improvements / benefits on the new system </a:t>
            </a:r>
          </a:p>
          <a:p>
            <a:pPr lvl="0"/>
            <a:r>
              <a:rPr lang="en-GB" dirty="0"/>
              <a:t>Conclusions /Is it worth proceeding.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59428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Past Papers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smtClean="0"/>
              <a:t>When </a:t>
            </a:r>
            <a:r>
              <a:rPr lang="en-GB" dirty="0"/>
              <a:t>developing a new computer system, a systems analyst will have to investigate to produce the feasibility report. Describe what will be investigated in order to produce this report. [5] </a:t>
            </a:r>
            <a:endParaRPr lang="en-GB" dirty="0" smtClean="0"/>
          </a:p>
          <a:p>
            <a:endParaRPr lang="en-GB" dirty="0"/>
          </a:p>
          <a:p>
            <a:r>
              <a:rPr lang="en-GB" dirty="0"/>
              <a:t>Describe the purpose of the feasibility report and what should be included in the report. [4]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9780862"/>
      </p:ext>
    </p:extLst>
  </p:cSld>
  <p:clrMapOvr>
    <a:masterClrMapping/>
  </p:clrMapOvr>
</p:sld>
</file>

<file path=ppt/theme/theme1.xml><?xml version="1.0" encoding="utf-8"?>
<a:theme xmlns:a="http://schemas.openxmlformats.org/drawingml/2006/main" name="YBG Theme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YBG Theme" id="{66AD7427-5535-4BCE-9871-92F6AA7BF1B5}" vid="{BC28B41C-46C1-41B2-971E-BB8C5CA2EA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YBG Theme</Template>
  <TotalTime>5</TotalTime>
  <Words>309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Corbel</vt:lpstr>
      <vt:lpstr>YBG Theme</vt:lpstr>
      <vt:lpstr>Feasibility Report</vt:lpstr>
      <vt:lpstr>Lesson Objectives</vt:lpstr>
      <vt:lpstr>What is a feasibility report?</vt:lpstr>
      <vt:lpstr>What is a feasibility report used for?</vt:lpstr>
      <vt:lpstr>What should a feasibility report include?</vt:lpstr>
      <vt:lpstr>Past Papers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Feasibility Report</dc:title>
  <dc:creator>Declan Lynch</dc:creator>
  <cp:lastModifiedBy>Declan Lynch</cp:lastModifiedBy>
  <cp:revision>1</cp:revision>
  <dcterms:created xsi:type="dcterms:W3CDTF">2015-03-11T14:33:18Z</dcterms:created>
  <dcterms:modified xsi:type="dcterms:W3CDTF">2015-03-11T14:39:05Z</dcterms:modified>
</cp:coreProperties>
</file>