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9" r:id="rId2"/>
    <p:sldId id="256" r:id="rId3"/>
    <p:sldId id="257" r:id="rId4"/>
    <p:sldId id="258" r:id="rId5"/>
    <p:sldId id="260" r:id="rId6"/>
    <p:sldId id="262" r:id="rId7"/>
    <p:sldId id="261" r:id="rId8"/>
    <p:sldId id="263" r:id="rId9"/>
    <p:sldId id="270"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A621FC7-AE5C-4FB3-B098-ABA463779E7C}" type="datetimeFigureOut">
              <a:rPr lang="en-GB" smtClean="0"/>
              <a:t>26/01/2015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1BEBB8-41D6-4AF3-A4A6-C27ADDA45223}"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730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21FC7-AE5C-4FB3-B098-ABA463779E7C}" type="datetimeFigureOut">
              <a:rPr lang="en-GB" smtClean="0"/>
              <a:t>26/01/2015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73645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21FC7-AE5C-4FB3-B098-ABA463779E7C}" type="datetimeFigureOut">
              <a:rPr lang="en-GB" smtClean="0"/>
              <a:t>26/01/2015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368827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21FC7-AE5C-4FB3-B098-ABA463779E7C}" type="datetimeFigureOut">
              <a:rPr lang="en-GB" smtClean="0"/>
              <a:t>26/01/2015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12841333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21FC7-AE5C-4FB3-B098-ABA463779E7C}" type="datetimeFigureOut">
              <a:rPr lang="en-GB" smtClean="0"/>
              <a:t>26/01/2015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BEBB8-41D6-4AF3-A4A6-C27ADDA45223}"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7587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621FC7-AE5C-4FB3-B098-ABA463779E7C}" type="datetimeFigureOut">
              <a:rPr lang="en-GB" smtClean="0"/>
              <a:t>26/01/2015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16704681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621FC7-AE5C-4FB3-B098-ABA463779E7C}" type="datetimeFigureOut">
              <a:rPr lang="en-GB" smtClean="0"/>
              <a:t>26/01/2015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404682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621FC7-AE5C-4FB3-B098-ABA463779E7C}" type="datetimeFigureOut">
              <a:rPr lang="en-GB" smtClean="0"/>
              <a:t>26/01/2015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324582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21FC7-AE5C-4FB3-B098-ABA463779E7C}" type="datetimeFigureOut">
              <a:rPr lang="en-GB" smtClean="0"/>
              <a:t>26/01/2015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362093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21FC7-AE5C-4FB3-B098-ABA463779E7C}" type="datetimeFigureOut">
              <a:rPr lang="en-GB" smtClean="0"/>
              <a:t>26/01/2015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271564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21FC7-AE5C-4FB3-B098-ABA463779E7C}" type="datetimeFigureOut">
              <a:rPr lang="en-GB" smtClean="0"/>
              <a:t>26/01/2015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1BEBB8-41D6-4AF3-A4A6-C27ADDA45223}" type="slidenum">
              <a:rPr lang="en-GB" smtClean="0"/>
              <a:t>‹#›</a:t>
            </a:fld>
            <a:endParaRPr lang="en-GB"/>
          </a:p>
        </p:txBody>
      </p:sp>
    </p:spTree>
    <p:extLst>
      <p:ext uri="{BB962C8B-B14F-4D97-AF65-F5344CB8AC3E}">
        <p14:creationId xmlns:p14="http://schemas.microsoft.com/office/powerpoint/2010/main" val="315620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1A621FC7-AE5C-4FB3-B098-ABA463779E7C}" type="datetimeFigureOut">
              <a:rPr lang="en-GB" smtClean="0"/>
              <a:t>26/01/2015</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A01BEBB8-41D6-4AF3-A4A6-C27ADDA45223}" type="slidenum">
              <a:rPr lang="en-GB" smtClean="0"/>
              <a:t>‹#›</a:t>
            </a:fld>
            <a:endParaRPr lang="en-GB"/>
          </a:p>
        </p:txBody>
      </p:sp>
      <p:pic>
        <p:nvPicPr>
          <p:cNvPr id="8" name="Picture 7"/>
          <p:cNvPicPr>
            <a:picLocks noChangeAspect="1"/>
          </p:cNvPicPr>
          <p:nvPr/>
        </p:nvPicPr>
        <p:blipFill rotWithShape="1">
          <a:blip r:embed="rId13"/>
          <a:srcRect l="7326" t="12222" r="88814" b="76349"/>
          <a:stretch/>
        </p:blipFill>
        <p:spPr>
          <a:xfrm>
            <a:off x="182880" y="120733"/>
            <a:ext cx="910914" cy="886295"/>
          </a:xfrm>
          <a:prstGeom prst="rect">
            <a:avLst/>
          </a:prstGeom>
        </p:spPr>
      </p:pic>
    </p:spTree>
    <p:extLst>
      <p:ext uri="{BB962C8B-B14F-4D97-AF65-F5344CB8AC3E}">
        <p14:creationId xmlns:p14="http://schemas.microsoft.com/office/powerpoint/2010/main" val="292003842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Draw a Ring, Bus and Star network.</a:t>
            </a:r>
            <a:endParaRPr lang="en-GB" dirty="0"/>
          </a:p>
        </p:txBody>
      </p:sp>
      <p:sp>
        <p:nvSpPr>
          <p:cNvPr id="3" name="Content Placeholder 2"/>
          <p:cNvSpPr>
            <a:spLocks noGrp="1"/>
          </p:cNvSpPr>
          <p:nvPr>
            <p:ph idx="1"/>
          </p:nvPr>
        </p:nvSpPr>
        <p:spPr/>
        <p:txBody>
          <a:bodyPr/>
          <a:lstStyle/>
          <a:p>
            <a:r>
              <a:rPr lang="en-GB" dirty="0" smtClean="0"/>
              <a:t>In pairs/groups, draw what you think a ring, bus and star network looks like.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 Network</a:t>
            </a:r>
            <a:endParaRPr lang="en-GB" dirty="0"/>
          </a:p>
        </p:txBody>
      </p:sp>
      <p:sp>
        <p:nvSpPr>
          <p:cNvPr id="3" name="Content Placeholder 2"/>
          <p:cNvSpPr>
            <a:spLocks noGrp="1"/>
          </p:cNvSpPr>
          <p:nvPr>
            <p:ph idx="1"/>
          </p:nvPr>
        </p:nvSpPr>
        <p:spPr/>
        <p:txBody>
          <a:bodyPr/>
          <a:lstStyle/>
          <a:p>
            <a:endParaRPr lang="en-GB"/>
          </a:p>
        </p:txBody>
      </p:sp>
      <p:pic>
        <p:nvPicPr>
          <p:cNvPr id="4" name="Picture 3" descr="bus network topology"/>
          <p:cNvPicPr/>
          <p:nvPr/>
        </p:nvPicPr>
        <p:blipFill>
          <a:blip r:embed="rId2" cstate="print"/>
          <a:srcRect/>
          <a:stretch>
            <a:fillRect/>
          </a:stretch>
        </p:blipFill>
        <p:spPr bwMode="auto">
          <a:xfrm>
            <a:off x="1259632" y="1844824"/>
            <a:ext cx="6984776"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 Network</a:t>
            </a:r>
            <a:endParaRPr lang="en-GB" dirty="0"/>
          </a:p>
        </p:txBody>
      </p:sp>
      <p:sp>
        <p:nvSpPr>
          <p:cNvPr id="3" name="Content Placeholder 2"/>
          <p:cNvSpPr>
            <a:spLocks noGrp="1"/>
          </p:cNvSpPr>
          <p:nvPr>
            <p:ph idx="1"/>
          </p:nvPr>
        </p:nvSpPr>
        <p:spPr/>
        <p:txBody>
          <a:bodyPr/>
          <a:lstStyle/>
          <a:p>
            <a:r>
              <a:rPr lang="en-GB" dirty="0" smtClean="0"/>
              <a:t>This is one method of connecting computers together and is the simplest one to connect together.</a:t>
            </a:r>
          </a:p>
          <a:p>
            <a:r>
              <a:rPr lang="en-GB" dirty="0" smtClean="0"/>
              <a:t>A single cable joins all of the workstations, printer, file server and other components together. At each end of the bus is a 'terminator'. This is a piece of hardware which prevents signals bouncing back and forth (echoes). </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buNone/>
            </a:pPr>
            <a:r>
              <a:rPr lang="en-GB" b="1" dirty="0" smtClean="0"/>
              <a:t>Advantages</a:t>
            </a:r>
          </a:p>
          <a:p>
            <a:pPr>
              <a:buNone/>
            </a:pPr>
            <a:endParaRPr lang="en-GB" b="1" dirty="0" smtClean="0"/>
          </a:p>
          <a:p>
            <a:pPr lvl="0"/>
            <a:r>
              <a:rPr lang="en-GB" dirty="0" smtClean="0"/>
              <a:t>Easy to install </a:t>
            </a:r>
          </a:p>
          <a:p>
            <a:pPr lvl="0"/>
            <a:r>
              <a:rPr lang="en-GB" dirty="0" smtClean="0"/>
              <a:t>Easy to add extra workstations </a:t>
            </a:r>
          </a:p>
          <a:p>
            <a:pPr lvl="0"/>
            <a:r>
              <a:rPr lang="en-GB" dirty="0" smtClean="0"/>
              <a:t>Uses less cable than a Star network </a:t>
            </a:r>
          </a:p>
          <a:p>
            <a:pPr lvl="0"/>
            <a:r>
              <a:rPr lang="en-GB" dirty="0" smtClean="0"/>
              <a:t>Best choice for temporary networks </a:t>
            </a:r>
          </a:p>
          <a:p>
            <a:pPr lvl="0"/>
            <a:endParaRPr lang="en-GB" dirty="0" smtClean="0"/>
          </a:p>
          <a:p>
            <a:pPr>
              <a:buNone/>
            </a:pPr>
            <a:r>
              <a:rPr lang="en-GB" b="1" dirty="0" smtClean="0"/>
              <a:t>Disadvantages</a:t>
            </a:r>
          </a:p>
          <a:p>
            <a:pPr lvl="0"/>
            <a:r>
              <a:rPr lang="en-GB" dirty="0" smtClean="0"/>
              <a:t>If there is a problem with the central cable/backbone, the entire network stops working </a:t>
            </a:r>
          </a:p>
          <a:p>
            <a:pPr lvl="0"/>
            <a:r>
              <a:rPr lang="en-GB" dirty="0" smtClean="0"/>
              <a:t>If there are a lot of workstations on the network, data can travel slowly. </a:t>
            </a:r>
          </a:p>
          <a:p>
            <a:pPr lvl="0"/>
            <a:r>
              <a:rPr lang="en-GB" dirty="0" smtClean="0"/>
              <a:t>Data collisions can happen as the network becomes busy </a:t>
            </a:r>
          </a:p>
          <a:p>
            <a:pPr lvl="0"/>
            <a:r>
              <a:rPr lang="en-GB" dirty="0" smtClean="0"/>
              <a:t>Low security - every workstation can see all of the data in the network </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 Network</a:t>
            </a:r>
            <a:endParaRPr lang="en-GB" dirty="0"/>
          </a:p>
        </p:txBody>
      </p:sp>
      <p:sp>
        <p:nvSpPr>
          <p:cNvPr id="3" name="Content Placeholder 2"/>
          <p:cNvSpPr>
            <a:spLocks noGrp="1"/>
          </p:cNvSpPr>
          <p:nvPr>
            <p:ph idx="1"/>
          </p:nvPr>
        </p:nvSpPr>
        <p:spPr/>
        <p:txBody>
          <a:bodyPr/>
          <a:lstStyle/>
          <a:p>
            <a:endParaRPr lang="en-GB"/>
          </a:p>
        </p:txBody>
      </p:sp>
      <p:pic>
        <p:nvPicPr>
          <p:cNvPr id="4" name="Picture 3" descr="star network"/>
          <p:cNvPicPr/>
          <p:nvPr/>
        </p:nvPicPr>
        <p:blipFill>
          <a:blip r:embed="rId2" cstate="print"/>
          <a:srcRect/>
          <a:stretch>
            <a:fillRect/>
          </a:stretch>
        </p:blipFill>
        <p:spPr bwMode="auto">
          <a:xfrm>
            <a:off x="2411760" y="1844824"/>
            <a:ext cx="4752528"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 Network</a:t>
            </a:r>
            <a:endParaRPr lang="en-GB" dirty="0"/>
          </a:p>
        </p:txBody>
      </p:sp>
      <p:sp>
        <p:nvSpPr>
          <p:cNvPr id="3" name="Content Placeholder 2"/>
          <p:cNvSpPr>
            <a:spLocks noGrp="1"/>
          </p:cNvSpPr>
          <p:nvPr>
            <p:ph idx="1"/>
          </p:nvPr>
        </p:nvSpPr>
        <p:spPr/>
        <p:txBody>
          <a:bodyPr/>
          <a:lstStyle/>
          <a:p>
            <a:r>
              <a:rPr lang="en-GB" dirty="0" smtClean="0"/>
              <a:t>In a star network layout, each workstation is connected by its own cable directly to the server. Star networks are usually the layout of choice in schools and offices because they tend to be the most reliable of the topologies. </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buNone/>
            </a:pPr>
            <a:r>
              <a:rPr lang="en-GB" dirty="0" smtClean="0"/>
              <a:t>Advantages of star </a:t>
            </a:r>
          </a:p>
          <a:p>
            <a:pPr lvl="0"/>
            <a:r>
              <a:rPr lang="en-GB" dirty="0" smtClean="0"/>
              <a:t>Fault tolerant – if one of the cables fails, then the other computers can still be used</a:t>
            </a:r>
          </a:p>
          <a:p>
            <a:pPr lvl="0"/>
            <a:r>
              <a:rPr lang="en-GB" dirty="0" smtClean="0"/>
              <a:t>Load tolerant – extra computers can be added without much loss in performance because all computers have their own path to the server </a:t>
            </a:r>
          </a:p>
          <a:p>
            <a:pPr lvl="0"/>
            <a:r>
              <a:rPr lang="en-GB" dirty="0" smtClean="0"/>
              <a:t>Easy to add extra computers – extra computers can be added without disturbing the </a:t>
            </a:r>
          </a:p>
          <a:p>
            <a:pPr>
              <a:buNone/>
            </a:pPr>
            <a:endParaRPr lang="en-GB" dirty="0" smtClean="0"/>
          </a:p>
          <a:p>
            <a:pPr>
              <a:buNone/>
            </a:pPr>
            <a:r>
              <a:rPr lang="en-GB" dirty="0" smtClean="0"/>
              <a:t>Disadvantages of star </a:t>
            </a:r>
          </a:p>
          <a:p>
            <a:pPr lvl="0"/>
            <a:r>
              <a:rPr lang="en-GB" dirty="0" smtClean="0"/>
              <a:t>Higher cost – the large amount of cabling needed makes it more expensive </a:t>
            </a:r>
          </a:p>
          <a:p>
            <a:pPr lvl="0"/>
            <a:r>
              <a:rPr lang="en-GB" dirty="0" smtClean="0"/>
              <a:t>Dependence on the central server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Network Topologies</a:t>
            </a:r>
            <a:endParaRPr lang="en-GB" dirty="0"/>
          </a:p>
        </p:txBody>
      </p:sp>
      <p:sp>
        <p:nvSpPr>
          <p:cNvPr id="3" name="Subtitle 2"/>
          <p:cNvSpPr>
            <a:spLocks noGrp="1"/>
          </p:cNvSpPr>
          <p:nvPr>
            <p:ph type="subTitle" idx="1"/>
          </p:nvPr>
        </p:nvSpPr>
        <p:spPr/>
        <p:txBody>
          <a:bodyPr/>
          <a:lstStyle/>
          <a:p>
            <a:r>
              <a:rPr lang="en-GB" dirty="0" smtClean="0"/>
              <a:t>Networks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a:buNone/>
            </a:pPr>
            <a:r>
              <a:rPr lang="en-GB" dirty="0" smtClean="0"/>
              <a:t>Candidates should understand:</a:t>
            </a:r>
          </a:p>
          <a:p>
            <a:pPr>
              <a:buNone/>
            </a:pPr>
            <a:endParaRPr lang="en-GB" dirty="0" smtClean="0"/>
          </a:p>
          <a:p>
            <a:pPr>
              <a:buFontTx/>
              <a:buChar char="-"/>
            </a:pPr>
            <a:r>
              <a:rPr lang="en-GB" dirty="0" smtClean="0"/>
              <a:t>What a topology is.</a:t>
            </a:r>
          </a:p>
          <a:p>
            <a:pPr>
              <a:buFontTx/>
              <a:buChar char="-"/>
            </a:pPr>
            <a:r>
              <a:rPr lang="en-GB" dirty="0" smtClean="0"/>
              <a:t>The Bus, Ring and Star topologies</a:t>
            </a:r>
          </a:p>
          <a:p>
            <a:pPr>
              <a:buFontTx/>
              <a:buChar char="-"/>
            </a:pPr>
            <a:r>
              <a:rPr lang="en-GB" dirty="0" smtClean="0"/>
              <a:t>The advantages and disadvantages of each topology</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topology?</a:t>
            </a:r>
            <a:endParaRPr lang="en-GB" dirty="0"/>
          </a:p>
        </p:txBody>
      </p:sp>
      <p:sp>
        <p:nvSpPr>
          <p:cNvPr id="3" name="Content Placeholder 2"/>
          <p:cNvSpPr>
            <a:spLocks noGrp="1"/>
          </p:cNvSpPr>
          <p:nvPr>
            <p:ph idx="1"/>
          </p:nvPr>
        </p:nvSpPr>
        <p:spPr>
          <a:xfrm>
            <a:off x="457200" y="1628800"/>
            <a:ext cx="8229600" cy="4528160"/>
          </a:xfrm>
        </p:spPr>
        <p:txBody>
          <a:bodyPr/>
          <a:lstStyle/>
          <a:p>
            <a:r>
              <a:rPr lang="en-US" dirty="0" smtClean="0"/>
              <a:t>Physical configuration/layout of how a network is connected/linked together</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 Ring and Star</a:t>
            </a:r>
            <a:endParaRPr lang="en-GB" dirty="0"/>
          </a:p>
        </p:txBody>
      </p:sp>
      <p:sp>
        <p:nvSpPr>
          <p:cNvPr id="3" name="Content Placeholder 2"/>
          <p:cNvSpPr>
            <a:spLocks noGrp="1"/>
          </p:cNvSpPr>
          <p:nvPr>
            <p:ph idx="1"/>
          </p:nvPr>
        </p:nvSpPr>
        <p:spPr>
          <a:xfrm>
            <a:off x="457200" y="1412776"/>
            <a:ext cx="8229600" cy="4744184"/>
          </a:xfrm>
        </p:spPr>
        <p:txBody>
          <a:bodyPr/>
          <a:lstStyle/>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Ring Network</a:t>
            </a:r>
            <a:endParaRPr lang="en-GB" dirty="0"/>
          </a:p>
        </p:txBody>
      </p:sp>
      <p:pic>
        <p:nvPicPr>
          <p:cNvPr id="4" name="Picture 3" descr="ring topology"/>
          <p:cNvPicPr/>
          <p:nvPr/>
        </p:nvPicPr>
        <p:blipFill>
          <a:blip r:embed="rId2" cstate="print"/>
          <a:srcRect/>
          <a:stretch>
            <a:fillRect/>
          </a:stretch>
        </p:blipFill>
        <p:spPr bwMode="auto">
          <a:xfrm>
            <a:off x="2411760" y="1700808"/>
            <a:ext cx="3960440" cy="3816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Ring Network</a:t>
            </a:r>
            <a:endParaRPr lang="en-GB" dirty="0"/>
          </a:p>
        </p:txBody>
      </p:sp>
      <p:sp>
        <p:nvSpPr>
          <p:cNvPr id="3" name="Content Placeholder 2"/>
          <p:cNvSpPr>
            <a:spLocks noGrp="1"/>
          </p:cNvSpPr>
          <p:nvPr>
            <p:ph idx="1"/>
          </p:nvPr>
        </p:nvSpPr>
        <p:spPr>
          <a:xfrm>
            <a:off x="467544" y="1340768"/>
            <a:ext cx="8229600" cy="4937760"/>
          </a:xfrm>
        </p:spPr>
        <p:txBody>
          <a:bodyPr/>
          <a:lstStyle/>
          <a:p>
            <a:r>
              <a:rPr lang="en-GB" dirty="0" smtClean="0"/>
              <a:t>In a ring network layout, all of the computers are connected to one another in a circle. The data passes from one computer to the next one and then all the way around the ring layout until it reaches the destination computer. </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GB" dirty="0" smtClean="0"/>
              <a:t>Advantages of ring </a:t>
            </a:r>
          </a:p>
          <a:p>
            <a:pPr>
              <a:buNone/>
            </a:pPr>
            <a:endParaRPr lang="en-GB" dirty="0" smtClean="0"/>
          </a:p>
          <a:p>
            <a:pPr lvl="0"/>
            <a:r>
              <a:rPr lang="en-GB" dirty="0" smtClean="0"/>
              <a:t>Network not dependant on central computer </a:t>
            </a:r>
          </a:p>
          <a:p>
            <a:pPr lvl="0"/>
            <a:r>
              <a:rPr lang="en-GB" dirty="0" smtClean="0"/>
              <a:t>Each computer has the same access as the others so no one computer can hog the network </a:t>
            </a:r>
          </a:p>
          <a:p>
            <a:pPr lvl="0"/>
            <a:endParaRPr lang="en-GB" dirty="0" smtClean="0"/>
          </a:p>
          <a:p>
            <a:pPr>
              <a:buNone/>
            </a:pPr>
            <a:r>
              <a:rPr lang="en-GB" dirty="0" smtClean="0"/>
              <a:t>Disadvantages of ring </a:t>
            </a:r>
          </a:p>
          <a:p>
            <a:pPr>
              <a:buNone/>
            </a:pPr>
            <a:endParaRPr lang="en-GB" dirty="0" smtClean="0"/>
          </a:p>
          <a:p>
            <a:pPr lvl="0"/>
            <a:r>
              <a:rPr lang="en-GB" dirty="0" smtClean="0"/>
              <a:t>If there is a break in the connection then the whole network fails </a:t>
            </a:r>
          </a:p>
          <a:p>
            <a:pPr lvl="0"/>
            <a:r>
              <a:rPr lang="en-GB" dirty="0" smtClean="0"/>
              <a:t>Faults are difficult to locate </a:t>
            </a:r>
          </a:p>
          <a:p>
            <a:pPr lvl="0"/>
            <a:r>
              <a:rPr lang="en-GB" dirty="0" smtClean="0"/>
              <a:t>It is impossible to keep the network running whilst equipment is added or removed </a:t>
            </a:r>
          </a:p>
          <a:p>
            <a:pPr lvl="0"/>
            <a:r>
              <a:rPr lang="en-GB" dirty="0" smtClean="0"/>
              <a:t>because there is only one path for the data to follow </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a:buNone/>
            </a:pPr>
            <a:r>
              <a:rPr lang="en-GB" dirty="0" smtClean="0"/>
              <a:t>Candidates should understand:</a:t>
            </a:r>
          </a:p>
          <a:p>
            <a:pPr>
              <a:buNone/>
            </a:pPr>
            <a:endParaRPr lang="en-GB" dirty="0" smtClean="0"/>
          </a:p>
          <a:p>
            <a:pPr>
              <a:buFontTx/>
              <a:buChar char="-"/>
            </a:pPr>
            <a:r>
              <a:rPr lang="en-GB" dirty="0" smtClean="0"/>
              <a:t>What a topology is.</a:t>
            </a:r>
          </a:p>
          <a:p>
            <a:pPr>
              <a:buFontTx/>
              <a:buChar char="-"/>
            </a:pPr>
            <a:r>
              <a:rPr lang="en-GB" dirty="0" smtClean="0"/>
              <a:t>The Bus, Ring and Star topologies</a:t>
            </a:r>
          </a:p>
          <a:p>
            <a:pPr>
              <a:buFontTx/>
              <a:buChar char="-"/>
            </a:pPr>
            <a:r>
              <a:rPr lang="en-GB" dirty="0" smtClean="0"/>
              <a:t>The advantages and disadvantages of each topology</a:t>
            </a:r>
            <a:endParaRPr lang="en-GB" dirty="0"/>
          </a:p>
        </p:txBody>
      </p:sp>
    </p:spTree>
  </p:cSld>
  <p:clrMapOvr>
    <a:masterClrMapping/>
  </p:clrMapOvr>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YBG</Template>
  <TotalTime>26</TotalTime>
  <Words>486</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Corbel</vt:lpstr>
      <vt:lpstr>YBG</vt:lpstr>
      <vt:lpstr>Draw a Ring, Bus and Star network.</vt:lpstr>
      <vt:lpstr>Network Topologies</vt:lpstr>
      <vt:lpstr>Lesson Objectives</vt:lpstr>
      <vt:lpstr>What is a topology?</vt:lpstr>
      <vt:lpstr>Bus, Ring and Star</vt:lpstr>
      <vt:lpstr>Ring Network</vt:lpstr>
      <vt:lpstr>Ring Network</vt:lpstr>
      <vt:lpstr>PowerPoint Presentation</vt:lpstr>
      <vt:lpstr>Lesson Objectives</vt:lpstr>
      <vt:lpstr>Bus Network</vt:lpstr>
      <vt:lpstr>Bus Network</vt:lpstr>
      <vt:lpstr>PowerPoint Presentation</vt:lpstr>
      <vt:lpstr>Star Network</vt:lpstr>
      <vt:lpstr>Star Network</vt:lpstr>
      <vt:lpstr>PowerPoint Presentation</vt:lpstr>
    </vt:vector>
  </TitlesOfParts>
  <Company>Ysgol Bro Gwaun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Topologies</dc:title>
  <dc:creator>dlynch</dc:creator>
  <cp:lastModifiedBy>Declan Lynch</cp:lastModifiedBy>
  <cp:revision>4</cp:revision>
  <dcterms:created xsi:type="dcterms:W3CDTF">2014-06-19T10:29:03Z</dcterms:created>
  <dcterms:modified xsi:type="dcterms:W3CDTF">2015-01-26T11:48:06Z</dcterms:modified>
</cp:coreProperties>
</file>