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06" r:id="rId2"/>
  </p:sldMasterIdLst>
  <p:notesMasterIdLst>
    <p:notesMasterId r:id="rId22"/>
  </p:notesMasterIdLst>
  <p:handoutMasterIdLst>
    <p:handoutMasterId r:id="rId23"/>
  </p:handoutMasterIdLst>
  <p:sldIdLst>
    <p:sldId id="257" r:id="rId3"/>
    <p:sldId id="256" r:id="rId4"/>
    <p:sldId id="259" r:id="rId5"/>
    <p:sldId id="262" r:id="rId6"/>
    <p:sldId id="272" r:id="rId7"/>
    <p:sldId id="263" r:id="rId8"/>
    <p:sldId id="275" r:id="rId9"/>
    <p:sldId id="267" r:id="rId10"/>
    <p:sldId id="264" r:id="rId11"/>
    <p:sldId id="266" r:id="rId12"/>
    <p:sldId id="265" r:id="rId13"/>
    <p:sldId id="274" r:id="rId14"/>
    <p:sldId id="276" r:id="rId15"/>
    <p:sldId id="260" r:id="rId16"/>
    <p:sldId id="261" r:id="rId17"/>
    <p:sldId id="268" r:id="rId18"/>
    <p:sldId id="270" r:id="rId19"/>
    <p:sldId id="269" r:id="rId20"/>
    <p:sldId id="273" r:id="rId2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60"/>
  </p:normalViewPr>
  <p:slideViewPr>
    <p:cSldViewPr>
      <p:cViewPr varScale="1">
        <p:scale>
          <a:sx n="103" d="100"/>
          <a:sy n="103" d="100"/>
        </p:scale>
        <p:origin x="24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3B574C-5BD7-41E0-AFBE-92704A54B999}" type="datetimeFigureOut">
              <a:rPr lang="en-GB" smtClean="0"/>
              <a:pPr/>
              <a:t>26/01/2015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7ADB02-54F4-4C0B-AA8D-D0B569370B7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4231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2447E72A-D913-4DC2-9E0A-E520CE8FCC86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5D78FC6-CE17-4259-A63C-DDFC12E048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979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609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ctr"/>
            <a:fld id="{743653DA-8BF4-4869-96FE-9BCF43372D46}" type="datetime8">
              <a:rPr lang="en-US" smtClean="0"/>
              <a:pPr algn="ctr"/>
              <a:t>1/26/2015 11:48 AM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AC53DF-4216-466D-99A7-94400E6C2A25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97346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1/26/2015 11:48 AM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559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1/26/2015 11:48 AM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7345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CC0C8-36B8-442A-833D-B6AACE86BB77}" type="datetime8">
              <a:rPr lang="en-US" smtClean="0"/>
              <a:pPr/>
              <a:t>1/26/2015 11:48 AM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8" name="Picture 7" descr="sm_penci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12648" y="1755648"/>
            <a:ext cx="1615307" cy="2145615"/>
          </a:xfrm>
          <a:prstGeom prst="rect">
            <a:avLst/>
          </a:prstGeom>
          <a:ln w="50800" cap="sq" cmpd="dbl">
            <a:solidFill>
              <a:schemeClr val="accent2"/>
            </a:solidFill>
            <a:miter lim="800000"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u="sng" baseline="0">
                <a:solidFill>
                  <a:schemeClr val="accent1">
                    <a:lumMod val="75000"/>
                  </a:schemeClr>
                </a:solidFill>
                <a:uFill>
                  <a:solidFill>
                    <a:schemeClr val="accent2"/>
                  </a:solidFill>
                </a:u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9108-AC8D-4212-9283-60D9E99BF07A}" type="datetime8">
              <a:rPr lang="en-US" smtClean="0"/>
              <a:pPr/>
              <a:t>1/26/2015 11:48 AM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915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ED3D3-6235-4F4C-B439-DF277FB555A7}" type="datetime8">
              <a:rPr lang="en-US" smtClean="0"/>
              <a:pPr/>
              <a:t>1/26/2015 11:48 AM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400" dirty="0">
              <a:solidFill>
                <a:srgbClr val="FFFFFF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64986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15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135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2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2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15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135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2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2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F1E3E-4B2F-4895-B65E-28B2E64F39F6}" type="datetime8">
              <a:rPr lang="en-US" smtClean="0"/>
              <a:pPr/>
              <a:t>1/26/2015 11:48 AM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1965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85435-8225-4333-BFFA-0096413F0D76}" type="datetime8">
              <a:rPr lang="en-US" smtClean="0"/>
              <a:pPr/>
              <a:t>1/26/2015 11:48 AM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565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C494-2A87-468C-A21B-CB14FB9ABB00}" type="datetime8">
              <a:rPr lang="en-US" smtClean="0"/>
              <a:pPr/>
              <a:t>1/26/2015 11:48 AM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445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0FA0-5B31-4864-A2BB-719EA5A679C6}" type="datetime8">
              <a:rPr lang="en-US" smtClean="0"/>
              <a:pPr/>
              <a:t>1/26/2015 11:48 AM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939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1/26/2015 11:48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737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20EC5-AC53-4169-941E-EDF10CD23748}" type="datetime8">
              <a:rPr lang="en-US" smtClean="0"/>
              <a:pPr/>
              <a:t>1/26/2015 11:48 AM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75274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1/26/2015 11:48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4"/>
          <a:srcRect l="7326" t="12222" r="88814" b="76349"/>
          <a:stretch/>
        </p:blipFill>
        <p:spPr>
          <a:xfrm>
            <a:off x="182880" y="120733"/>
            <a:ext cx="910914" cy="886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826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02" r:id="rId12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 (June 2011)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Explain two methods by which someone could find a website on the internet. [4]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Google Advanced Search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t="12081" r="37445" b="49663"/>
          <a:stretch>
            <a:fillRect/>
          </a:stretch>
        </p:blipFill>
        <p:spPr bwMode="auto">
          <a:xfrm>
            <a:off x="251520" y="1772816"/>
            <a:ext cx="8683777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Hyperlink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</a:t>
            </a:r>
            <a:r>
              <a:rPr lang="en-GB" u="sng" dirty="0" smtClean="0">
                <a:solidFill>
                  <a:srgbClr val="0000FF"/>
                </a:solidFill>
              </a:rPr>
              <a:t>hyperlink</a:t>
            </a:r>
            <a:r>
              <a:rPr lang="en-GB" dirty="0" smtClean="0">
                <a:solidFill>
                  <a:srgbClr val="0000FF"/>
                </a:solidFill>
              </a:rPr>
              <a:t> </a:t>
            </a:r>
            <a:r>
              <a:rPr lang="en-GB" dirty="0" smtClean="0"/>
              <a:t>is a type of button, which when clicked takes you from one page in a website, to a different page or a different website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You can surf </a:t>
            </a:r>
            <a:r>
              <a:rPr lang="en-GB" dirty="0"/>
              <a:t>the Internet by following hyperlinks, </a:t>
            </a:r>
            <a:r>
              <a:rPr lang="en-GB" dirty="0" smtClean="0"/>
              <a:t>by clicking </a:t>
            </a:r>
            <a:r>
              <a:rPr lang="en-GB" dirty="0"/>
              <a:t>on a link to move from one area of interest to another. 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(15 minutes)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Go to:</a:t>
            </a:r>
          </a:p>
          <a:p>
            <a:pPr lvl="2"/>
            <a:r>
              <a:rPr lang="en-GB" dirty="0" smtClean="0"/>
              <a:t>Pupil Resources -&gt; ICT </a:t>
            </a:r>
            <a:r>
              <a:rPr lang="en-GB" dirty="0" err="1" smtClean="0"/>
              <a:t>Deptartment</a:t>
            </a:r>
            <a:r>
              <a:rPr lang="en-GB" dirty="0" smtClean="0"/>
              <a:t> -&gt; A Level ICT 2012 -&gt; Efficient </a:t>
            </a:r>
            <a:r>
              <a:rPr lang="en-GB" dirty="0" err="1" smtClean="0"/>
              <a:t>Search.xlms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078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Recap of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methods did you use to access this information?</a:t>
            </a: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Revisiting the starter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Explain two methods by which someone could find a website on the internet. [4]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Answer (choose 2 of three)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Use of a search engine to enter key words to find the information you require (Boolean Operators).</a:t>
            </a:r>
          </a:p>
          <a:p>
            <a:r>
              <a:rPr lang="en-GB" dirty="0" smtClean="0"/>
              <a:t>Use the Uniform Resource Locator (URL), if you know the web address (URL) of a site you can simply type/enter it in. If you do not know the address of the sites of interest.</a:t>
            </a:r>
          </a:p>
          <a:p>
            <a:r>
              <a:rPr lang="en-GB" dirty="0" smtClean="0"/>
              <a:t>Surf the Internet by following hyperlinks, click on a link to move from one area of interest to another.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Further Variations – January 2011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Define and explain how the following can be used to access information on the internet.</a:t>
            </a:r>
          </a:p>
          <a:p>
            <a:endParaRPr lang="en-GB" dirty="0"/>
          </a:p>
          <a:p>
            <a:pPr lvl="1"/>
            <a:r>
              <a:rPr lang="en-GB" dirty="0" smtClean="0"/>
              <a:t>URL (Uniform Resource Locator)		[2]</a:t>
            </a:r>
          </a:p>
          <a:p>
            <a:pPr lvl="1"/>
            <a:r>
              <a:rPr lang="en-GB" dirty="0" smtClean="0"/>
              <a:t>Boolean search 					[2]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965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Answers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URL</a:t>
            </a:r>
          </a:p>
          <a:p>
            <a:pPr lvl="1"/>
            <a:r>
              <a:rPr lang="en-GB" dirty="0"/>
              <a:t>URL (Universal Resource Locator) is </a:t>
            </a:r>
            <a:r>
              <a:rPr lang="en-GB" dirty="0" smtClean="0"/>
              <a:t>the unique web </a:t>
            </a:r>
            <a:r>
              <a:rPr lang="en-GB" dirty="0"/>
              <a:t>address of a site </a:t>
            </a:r>
            <a:r>
              <a:rPr lang="en-GB" dirty="0" smtClean="0"/>
              <a:t>on the </a:t>
            </a:r>
            <a:r>
              <a:rPr lang="en-GB" dirty="0"/>
              <a:t>Internet. </a:t>
            </a:r>
          </a:p>
          <a:p>
            <a:pPr lvl="1"/>
            <a:r>
              <a:rPr lang="en-GB" dirty="0"/>
              <a:t>You simply type it in </a:t>
            </a:r>
            <a:r>
              <a:rPr lang="en-GB" dirty="0" smtClean="0"/>
              <a:t>to </a:t>
            </a:r>
            <a:r>
              <a:rPr lang="en-GB" dirty="0"/>
              <a:t>go directly to the website you want. 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Boolean Search (Explain one and explain how it is used)</a:t>
            </a:r>
          </a:p>
          <a:p>
            <a:pPr lvl="1"/>
            <a:r>
              <a:rPr lang="en-GB" dirty="0"/>
              <a:t>Using AND narrows a search by combining terms; it will retrieve documents that use both the </a:t>
            </a:r>
            <a:r>
              <a:rPr lang="en-GB" dirty="0" smtClean="0"/>
              <a:t>search </a:t>
            </a:r>
            <a:r>
              <a:rPr lang="en-GB" dirty="0"/>
              <a:t>terms you </a:t>
            </a:r>
            <a:r>
              <a:rPr lang="en-GB" dirty="0" smtClean="0"/>
              <a:t>specify</a:t>
            </a:r>
          </a:p>
          <a:p>
            <a:pPr lvl="1"/>
            <a:r>
              <a:rPr lang="en-GB" dirty="0" smtClean="0"/>
              <a:t>Using </a:t>
            </a:r>
            <a:r>
              <a:rPr lang="en-GB" dirty="0"/>
              <a:t>OR broadens a search to include results that contain either of the words you type </a:t>
            </a:r>
            <a:r>
              <a:rPr lang="en-GB" dirty="0" smtClean="0"/>
              <a:t>in</a:t>
            </a:r>
          </a:p>
          <a:p>
            <a:pPr lvl="1"/>
            <a:r>
              <a:rPr lang="en-GB" dirty="0" smtClean="0"/>
              <a:t>Using NOT will narrow a search by excluding certain search terms</a:t>
            </a:r>
          </a:p>
          <a:p>
            <a:pPr lvl="1"/>
            <a:r>
              <a:rPr lang="en-GB" dirty="0" smtClean="0"/>
              <a:t>It </a:t>
            </a:r>
            <a:r>
              <a:rPr lang="en-GB" dirty="0"/>
              <a:t>helps save time searching for information as it helps you narrow down a search. </a:t>
            </a:r>
          </a:p>
          <a:p>
            <a:pPr marL="365760" lvl="1" indent="0">
              <a:buNone/>
            </a:pPr>
            <a:endParaRPr lang="en-GB" dirty="0"/>
          </a:p>
          <a:p>
            <a:pPr lvl="1"/>
            <a:r>
              <a:rPr lang="en-GB" dirty="0" smtClean="0"/>
              <a:t>A </a:t>
            </a:r>
            <a:r>
              <a:rPr lang="en-GB" dirty="0"/>
              <a:t>Boolean search allows you to combine words and phrases using the words AND, </a:t>
            </a:r>
            <a:r>
              <a:rPr lang="en-GB" dirty="0" smtClean="0"/>
              <a:t>OR and NOT to </a:t>
            </a:r>
            <a:r>
              <a:rPr lang="en-GB" dirty="0"/>
              <a:t>limit, widen, or define your search.</a:t>
            </a:r>
          </a:p>
        </p:txBody>
      </p:sp>
    </p:spTree>
    <p:extLst>
      <p:ext uri="{BB962C8B-B14F-4D97-AF65-F5344CB8AC3E}">
        <p14:creationId xmlns:p14="http://schemas.microsoft.com/office/powerpoint/2010/main" val="210640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To be able to define and explain how the following can be used to access information: </a:t>
            </a:r>
          </a:p>
          <a:p>
            <a:pPr lvl="1"/>
            <a:r>
              <a:rPr lang="en-GB" dirty="0" smtClean="0"/>
              <a:t>URL's </a:t>
            </a:r>
          </a:p>
          <a:p>
            <a:pPr lvl="1"/>
            <a:r>
              <a:rPr lang="en-GB" dirty="0" smtClean="0"/>
              <a:t>Search Engines</a:t>
            </a:r>
          </a:p>
          <a:p>
            <a:pPr lvl="1"/>
            <a:r>
              <a:rPr lang="en-GB" dirty="0" smtClean="0"/>
              <a:t>Boolean searches </a:t>
            </a:r>
          </a:p>
          <a:p>
            <a:pPr lvl="1"/>
            <a:r>
              <a:rPr lang="en-GB" dirty="0" smtClean="0"/>
              <a:t>Hyperlinks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438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Homework.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Read through the topics covered and identify any areas of weakness. Let me know by the end of the week.</a:t>
            </a:r>
          </a:p>
          <a:p>
            <a:endParaRPr lang="en-GB" dirty="0"/>
          </a:p>
          <a:p>
            <a:r>
              <a:rPr lang="en-GB" dirty="0" smtClean="0"/>
              <a:t>Don’t forget to use </a:t>
            </a:r>
            <a:r>
              <a:rPr lang="en-GB" b="1" u="sng" dirty="0" smtClean="0">
                <a:solidFill>
                  <a:schemeClr val="accent4">
                    <a:lumMod val="50000"/>
                  </a:schemeClr>
                </a:solidFill>
              </a:rPr>
              <a:t>www.ybgict.weebly.com</a:t>
            </a:r>
            <a:r>
              <a:rPr lang="en-GB" dirty="0" smtClean="0"/>
              <a:t> to cover past papers.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8417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2286000" y="4343400"/>
            <a:ext cx="6477000" cy="1447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The Internet</a:t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dirty="0" smtClean="0"/>
              <a:t>Online databases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Mr</a:t>
            </a:r>
            <a:r>
              <a:rPr lang="en-US" dirty="0" smtClean="0"/>
              <a:t> Lynch</a:t>
            </a:r>
          </a:p>
          <a:p>
            <a:r>
              <a:rPr lang="en-US" dirty="0" smtClean="0"/>
              <a:t>Year 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To be able to define and explain how the following can be used to access information: </a:t>
            </a:r>
          </a:p>
          <a:p>
            <a:pPr lvl="1"/>
            <a:r>
              <a:rPr lang="en-GB" dirty="0" smtClean="0"/>
              <a:t>URL's </a:t>
            </a:r>
          </a:p>
          <a:p>
            <a:pPr lvl="1"/>
            <a:r>
              <a:rPr lang="en-GB" dirty="0" smtClean="0"/>
              <a:t>Search Engines</a:t>
            </a:r>
          </a:p>
          <a:p>
            <a:pPr lvl="1"/>
            <a:r>
              <a:rPr lang="en-GB" dirty="0" smtClean="0"/>
              <a:t>Boolean searches </a:t>
            </a:r>
          </a:p>
          <a:p>
            <a:pPr lvl="1"/>
            <a:r>
              <a:rPr lang="en-GB" dirty="0" smtClean="0"/>
              <a:t>Hyperlinks 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URL (Uniform resource locator)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r="46254" b="73422"/>
          <a:stretch>
            <a:fillRect/>
          </a:stretch>
        </p:blipFill>
        <p:spPr bwMode="auto">
          <a:xfrm>
            <a:off x="593894" y="1916832"/>
            <a:ext cx="8190908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URL (Uniform resource locator)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URL (Universal Resource Locator) is the unique web address of a site on the Internet. </a:t>
            </a:r>
          </a:p>
          <a:p>
            <a:r>
              <a:rPr lang="en-GB" dirty="0"/>
              <a:t>You simply type it in to go directly to the website you want.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28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Search Engine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1853" t="19195" r="23519" b="45649"/>
          <a:stretch>
            <a:fillRect/>
          </a:stretch>
        </p:blipFill>
        <p:spPr bwMode="auto">
          <a:xfrm>
            <a:off x="179512" y="1700808"/>
            <a:ext cx="8811365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Search Engine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</a:t>
            </a:r>
            <a:r>
              <a:rPr lang="en-GB" dirty="0"/>
              <a:t>program that searches for and identifies items in a database that correspond to keywords </a:t>
            </a:r>
            <a:r>
              <a:rPr lang="en-GB" dirty="0" smtClean="0"/>
              <a:t>specified </a:t>
            </a:r>
            <a:r>
              <a:rPr lang="en-GB" dirty="0"/>
              <a:t>by the </a:t>
            </a:r>
            <a:r>
              <a:rPr lang="en-GB" dirty="0" smtClean="0"/>
              <a:t>user</a:t>
            </a:r>
          </a:p>
          <a:p>
            <a:endParaRPr lang="en-GB" dirty="0"/>
          </a:p>
          <a:p>
            <a:r>
              <a:rPr lang="en-GB" dirty="0"/>
              <a:t>Use of a search engine to enter key words to find the information you </a:t>
            </a:r>
            <a:r>
              <a:rPr lang="en-GB" dirty="0" smtClean="0"/>
              <a:t>require.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Boolean Search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700808"/>
            <a:ext cx="8153400" cy="4395192"/>
          </a:xfrm>
        </p:spPr>
        <p:txBody>
          <a:bodyPr>
            <a:normAutofit/>
          </a:bodyPr>
          <a:lstStyle/>
          <a:p>
            <a:r>
              <a:rPr lang="en-GB" sz="1600" dirty="0" smtClean="0"/>
              <a:t>Venn Diagram.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416210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Boolean continued…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700808"/>
            <a:ext cx="8153400" cy="4395192"/>
          </a:xfrm>
        </p:spPr>
        <p:txBody>
          <a:bodyPr>
            <a:normAutofit/>
          </a:bodyPr>
          <a:lstStyle/>
          <a:p>
            <a:r>
              <a:rPr lang="en-GB" dirty="0" smtClean="0"/>
              <a:t>AND narrows a search by combining terms; it will retrieve web pages that use both the search terms you specify</a:t>
            </a:r>
          </a:p>
          <a:p>
            <a:endParaRPr lang="en-GB" dirty="0" smtClean="0"/>
          </a:p>
          <a:p>
            <a:r>
              <a:rPr lang="en-GB" dirty="0" smtClean="0"/>
              <a:t>OR broadens a search to include results that contain either of the words you type in</a:t>
            </a:r>
          </a:p>
          <a:p>
            <a:endParaRPr lang="en-GB" dirty="0" smtClean="0"/>
          </a:p>
          <a:p>
            <a:r>
              <a:rPr lang="en-GB" dirty="0" smtClean="0"/>
              <a:t>Using NOT will narrow a search by excluding certain search terms, it helps save time searching for information as it helps you narrow down a search. 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YBG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YBG" id="{C13D4702-21CB-4F4C-94FF-D595B762D44F}" vid="{1D03C043-2F06-44A9-99BF-239A348C52D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7B6A5FA-AEDC-493D-A38F-607DB1F3875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YBG</Template>
  <TotalTime>0</TotalTime>
  <Words>632</Words>
  <Application>Microsoft Office PowerPoint</Application>
  <PresentationFormat>On-screen Show (4:3)</PresentationFormat>
  <Paragraphs>72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Calibri</vt:lpstr>
      <vt:lpstr>Corbel</vt:lpstr>
      <vt:lpstr>YBG</vt:lpstr>
      <vt:lpstr>Starter (June 2011)</vt:lpstr>
      <vt:lpstr>The Internet Online databases </vt:lpstr>
      <vt:lpstr>Lesson Objectives</vt:lpstr>
      <vt:lpstr>URL (Uniform resource locator)</vt:lpstr>
      <vt:lpstr>URL (Uniform resource locator)</vt:lpstr>
      <vt:lpstr>Search Engine</vt:lpstr>
      <vt:lpstr>Search Engine</vt:lpstr>
      <vt:lpstr>Boolean Search</vt:lpstr>
      <vt:lpstr>Boolean continued…</vt:lpstr>
      <vt:lpstr>Google Advanced Search</vt:lpstr>
      <vt:lpstr>Hyperlink</vt:lpstr>
      <vt:lpstr>Task (15 minutes)</vt:lpstr>
      <vt:lpstr>Recap of questions</vt:lpstr>
      <vt:lpstr>Revisiting the starter</vt:lpstr>
      <vt:lpstr>Answer (choose 2 of three)</vt:lpstr>
      <vt:lpstr>Further Variations – January 2011</vt:lpstr>
      <vt:lpstr>Answers</vt:lpstr>
      <vt:lpstr>Lesson Objectives</vt:lpstr>
      <vt:lpstr>Homework.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2014-06-03T10:48:25Z</dcterms:created>
  <dcterms:modified xsi:type="dcterms:W3CDTF">2015-01-26T11:49:53Z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TC101671251033</vt:lpwstr>
  </property>
</Properties>
</file>