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58" r:id="rId5"/>
    <p:sldId id="262" r:id="rId6"/>
    <p:sldId id="259" r:id="rId7"/>
    <p:sldId id="260" r:id="rId8"/>
    <p:sldId id="261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2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4500" b="1" cap="all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7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750"/>
              </a:spcBef>
              <a:buNone/>
              <a:defRPr sz="1350">
                <a:solidFill>
                  <a:schemeClr val="tx1"/>
                </a:solidFill>
              </a:defRPr>
            </a:lvl1pPr>
            <a:lvl2pPr marL="257175" indent="0" algn="ctr">
              <a:buNone/>
              <a:defRPr sz="1350"/>
            </a:lvl2pPr>
            <a:lvl3pPr marL="514350" indent="0" algn="ctr">
              <a:buNone/>
              <a:defRPr sz="1350"/>
            </a:lvl3pPr>
            <a:lvl4pPr marL="771525" indent="0" algn="ctr">
              <a:buNone/>
              <a:defRPr sz="1125"/>
            </a:lvl4pPr>
            <a:lvl5pPr marL="1028700" indent="0" algn="ctr">
              <a:buNone/>
              <a:defRPr sz="1125"/>
            </a:lvl5pPr>
            <a:lvl6pPr marL="1285875" indent="0" algn="ctr">
              <a:buNone/>
              <a:defRPr sz="1125"/>
            </a:lvl6pPr>
            <a:lvl7pPr marL="1543050" indent="0" algn="ctr">
              <a:buNone/>
              <a:defRPr sz="1125"/>
            </a:lvl7pPr>
            <a:lvl8pPr marL="1800225" indent="0" algn="ctr">
              <a:buNone/>
              <a:defRPr sz="1125"/>
            </a:lvl8pPr>
            <a:lvl9pPr marL="2057400" indent="0" algn="ctr">
              <a:buNone/>
              <a:defRPr sz="1125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F6AC754-BBAF-4DC4-8244-9257270A2513}" type="datetimeFigureOut">
              <a:rPr lang="en-GB" smtClean="0"/>
              <a:t>11/03/2015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C489C0E-BDB0-470C-A8C6-130C0595E85B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6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83258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AC754-BBAF-4DC4-8244-9257270A2513}" type="datetimeFigureOut">
              <a:rPr lang="en-GB" smtClean="0"/>
              <a:t>11/03/2015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9C0E-BDB0-470C-A8C6-130C0595E8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491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743075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1" y="762000"/>
            <a:ext cx="55721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AC754-BBAF-4DC4-8244-9257270A2513}" type="datetimeFigureOut">
              <a:rPr lang="en-GB" smtClean="0"/>
              <a:t>11/03/2015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9C0E-BDB0-470C-A8C6-130C0595E8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3060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u="sng" baseline="0">
                <a:solidFill>
                  <a:schemeClr val="accent1">
                    <a:lumMod val="75000"/>
                  </a:schemeClr>
                </a:solidFill>
                <a:uFill>
                  <a:solidFill>
                    <a:schemeClr val="accent2"/>
                  </a:solidFill>
                </a:u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750"/>
              </a:spcBef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AC754-BBAF-4DC4-8244-9257270A2513}" type="datetimeFigureOut">
              <a:rPr lang="en-GB" smtClean="0"/>
              <a:t>11/03/2015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9C0E-BDB0-470C-A8C6-130C0595E8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53689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4500" b="0" cap="all"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350">
                <a:solidFill>
                  <a:schemeClr val="accent1">
                    <a:lumMod val="75000"/>
                  </a:schemeClr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AC754-BBAF-4DC4-8244-9257270A2513}" type="datetimeFigureOut">
              <a:rPr lang="en-GB" smtClean="0"/>
              <a:t>11/03/2015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9C0E-BDB0-470C-A8C6-130C0595E85B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1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6546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238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1125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1013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9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9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238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1125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1013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9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9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AC754-BBAF-4DC4-8244-9257270A2513}" type="datetimeFigureOut">
              <a:rPr lang="en-GB" smtClean="0"/>
              <a:t>11/03/2015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9C0E-BDB0-470C-A8C6-130C0595E8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3918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AC754-BBAF-4DC4-8244-9257270A2513}" type="datetimeFigureOut">
              <a:rPr lang="en-GB" smtClean="0"/>
              <a:t>11/03/2015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9C0E-BDB0-470C-A8C6-130C0595E8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5886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AC754-BBAF-4DC4-8244-9257270A2513}" type="datetimeFigureOut">
              <a:rPr lang="en-GB" smtClean="0"/>
              <a:t>11/03/2015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9C0E-BDB0-470C-A8C6-130C0595E8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3425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AC754-BBAF-4DC4-8244-9257270A2513}" type="datetimeFigureOut">
              <a:rPr lang="en-GB" smtClean="0"/>
              <a:t>11/03/2015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9C0E-BDB0-470C-A8C6-130C0595E8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8911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225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5" y="1097280"/>
            <a:ext cx="4149638" cy="4663440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956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AC754-BBAF-4DC4-8244-9257270A2513}" type="datetimeFigureOut">
              <a:rPr lang="en-GB" smtClean="0"/>
              <a:t>11/03/2015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9C0E-BDB0-470C-A8C6-130C0595E8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6317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225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8" y="1069849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1575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956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AC754-BBAF-4DC4-8244-9257270A2513}" type="datetimeFigureOut">
              <a:rPr lang="en-GB" smtClean="0"/>
              <a:t>11/03/2015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9C0E-BDB0-470C-A8C6-130C0595E8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3239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2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8" y="6223831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accent1"/>
                </a:solidFill>
              </a:defRPr>
            </a:lvl1pPr>
          </a:lstStyle>
          <a:p>
            <a:fld id="{FF6AC754-BBAF-4DC4-8244-9257270A2513}" type="datetimeFigureOut">
              <a:rPr lang="en-GB" smtClean="0"/>
              <a:t>11/03/2015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2" y="6223831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9" y="6223831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accent1"/>
                </a:solidFill>
              </a:defRPr>
            </a:lvl1pPr>
          </a:lstStyle>
          <a:p>
            <a:fld id="{CC489C0E-BDB0-470C-A8C6-130C0595E85B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3"/>
          <a:srcRect l="7326" t="12222" r="88814" b="76349"/>
          <a:stretch/>
        </p:blipFill>
        <p:spPr>
          <a:xfrm>
            <a:off x="182880" y="120735"/>
            <a:ext cx="910914" cy="886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940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28588" indent="-102870" algn="l" defTabSz="514350" rtl="0" eaLnBrk="1" latinLnBrk="0" hangingPunct="1">
        <a:lnSpc>
          <a:spcPct val="90000"/>
        </a:lnSpc>
        <a:spcBef>
          <a:spcPts val="750"/>
        </a:spcBef>
        <a:buClr>
          <a:schemeClr val="accent1"/>
        </a:buClr>
        <a:buSzPct val="80000"/>
        <a:buFont typeface="Corbel" pitchFamily="34" charset="0"/>
        <a:buChar char="•"/>
        <a:defRPr sz="15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257175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350" kern="1200">
          <a:solidFill>
            <a:schemeClr val="accent1"/>
          </a:solidFill>
          <a:latin typeface="+mn-lt"/>
          <a:ea typeface="+mn-ea"/>
          <a:cs typeface="+mn-cs"/>
        </a:defRPr>
      </a:lvl2pPr>
      <a:lvl3pPr marL="411480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565785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4pPr>
      <a:lvl5pPr marL="690090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5pPr>
      <a:lvl6pPr marL="82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6pPr>
      <a:lvl7pPr marL="97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12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27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Maintenance of a system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234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develop an understanding of why we need maintenance</a:t>
            </a:r>
          </a:p>
          <a:p>
            <a:endParaRPr lang="en-GB" dirty="0" smtClean="0"/>
          </a:p>
          <a:p>
            <a:r>
              <a:rPr lang="en-GB" dirty="0" smtClean="0"/>
              <a:t>To </a:t>
            </a:r>
            <a:r>
              <a:rPr lang="en-GB" dirty="0" smtClean="0"/>
              <a:t>understand the different methods of maintenance in an ICT System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8191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maintenance issues arise?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/>
              <a:t>Identification of errors - bugs because the system has not been fully tested </a:t>
            </a:r>
          </a:p>
          <a:p>
            <a:pPr lvl="0"/>
            <a:r>
              <a:rPr lang="en-GB" sz="1800" dirty="0"/>
              <a:t>Security issues - being targeted by viruses or hackers </a:t>
            </a:r>
          </a:p>
          <a:p>
            <a:pPr lvl="0"/>
            <a:r>
              <a:rPr lang="en-GB" sz="1800" dirty="0"/>
              <a:t>Changes in the business environment - downsizing/expansion changing role of the company </a:t>
            </a:r>
          </a:p>
          <a:p>
            <a:pPr lvl="0"/>
            <a:r>
              <a:rPr lang="en-GB" sz="1800" dirty="0"/>
              <a:t>Changes in legislation - VAT rates </a:t>
            </a:r>
          </a:p>
          <a:p>
            <a:pPr lvl="0"/>
            <a:r>
              <a:rPr lang="en-GB" sz="1800" dirty="0"/>
              <a:t>Efficiency/dissatisfaction with software - not doing what is required </a:t>
            </a:r>
          </a:p>
          <a:p>
            <a:pPr lvl="0"/>
            <a:r>
              <a:rPr lang="en-GB" sz="1800" dirty="0"/>
              <a:t>Efficiency/dissatisfaction with hardware - system processing too slowly </a:t>
            </a:r>
          </a:p>
          <a:p>
            <a:pPr lvl="0"/>
            <a:r>
              <a:rPr lang="en-GB" sz="1800" dirty="0"/>
              <a:t>Upgrading the system - new technology (hardware or software) available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5976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Methods of Maintenance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Perfective</a:t>
            </a:r>
          </a:p>
          <a:p>
            <a:r>
              <a:rPr lang="en-GB" sz="2000" dirty="0" smtClean="0"/>
              <a:t>Corrective</a:t>
            </a:r>
          </a:p>
          <a:p>
            <a:r>
              <a:rPr lang="en-GB" sz="2000" dirty="0" smtClean="0"/>
              <a:t>Adaptive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350597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9434163"/>
              </p:ext>
            </p:extLst>
          </p:nvPr>
        </p:nvGraphicFramePr>
        <p:xfrm>
          <a:off x="857250" y="1895475"/>
          <a:ext cx="7404099" cy="3119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8033"/>
                <a:gridCol w="2468033"/>
                <a:gridCol w="2468033"/>
              </a:tblGrid>
              <a:tr h="1019175">
                <a:tc>
                  <a:txBody>
                    <a:bodyPr/>
                    <a:lstStyle/>
                    <a:p>
                      <a:pPr algn="ctr"/>
                      <a:endParaRPr lang="en-GB" sz="1400" dirty="0" smtClean="0"/>
                    </a:p>
                    <a:p>
                      <a:pPr algn="ctr"/>
                      <a:r>
                        <a:rPr lang="en-GB" sz="2800" dirty="0" smtClean="0"/>
                        <a:t>Perfective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 smtClean="0"/>
                    </a:p>
                    <a:p>
                      <a:pPr algn="ctr"/>
                      <a:r>
                        <a:rPr lang="en-GB" sz="2800" dirty="0" smtClean="0"/>
                        <a:t>Corrective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 smtClean="0"/>
                    </a:p>
                    <a:p>
                      <a:pPr algn="ctr"/>
                      <a:r>
                        <a:rPr lang="en-GB" sz="2800" dirty="0" smtClean="0"/>
                        <a:t>Adaptive</a:t>
                      </a:r>
                      <a:endParaRPr lang="en-GB" sz="2800" dirty="0"/>
                    </a:p>
                  </a:txBody>
                  <a:tcPr/>
                </a:tc>
              </a:tr>
              <a:tr h="2099969">
                <a:tc>
                  <a:txBody>
                    <a:bodyPr/>
                    <a:lstStyle/>
                    <a:p>
                      <a:pPr marL="0" marR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 smtClean="0"/>
                        <a:t>Improving the performance of the software</a:t>
                      </a:r>
                    </a:p>
                    <a:p>
                      <a:endParaRPr lang="en-GB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 smtClean="0"/>
                        <a:t>Bugs in the software which were not discovered during testing may need correcting</a:t>
                      </a:r>
                    </a:p>
                    <a:p>
                      <a:endParaRPr lang="en-GB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 smtClean="0"/>
                        <a:t>Software may need to be changed owing to the changing needs of the business or organisation</a:t>
                      </a:r>
                    </a:p>
                    <a:p>
                      <a:endParaRPr lang="en-GB" sz="16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0863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Perfective Maintenance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5718" indent="0" algn="ctr">
              <a:buNone/>
            </a:pPr>
            <a:r>
              <a:rPr lang="en-GB" sz="1800" b="1" dirty="0"/>
              <a:t>I</a:t>
            </a:r>
            <a:r>
              <a:rPr lang="en-GB" sz="1800" b="1" dirty="0" smtClean="0"/>
              <a:t>mproving </a:t>
            </a:r>
            <a:r>
              <a:rPr lang="en-GB" sz="1800" b="1" dirty="0"/>
              <a:t>the performance of the </a:t>
            </a:r>
            <a:r>
              <a:rPr lang="en-GB" sz="1800" b="1" dirty="0" smtClean="0"/>
              <a:t>software</a:t>
            </a:r>
          </a:p>
          <a:p>
            <a:pPr marL="25718" indent="0" algn="ctr">
              <a:buNone/>
            </a:pPr>
            <a:endParaRPr lang="en-GB" sz="1600" b="1" dirty="0" smtClean="0"/>
          </a:p>
          <a:p>
            <a:pPr marL="25718" indent="0">
              <a:buNone/>
            </a:pPr>
            <a:r>
              <a:rPr lang="en-GB" dirty="0" smtClean="0"/>
              <a:t>Examples</a:t>
            </a:r>
            <a:r>
              <a:rPr lang="en-GB" dirty="0"/>
              <a:t>: </a:t>
            </a:r>
            <a:endParaRPr lang="en-GB" dirty="0" smtClean="0"/>
          </a:p>
          <a:p>
            <a:r>
              <a:rPr lang="en-GB" dirty="0" smtClean="0"/>
              <a:t>Configuring </a:t>
            </a:r>
            <a:r>
              <a:rPr lang="en-GB" dirty="0"/>
              <a:t>the network management software to improve performance such as improving access times to data, speed at which reports are produced, etc</a:t>
            </a:r>
            <a:r>
              <a:rPr lang="en-GB" dirty="0" smtClean="0"/>
              <a:t>.</a:t>
            </a:r>
          </a:p>
          <a:p>
            <a:r>
              <a:rPr lang="en-GB" dirty="0" smtClean="0"/>
              <a:t>Software </a:t>
            </a:r>
            <a:r>
              <a:rPr lang="en-GB" dirty="0"/>
              <a:t>may need to be modified to improve the user interface upon feedback from users who are finding it more difficult to use than it needs to be </a:t>
            </a:r>
          </a:p>
          <a:p>
            <a:r>
              <a:rPr lang="en-GB" dirty="0" smtClean="0"/>
              <a:t>Developing </a:t>
            </a:r>
            <a:r>
              <a:rPr lang="en-GB" dirty="0"/>
              <a:t>on-line tutorials and more help screens to help new staff learn the software </a:t>
            </a:r>
            <a:endParaRPr lang="en-GB" dirty="0" smtClean="0"/>
          </a:p>
          <a:p>
            <a:r>
              <a:rPr lang="en-GB" dirty="0" smtClean="0"/>
              <a:t>The </a:t>
            </a:r>
            <a:r>
              <a:rPr lang="en-GB" dirty="0"/>
              <a:t>software provider provides upgrades which will improve the performance of the </a:t>
            </a:r>
            <a:r>
              <a:rPr lang="en-GB" dirty="0" err="1" smtClean="0"/>
              <a:t>softwar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9743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Corrective Maintenance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5718" indent="0" algn="ctr">
              <a:buNone/>
            </a:pPr>
            <a:r>
              <a:rPr lang="en-GB" sz="1800" b="1" dirty="0" smtClean="0"/>
              <a:t>Bugs </a:t>
            </a:r>
            <a:r>
              <a:rPr lang="en-GB" sz="1800" b="1" dirty="0"/>
              <a:t>in the software which were not discovered during testing may need </a:t>
            </a:r>
            <a:r>
              <a:rPr lang="en-GB" sz="1800" b="1" dirty="0" smtClean="0"/>
              <a:t>correcting</a:t>
            </a:r>
          </a:p>
          <a:p>
            <a:pPr marL="25718" indent="0">
              <a:buNone/>
            </a:pPr>
            <a:endParaRPr lang="en-GB" dirty="0" smtClean="0"/>
          </a:p>
          <a:p>
            <a:pPr marL="25718" indent="0">
              <a:buNone/>
            </a:pPr>
            <a:r>
              <a:rPr lang="en-GB" dirty="0" smtClean="0"/>
              <a:t>Example</a:t>
            </a:r>
            <a:r>
              <a:rPr lang="en-GB" dirty="0"/>
              <a:t>: </a:t>
            </a:r>
            <a:endParaRPr lang="en-GB" dirty="0" smtClean="0"/>
          </a:p>
          <a:p>
            <a:r>
              <a:rPr lang="en-GB" dirty="0" smtClean="0"/>
              <a:t>A </a:t>
            </a:r>
            <a:r>
              <a:rPr lang="en-GB" dirty="0"/>
              <a:t>piece of software may crash when being used with another piece of </a:t>
            </a:r>
            <a:r>
              <a:rPr lang="en-GB" dirty="0" smtClean="0"/>
              <a:t>software</a:t>
            </a:r>
          </a:p>
          <a:p>
            <a:r>
              <a:rPr lang="en-GB" dirty="0" smtClean="0"/>
              <a:t>A </a:t>
            </a:r>
            <a:r>
              <a:rPr lang="en-GB" dirty="0"/>
              <a:t>piece of software may crash when used with a particular item of hardware </a:t>
            </a:r>
            <a:endParaRPr lang="en-GB" dirty="0" smtClean="0"/>
          </a:p>
          <a:p>
            <a:r>
              <a:rPr lang="en-GB" dirty="0" smtClean="0"/>
              <a:t>Software </a:t>
            </a:r>
            <a:r>
              <a:rPr lang="en-GB" dirty="0"/>
              <a:t>may present a security risk which needs correcting </a:t>
            </a:r>
            <a:endParaRPr lang="en-GB" dirty="0" smtClean="0"/>
          </a:p>
          <a:p>
            <a:r>
              <a:rPr lang="en-GB" dirty="0" smtClean="0"/>
              <a:t>Problems </a:t>
            </a:r>
            <a:r>
              <a:rPr lang="en-GB" dirty="0"/>
              <a:t>with reports not being printed out properly </a:t>
            </a:r>
          </a:p>
        </p:txBody>
      </p:sp>
    </p:spTree>
    <p:extLst>
      <p:ext uri="{BB962C8B-B14F-4D97-AF65-F5344CB8AC3E}">
        <p14:creationId xmlns:p14="http://schemas.microsoft.com/office/powerpoint/2010/main" val="995248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Adaptive Maintenance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5718" indent="0" algn="ctr">
              <a:buNone/>
            </a:pPr>
            <a:r>
              <a:rPr lang="en-GB" sz="1800" b="1" dirty="0"/>
              <a:t>S</a:t>
            </a:r>
            <a:r>
              <a:rPr lang="en-GB" sz="1800" b="1" dirty="0" smtClean="0"/>
              <a:t>oftware </a:t>
            </a:r>
            <a:r>
              <a:rPr lang="en-GB" sz="1800" b="1" dirty="0"/>
              <a:t>may need to be changed owing to the changing needs of the business or </a:t>
            </a:r>
            <a:r>
              <a:rPr lang="en-GB" sz="1800" b="1" dirty="0" smtClean="0"/>
              <a:t>organisation</a:t>
            </a:r>
          </a:p>
          <a:p>
            <a:pPr marL="25718" indent="0" algn="ctr">
              <a:buNone/>
            </a:pPr>
            <a:endParaRPr lang="en-GB" sz="1800" b="1" dirty="0" smtClean="0"/>
          </a:p>
          <a:p>
            <a:pPr marL="25718" indent="0">
              <a:buNone/>
            </a:pPr>
            <a:r>
              <a:rPr lang="en-GB" dirty="0" smtClean="0"/>
              <a:t>Example</a:t>
            </a:r>
            <a:r>
              <a:rPr lang="en-GB" dirty="0"/>
              <a:t>: </a:t>
            </a:r>
            <a:endParaRPr lang="en-GB" dirty="0" smtClean="0"/>
          </a:p>
          <a:p>
            <a:r>
              <a:rPr lang="en-GB" dirty="0" smtClean="0"/>
              <a:t>Software </a:t>
            </a:r>
            <a:r>
              <a:rPr lang="en-GB" dirty="0"/>
              <a:t>may need altering so that it is more flexible in supplying the managers with information which was not envisaged at the time of </a:t>
            </a:r>
            <a:r>
              <a:rPr lang="en-GB" dirty="0" smtClean="0"/>
              <a:t>development</a:t>
            </a:r>
          </a:p>
          <a:p>
            <a:r>
              <a:rPr lang="en-GB" dirty="0" smtClean="0"/>
              <a:t>Changes </a:t>
            </a:r>
            <a:r>
              <a:rPr lang="en-GB" dirty="0"/>
              <a:t>to values such as the percentage rate of VAT or changes to income tax rates will result in changes to the </a:t>
            </a:r>
            <a:r>
              <a:rPr lang="en-GB" dirty="0" smtClean="0"/>
              <a:t>software</a:t>
            </a:r>
          </a:p>
          <a:p>
            <a:r>
              <a:rPr lang="en-GB" dirty="0" smtClean="0"/>
              <a:t>The </a:t>
            </a:r>
            <a:r>
              <a:rPr lang="en-GB" dirty="0"/>
              <a:t>organisation expands so the software needs to be altered so it is able to cope with an increased number of </a:t>
            </a:r>
            <a:r>
              <a:rPr lang="en-GB" dirty="0" smtClean="0"/>
              <a:t>users</a:t>
            </a:r>
          </a:p>
          <a:p>
            <a:r>
              <a:rPr lang="en-GB" dirty="0" smtClean="0"/>
              <a:t>Adapting </a:t>
            </a:r>
            <a:r>
              <a:rPr lang="en-GB" dirty="0"/>
              <a:t>the software to work with newly developed operating systems software or new </a:t>
            </a:r>
            <a:r>
              <a:rPr lang="en-GB" dirty="0" smtClean="0"/>
              <a:t>hardware</a:t>
            </a:r>
          </a:p>
          <a:p>
            <a:r>
              <a:rPr lang="en-GB" dirty="0" smtClean="0"/>
              <a:t>A </a:t>
            </a:r>
            <a:r>
              <a:rPr lang="en-GB" dirty="0"/>
              <a:t>new virus threat/hacker threat means that the software will need to be adapted to protect against </a:t>
            </a:r>
            <a:r>
              <a:rPr lang="en-GB" dirty="0" smtClean="0"/>
              <a:t>this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456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Past Paper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5718" indent="0">
              <a:buNone/>
            </a:pPr>
            <a:endParaRPr lang="en-GB" sz="2000" dirty="0" smtClean="0"/>
          </a:p>
          <a:p>
            <a:pPr marL="25718" indent="0">
              <a:buNone/>
            </a:pPr>
            <a:r>
              <a:rPr lang="en-GB" sz="2000" dirty="0" smtClean="0"/>
              <a:t>Describe </a:t>
            </a:r>
            <a:r>
              <a:rPr lang="en-GB" sz="2000" dirty="0"/>
              <a:t>two different methods of system maintenance, illustrating each method with an appropriate distinct example. [6</a:t>
            </a:r>
            <a:r>
              <a:rPr lang="en-GB" sz="2000" dirty="0" smtClean="0"/>
              <a:t>]</a:t>
            </a:r>
          </a:p>
          <a:p>
            <a:endParaRPr lang="en-GB" sz="2000" dirty="0"/>
          </a:p>
          <a:p>
            <a:pPr marL="25718" indent="0">
              <a:buNone/>
            </a:pPr>
            <a:r>
              <a:rPr lang="en-GB" sz="2000" dirty="0"/>
              <a:t>Once the new computer system is up and running, it has to be maintained. Describe two different system maintenance methods and illustrate each method with appropriate examples. [6</a:t>
            </a:r>
            <a:r>
              <a:rPr lang="en-GB" sz="2000" dirty="0" smtClean="0"/>
              <a:t>]</a:t>
            </a:r>
          </a:p>
          <a:p>
            <a:endParaRPr lang="en-GB" sz="2000" dirty="0"/>
          </a:p>
          <a:p>
            <a:pPr marL="25718" indent="0">
              <a:buNone/>
            </a:pPr>
            <a:r>
              <a:rPr lang="en-GB" sz="2000" dirty="0" smtClean="0"/>
              <a:t>A </a:t>
            </a:r>
            <a:r>
              <a:rPr lang="en-GB" sz="2000" dirty="0"/>
              <a:t>systems analyst is called in to give advice after a new ICT system is implemented. Describe, using examples, four maintenance issues that could have arisen. [8]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113083960"/>
      </p:ext>
    </p:extLst>
  </p:cSld>
  <p:clrMapOvr>
    <a:masterClrMapping/>
  </p:clrMapOvr>
</p:sld>
</file>

<file path=ppt/theme/theme1.xml><?xml version="1.0" encoding="utf-8"?>
<a:theme xmlns:a="http://schemas.openxmlformats.org/drawingml/2006/main" name="YBG Theme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YBG Theme" id="{66AD7427-5535-4BCE-9871-92F6AA7BF1B5}" vid="{BC28B41C-46C1-41B2-971E-BB8C5CA2EA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YBG Theme</Template>
  <TotalTime>28</TotalTime>
  <Words>507</Words>
  <Application>Microsoft Office PowerPoint</Application>
  <PresentationFormat>On-screen Show (4:3)</PresentationFormat>
  <Paragraphs>58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Corbel</vt:lpstr>
      <vt:lpstr>YBG Theme</vt:lpstr>
      <vt:lpstr>Maintenance of a system</vt:lpstr>
      <vt:lpstr>Lesson Objectives</vt:lpstr>
      <vt:lpstr>What maintenance issues arise?</vt:lpstr>
      <vt:lpstr>Methods of Maintenance</vt:lpstr>
      <vt:lpstr>PowerPoint Presentation</vt:lpstr>
      <vt:lpstr>Perfective Maintenance</vt:lpstr>
      <vt:lpstr>Corrective Maintenance </vt:lpstr>
      <vt:lpstr>Adaptive Maintenance </vt:lpstr>
      <vt:lpstr>Past Paper Questions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Maintenance of a system</dc:title>
  <dc:creator>Declan Lynch</dc:creator>
  <cp:lastModifiedBy>Declan Lynch</cp:lastModifiedBy>
  <cp:revision>4</cp:revision>
  <dcterms:created xsi:type="dcterms:W3CDTF">2015-03-11T14:02:11Z</dcterms:created>
  <dcterms:modified xsi:type="dcterms:W3CDTF">2015-03-11T14:32:42Z</dcterms:modified>
</cp:coreProperties>
</file>