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3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324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4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725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 baseline="0">
                <a:solidFill>
                  <a:schemeClr val="accent1">
                    <a:lumMod val="75000"/>
                  </a:schemeClr>
                </a:solidFill>
                <a:uFill>
                  <a:solidFill>
                    <a:schemeClr val="accent2"/>
                  </a:solidFill>
                </a:u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80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631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5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35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5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35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889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32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8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08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9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4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/>
          <a:srcRect l="7326" t="12222" r="88814" b="76349"/>
          <a:stretch/>
        </p:blipFill>
        <p:spPr>
          <a:xfrm>
            <a:off x="182880" y="120733"/>
            <a:ext cx="910914" cy="88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2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595" y="1596696"/>
            <a:ext cx="6418304" cy="221381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E-commerce</a:t>
            </a:r>
            <a:br>
              <a:rPr lang="en-GB" b="1" dirty="0" smtClean="0"/>
            </a:br>
            <a:r>
              <a:rPr lang="en-GB" b="1" dirty="0" smtClean="0"/>
              <a:t>The </a:t>
            </a:r>
            <a:r>
              <a:rPr lang="en-GB" b="1" dirty="0"/>
              <a:t>requirements of interactive </a:t>
            </a:r>
            <a:r>
              <a:rPr lang="en-GB" b="1" dirty="0" smtClean="0"/>
              <a:t>shopping</a:t>
            </a:r>
            <a:endParaRPr lang="en-GB" dirty="0"/>
          </a:p>
        </p:txBody>
      </p:sp>
      <p:pic>
        <p:nvPicPr>
          <p:cNvPr id="1026" name="Picture 2" descr="http://i.telegraph.co.uk/multimedia/archive/02283/portas-high-street_228338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038" y="3990210"/>
            <a:ext cx="4283418" cy="26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70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Shopping trolley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388077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098" name="Picture 2" descr="http://www.ashfield.nsw.gov.au/images/customer_service/shopping-trolley-hc-120l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8" y="1630112"/>
            <a:ext cx="385762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74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Database of customer orders</a:t>
            </a:r>
          </a:p>
        </p:txBody>
      </p:sp>
      <p:pic>
        <p:nvPicPr>
          <p:cNvPr id="6146" name="Picture 2" descr="https://eremeticmusings.files.wordpress.com/2014/07/or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92" y="2311818"/>
            <a:ext cx="33337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31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Order/email confirmation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http://siliconangle.com/files/2013/05/email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017" y="1930400"/>
            <a:ext cx="3952875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78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advantages and disadvantages to both the customer and business. 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550695"/>
            <a:ext cx="6347714" cy="349066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Discuss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 smtClean="0"/>
              <a:t>Advantages for customer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Disadvantages for customer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Advantages for business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Disadvantages for business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49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Customers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105182"/>
              </p:ext>
            </p:extLst>
          </p:nvPr>
        </p:nvGraphicFramePr>
        <p:xfrm>
          <a:off x="320843" y="1462755"/>
          <a:ext cx="8373978" cy="5113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989"/>
                <a:gridCol w="4186989"/>
              </a:tblGrid>
              <a:tr h="889752">
                <a:tc>
                  <a:txBody>
                    <a:bodyPr/>
                    <a:lstStyle/>
                    <a:p>
                      <a:r>
                        <a:rPr lang="en-GB" dirty="0" smtClean="0"/>
                        <a:t>Advantages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Disadvantages</a:t>
                      </a:r>
                      <a:endParaRPr lang="en-GB" dirty="0"/>
                    </a:p>
                  </a:txBody>
                  <a:tcPr/>
                </a:tc>
              </a:tr>
              <a:tr h="889752">
                <a:tc>
                  <a:txBody>
                    <a:bodyPr/>
                    <a:lstStyle/>
                    <a:p>
                      <a:r>
                        <a:rPr lang="en-GB" dirty="0" smtClean="0"/>
                        <a:t> Ability</a:t>
                      </a:r>
                      <a:r>
                        <a:rPr lang="en-GB" baseline="0" dirty="0" smtClean="0"/>
                        <a:t> to order goods 24/7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Problems with fraudulent/fake</a:t>
                      </a:r>
                      <a:r>
                        <a:rPr lang="en-GB" baseline="0" dirty="0" smtClean="0"/>
                        <a:t> websites; credit card fraud</a:t>
                      </a:r>
                      <a:endParaRPr lang="en-GB" dirty="0"/>
                    </a:p>
                  </a:txBody>
                  <a:tcPr/>
                </a:tc>
              </a:tr>
              <a:tr h="889752">
                <a:tc>
                  <a:txBody>
                    <a:bodyPr/>
                    <a:lstStyle/>
                    <a:p>
                      <a:r>
                        <a:rPr lang="en-GB" dirty="0" smtClean="0"/>
                        <a:t>There it no travelling – savings</a:t>
                      </a:r>
                      <a:r>
                        <a:rPr lang="en-GB" baseline="0" dirty="0" smtClean="0"/>
                        <a:t> in costs and time; also delivered to door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Lack/loss of social interaction</a:t>
                      </a:r>
                      <a:endParaRPr lang="en-GB" dirty="0"/>
                    </a:p>
                  </a:txBody>
                  <a:tcPr/>
                </a:tc>
              </a:tr>
              <a:tr h="889752">
                <a:tc>
                  <a:txBody>
                    <a:bodyPr/>
                    <a:lstStyle/>
                    <a:p>
                      <a:r>
                        <a:rPr lang="en-GB" dirty="0" smtClean="0"/>
                        <a:t>Allows disabled</a:t>
                      </a:r>
                      <a:r>
                        <a:rPr lang="en-GB" baseline="0" dirty="0" smtClean="0"/>
                        <a:t> people to do their own shopping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Can’t fully</a:t>
                      </a:r>
                      <a:r>
                        <a:rPr lang="en-GB" baseline="0" dirty="0" smtClean="0"/>
                        <a:t> assess the quality of the goods; can’t try things on</a:t>
                      </a:r>
                      <a:endParaRPr lang="en-GB" dirty="0"/>
                    </a:p>
                  </a:txBody>
                  <a:tcPr/>
                </a:tc>
              </a:tr>
              <a:tr h="777458">
                <a:tc>
                  <a:txBody>
                    <a:bodyPr/>
                    <a:lstStyle/>
                    <a:p>
                      <a:r>
                        <a:rPr lang="en-GB" dirty="0" smtClean="0"/>
                        <a:t>You can see customer reviews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Hidden costs of postage and packing</a:t>
                      </a:r>
                      <a:endParaRPr lang="en-GB" dirty="0"/>
                    </a:p>
                  </a:txBody>
                  <a:tcPr/>
                </a:tc>
              </a:tr>
              <a:tr h="777458">
                <a:tc>
                  <a:txBody>
                    <a:bodyPr/>
                    <a:lstStyle/>
                    <a:p>
                      <a:r>
                        <a:rPr lang="en-GB" dirty="0" smtClean="0"/>
                        <a:t>Greater choice of goods</a:t>
                      </a:r>
                      <a:r>
                        <a:rPr lang="en-GB" baseline="0" dirty="0" smtClean="0"/>
                        <a:t> which may not be available locally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May have a problem returning goods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https://lh4.ggpht.com/2m5N2x01oQhvSqndXH9UEnSfrkcWuEg9GstxGszaNY-oNnTVJCamBBxfNFP8wCX3Edu4=w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690" y="0"/>
            <a:ext cx="2360310" cy="236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37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Business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958087"/>
              </p:ext>
            </p:extLst>
          </p:nvPr>
        </p:nvGraphicFramePr>
        <p:xfrm>
          <a:off x="320843" y="1615155"/>
          <a:ext cx="8373978" cy="4336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989"/>
                <a:gridCol w="4186989"/>
              </a:tblGrid>
              <a:tr h="889752">
                <a:tc>
                  <a:txBody>
                    <a:bodyPr/>
                    <a:lstStyle/>
                    <a:p>
                      <a:r>
                        <a:rPr lang="en-GB" dirty="0" smtClean="0"/>
                        <a:t>Advantages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Disadvantages</a:t>
                      </a:r>
                      <a:endParaRPr lang="en-GB" dirty="0"/>
                    </a:p>
                  </a:txBody>
                  <a:tcPr/>
                </a:tc>
              </a:tr>
              <a:tr h="889752">
                <a:tc>
                  <a:txBody>
                    <a:bodyPr/>
                    <a:lstStyle/>
                    <a:p>
                      <a:r>
                        <a:rPr lang="en-GB" dirty="0" smtClean="0"/>
                        <a:t>Customers can email enquiries, orders and requests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Need to employ fully trained staff</a:t>
                      </a:r>
                      <a:endParaRPr lang="en-GB" dirty="0"/>
                    </a:p>
                  </a:txBody>
                  <a:tcPr/>
                </a:tc>
              </a:tr>
              <a:tr h="889752">
                <a:tc>
                  <a:txBody>
                    <a:bodyPr/>
                    <a:lstStyle/>
                    <a:p>
                      <a:r>
                        <a:rPr lang="en-GB" dirty="0" smtClean="0"/>
                        <a:t>Wider</a:t>
                      </a:r>
                      <a:r>
                        <a:rPr lang="en-GB" baseline="0" dirty="0" smtClean="0"/>
                        <a:t> customer base/global audience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Competitors</a:t>
                      </a:r>
                      <a:r>
                        <a:rPr lang="en-GB" baseline="0" dirty="0" smtClean="0"/>
                        <a:t> can see your prices and target your company</a:t>
                      </a:r>
                      <a:endParaRPr lang="en-GB" dirty="0"/>
                    </a:p>
                  </a:txBody>
                  <a:tcPr/>
                </a:tc>
              </a:tr>
              <a:tr h="889752">
                <a:tc>
                  <a:txBody>
                    <a:bodyPr/>
                    <a:lstStyle/>
                    <a:p>
                      <a:r>
                        <a:rPr lang="en-GB" dirty="0" smtClean="0"/>
                        <a:t>Lower start up and running costs;</a:t>
                      </a:r>
                      <a:r>
                        <a:rPr lang="en-GB" baseline="0" dirty="0" smtClean="0"/>
                        <a:t> large savings on shop, warehouse and office space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Increase in the reliance of delivery vans</a:t>
                      </a:r>
                      <a:endParaRPr lang="en-GB" dirty="0"/>
                    </a:p>
                  </a:txBody>
                  <a:tcPr/>
                </a:tc>
              </a:tr>
              <a:tr h="777458">
                <a:tc>
                  <a:txBody>
                    <a:bodyPr/>
                    <a:lstStyle/>
                    <a:p>
                      <a:r>
                        <a:rPr lang="en-GB" dirty="0" smtClean="0"/>
                        <a:t>Easy</a:t>
                      </a:r>
                      <a:r>
                        <a:rPr lang="en-GB" baseline="0" dirty="0" smtClean="0"/>
                        <a:t> to update and alter online catalogues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Extra costs incurred from hosting</a:t>
                      </a:r>
                      <a:r>
                        <a:rPr lang="en-GB" baseline="0" dirty="0" smtClean="0"/>
                        <a:t> website and deliveries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https://lh4.ggpht.com/2m5N2x01oQhvSqndXH9UEnSfrkcWuEg9GstxGszaNY-oNnTVJCamBBxfNFP8wCX3Edu4=w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690" y="0"/>
            <a:ext cx="2360310" cy="236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78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47725"/>
          </a:xfrm>
        </p:spPr>
        <p:txBody>
          <a:bodyPr/>
          <a:lstStyle/>
          <a:p>
            <a:r>
              <a:rPr lang="en-GB" dirty="0" smtClean="0"/>
              <a:t>Exam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74815"/>
            <a:ext cx="6347714" cy="3880773"/>
          </a:xfrm>
        </p:spPr>
        <p:txBody>
          <a:bodyPr/>
          <a:lstStyle/>
          <a:p>
            <a:r>
              <a:rPr lang="en-GB" dirty="0"/>
              <a:t>A shop selling memorabilia already has a website and computer systems. The shop </a:t>
            </a:r>
            <a:r>
              <a:rPr lang="en-GB" dirty="0" smtClean="0"/>
              <a:t>owner </a:t>
            </a:r>
            <a:r>
              <a:rPr lang="en-GB" dirty="0"/>
              <a:t>wants to expand and offer the customers an on-line shopping </a:t>
            </a:r>
            <a:r>
              <a:rPr lang="en-GB" dirty="0" smtClean="0"/>
              <a:t>service. Describe </a:t>
            </a:r>
            <a:r>
              <a:rPr lang="en-GB" dirty="0"/>
              <a:t>in detail four main requirements needed for an efficient on-line shopping </a:t>
            </a:r>
            <a:r>
              <a:rPr lang="en-GB" dirty="0" smtClean="0"/>
              <a:t>service. (4)</a:t>
            </a:r>
          </a:p>
          <a:p>
            <a:endParaRPr lang="en-GB" dirty="0"/>
          </a:p>
          <a:p>
            <a:r>
              <a:rPr lang="en-GB" dirty="0" smtClean="0"/>
              <a:t>Discuss </a:t>
            </a:r>
            <a:r>
              <a:rPr lang="en-GB" dirty="0"/>
              <a:t>the advantages and disadvantages of on-line shopping to both the business </a:t>
            </a:r>
            <a:r>
              <a:rPr lang="en-GB" dirty="0" smtClean="0"/>
              <a:t>and </a:t>
            </a:r>
            <a:r>
              <a:rPr lang="en-GB" dirty="0"/>
              <a:t>the customer</a:t>
            </a:r>
            <a:r>
              <a:rPr lang="en-GB" dirty="0" smtClean="0"/>
              <a:t>. (8)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5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36296"/>
            <a:ext cx="6347714" cy="4405068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You must ensure you understand: </a:t>
            </a:r>
          </a:p>
          <a:p>
            <a:r>
              <a:rPr lang="en-GB" sz="2400" dirty="0" smtClean="0"/>
              <a:t>The requirements of maintaining a company website.</a:t>
            </a:r>
            <a:r>
              <a:rPr lang="en-GB" sz="2400" dirty="0"/>
              <a:t> </a:t>
            </a:r>
          </a:p>
          <a:p>
            <a:r>
              <a:rPr lang="en-GB" sz="2400" dirty="0" smtClean="0"/>
              <a:t>The advantages </a:t>
            </a:r>
            <a:r>
              <a:rPr lang="en-GB" sz="2400" dirty="0"/>
              <a:t>and disadvantages to both the customer and business.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756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36296"/>
            <a:ext cx="6347714" cy="4405068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You must ensure you understand: </a:t>
            </a:r>
          </a:p>
          <a:p>
            <a:r>
              <a:rPr lang="en-GB" sz="2400" dirty="0" smtClean="0"/>
              <a:t>The requirements of maintaining a company website.</a:t>
            </a:r>
            <a:r>
              <a:rPr lang="en-GB" sz="2400" dirty="0"/>
              <a:t> </a:t>
            </a:r>
          </a:p>
          <a:p>
            <a:r>
              <a:rPr lang="en-GB" sz="2400" dirty="0" smtClean="0"/>
              <a:t>The advantages </a:t>
            </a:r>
            <a:r>
              <a:rPr lang="en-GB" sz="2400" dirty="0"/>
              <a:t>and disadvantages to both the customer and business.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04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 onto an e-commerce website, i.e. </a:t>
            </a:r>
            <a:r>
              <a:rPr lang="en-GB" dirty="0" err="1" smtClean="0"/>
              <a:t>Ebay</a:t>
            </a:r>
            <a:r>
              <a:rPr lang="en-GB" dirty="0" smtClean="0"/>
              <a:t>, Amazon </a:t>
            </a:r>
            <a:r>
              <a:rPr lang="en-GB" dirty="0" err="1" smtClean="0"/>
              <a:t>etc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Look for a laptop and proceed to buy it</a:t>
            </a:r>
          </a:p>
          <a:p>
            <a:endParaRPr lang="en-GB" dirty="0" smtClean="0"/>
          </a:p>
          <a:p>
            <a:r>
              <a:rPr lang="en-GB" dirty="0" smtClean="0"/>
              <a:t>What did you use to find a laptop?</a:t>
            </a:r>
          </a:p>
          <a:p>
            <a:r>
              <a:rPr lang="en-GB" dirty="0" smtClean="0"/>
              <a:t>What happened to your item when you tried to buy the item?</a:t>
            </a:r>
          </a:p>
          <a:p>
            <a:r>
              <a:rPr lang="en-GB" dirty="0" smtClean="0"/>
              <a:t>Where did the details of the item come from?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98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did you use to find a laptop?</a:t>
            </a:r>
          </a:p>
          <a:p>
            <a:pPr marL="0" indent="0">
              <a:buNone/>
            </a:pPr>
            <a:r>
              <a:rPr lang="en-GB" dirty="0" smtClean="0"/>
              <a:t>The search facility.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What happened to your item when you tried to buy the item?</a:t>
            </a:r>
          </a:p>
          <a:p>
            <a:pPr marL="0" indent="0">
              <a:buNone/>
            </a:pPr>
            <a:r>
              <a:rPr lang="en-GB" dirty="0" smtClean="0"/>
              <a:t>It went to your basket of shopping trolley.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Where did the details of the item come from?</a:t>
            </a:r>
          </a:p>
          <a:p>
            <a:pPr marL="0" indent="0">
              <a:buNone/>
            </a:pPr>
            <a:r>
              <a:rPr lang="en-GB" dirty="0" smtClean="0"/>
              <a:t>A electronic catalogue or stock database.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97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main requirements for an on-line shopping based service.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Trained staff to create and maintain the website</a:t>
            </a:r>
          </a:p>
          <a:p>
            <a:r>
              <a:rPr lang="en-GB" dirty="0" smtClean="0"/>
              <a:t>An electronic catalogue </a:t>
            </a:r>
            <a:r>
              <a:rPr lang="en-GB" dirty="0"/>
              <a:t>of </a:t>
            </a:r>
            <a:r>
              <a:rPr lang="en-GB" dirty="0" smtClean="0"/>
              <a:t>stock</a:t>
            </a:r>
          </a:p>
          <a:p>
            <a:r>
              <a:rPr lang="en-GB" dirty="0" smtClean="0"/>
              <a:t>A search facility</a:t>
            </a:r>
          </a:p>
          <a:p>
            <a:r>
              <a:rPr lang="en-GB" dirty="0" smtClean="0"/>
              <a:t>Methods</a:t>
            </a:r>
            <a:r>
              <a:rPr lang="en-GB" dirty="0"/>
              <a:t> of secure </a:t>
            </a:r>
            <a:r>
              <a:rPr lang="en-GB" dirty="0" smtClean="0"/>
              <a:t>payment/</a:t>
            </a:r>
            <a:r>
              <a:rPr lang="en-GB" dirty="0"/>
              <a:t>Shopping </a:t>
            </a:r>
            <a:r>
              <a:rPr lang="en-GB" dirty="0" smtClean="0"/>
              <a:t>trolley</a:t>
            </a:r>
          </a:p>
          <a:p>
            <a:r>
              <a:rPr lang="en-GB" dirty="0" smtClean="0"/>
              <a:t>Database of customer orders</a:t>
            </a:r>
          </a:p>
          <a:p>
            <a:r>
              <a:rPr lang="en-GB" dirty="0" smtClean="0"/>
              <a:t>Order confirmation/email confirmation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4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Trained staff to create and maintain the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Staff need to be able to update the site with new products, prices and new features.</a:t>
            </a:r>
          </a:p>
          <a:p>
            <a:r>
              <a:rPr lang="en-GB" dirty="0" smtClean="0"/>
              <a:t>These staff require technical expertise and design skills.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000" t="10585" r="29550" b="33275"/>
          <a:stretch/>
        </p:blipFill>
        <p:spPr>
          <a:xfrm>
            <a:off x="556512" y="609600"/>
            <a:ext cx="6400800" cy="5775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8188" t="27910" r="39767" b="58211"/>
          <a:stretch/>
        </p:blipFill>
        <p:spPr>
          <a:xfrm>
            <a:off x="609599" y="1817195"/>
            <a:ext cx="7485714" cy="283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1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 electronic </a:t>
            </a:r>
            <a:r>
              <a:rPr lang="en-GB" dirty="0"/>
              <a:t>catalogue of stock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database with a user interface that provides information on products (think of your Unit 2 Spreadsheet)</a:t>
            </a:r>
            <a:endParaRPr lang="en-GB" dirty="0"/>
          </a:p>
        </p:txBody>
      </p:sp>
      <p:pic>
        <p:nvPicPr>
          <p:cNvPr id="2054" name="Picture 6" descr="http://designbooth.com/wp/wp-content/uploads/2013/01/IMG_4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12" y="3346458"/>
            <a:ext cx="3916242" cy="292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3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Search facility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search facility allows a user to go straight to a product they are interested in.</a:t>
            </a:r>
          </a:p>
          <a:p>
            <a:r>
              <a:rPr lang="en-GB" dirty="0" smtClean="0"/>
              <a:t>It uses the keywords to search the stock database for relevant items</a:t>
            </a:r>
          </a:p>
        </p:txBody>
      </p:sp>
      <p:pic>
        <p:nvPicPr>
          <p:cNvPr id="3074" name="Picture 2" descr="http://iromin.files.wordpress.com/2014/01/search-marke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464616"/>
            <a:ext cx="4523875" cy="339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52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Methods of secure payment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3880773"/>
          </a:xfrm>
        </p:spPr>
        <p:txBody>
          <a:bodyPr/>
          <a:lstStyle/>
          <a:p>
            <a:r>
              <a:rPr lang="en-GB" dirty="0" smtClean="0"/>
              <a:t>Customer details must be kept secure when transmitted over the internet</a:t>
            </a:r>
            <a:endParaRPr lang="en-GB" dirty="0"/>
          </a:p>
        </p:txBody>
      </p:sp>
      <p:pic>
        <p:nvPicPr>
          <p:cNvPr id="5124" name="Picture 4" descr="http://www.ikeepsafe.org/wp-content/uploads/2011/01/Key-on-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017" y="2847389"/>
            <a:ext cx="395287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9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BG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BG" id="{C13D4702-21CB-4F4C-94FF-D595B762D44F}" vid="{1D03C043-2F06-44A9-99BF-239A348C52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YBG</Template>
  <TotalTime>143</TotalTime>
  <Words>519</Words>
  <Application>Microsoft Office PowerPoint</Application>
  <PresentationFormat>On-screen Show (4:3)</PresentationFormat>
  <Paragraphs>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Corbel</vt:lpstr>
      <vt:lpstr>YBG</vt:lpstr>
      <vt:lpstr>E-commerce The requirements of interactive shopping</vt:lpstr>
      <vt:lpstr>Lesson objectives</vt:lpstr>
      <vt:lpstr>Starter Activity</vt:lpstr>
      <vt:lpstr>Starter Activity</vt:lpstr>
      <vt:lpstr>The main requirements for an on-line shopping based service.</vt:lpstr>
      <vt:lpstr>Trained staff to create and maintain the website</vt:lpstr>
      <vt:lpstr>An electronic catalogue of stock</vt:lpstr>
      <vt:lpstr>A Search facility</vt:lpstr>
      <vt:lpstr>Methods of secure payment</vt:lpstr>
      <vt:lpstr>Shopping trolley</vt:lpstr>
      <vt:lpstr>Database of customer orders</vt:lpstr>
      <vt:lpstr>Order/email confirmation</vt:lpstr>
      <vt:lpstr>The advantages and disadvantages to both the customer and business.  </vt:lpstr>
      <vt:lpstr>Customers</vt:lpstr>
      <vt:lpstr>Business</vt:lpstr>
      <vt:lpstr>Exam Questions</vt:lpstr>
      <vt:lpstr>Lesson objectives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E-commerce The requirements of interactive shopping</dc:title>
  <dc:creator>Declan Lynch</dc:creator>
  <cp:lastModifiedBy>Declan Lynch</cp:lastModifiedBy>
  <cp:revision>11</cp:revision>
  <dcterms:created xsi:type="dcterms:W3CDTF">2014-08-26T18:59:26Z</dcterms:created>
  <dcterms:modified xsi:type="dcterms:W3CDTF">2015-01-26T11:50:18Z</dcterms:modified>
</cp:coreProperties>
</file>